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7" r:id="rId2"/>
    <p:sldId id="365" r:id="rId3"/>
    <p:sldId id="369" r:id="rId4"/>
    <p:sldId id="366" r:id="rId5"/>
    <p:sldId id="372" r:id="rId6"/>
    <p:sldId id="370" r:id="rId7"/>
    <p:sldId id="373" r:id="rId8"/>
    <p:sldId id="374" r:id="rId9"/>
    <p:sldId id="368" r:id="rId10"/>
    <p:sldId id="375" r:id="rId11"/>
    <p:sldId id="376" r:id="rId12"/>
    <p:sldId id="377" r:id="rId13"/>
    <p:sldId id="378" r:id="rId14"/>
    <p:sldId id="371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2" r:id="rId28"/>
    <p:sldId id="395" r:id="rId29"/>
    <p:sldId id="394" r:id="rId30"/>
    <p:sldId id="393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391" r:id="rId39"/>
  </p:sldIdLst>
  <p:sldSz cx="9144000" cy="6858000" type="screen4x3"/>
  <p:notesSz cx="6797675" cy="9928225"/>
  <p:defaultTextStyle>
    <a:defPPr>
      <a:defRPr lang="es-ES_tradnl"/>
    </a:defPPr>
    <a:lvl1pPr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006666"/>
    <a:srgbClr val="287655"/>
    <a:srgbClr val="663300"/>
    <a:srgbClr val="DDE7D5"/>
    <a:srgbClr val="E0E5D7"/>
    <a:srgbClr val="DDE2D6"/>
    <a:srgbClr val="FF6600"/>
    <a:srgbClr val="990000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434" autoAdjust="0"/>
  </p:normalViewPr>
  <p:slideViewPr>
    <p:cSldViewPr snapToObjects="1">
      <p:cViewPr varScale="1">
        <p:scale>
          <a:sx n="72" d="100"/>
          <a:sy n="72" d="100"/>
        </p:scale>
        <p:origin x="1416" y="78"/>
      </p:cViewPr>
      <p:guideLst>
        <p:guide orient="horz" pos="2160"/>
        <p:guide pos="2880"/>
        <p:guide orient="horz" pos="3929"/>
        <p:guide pos="17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2232D-FAFA-4B8E-8C8C-19FC086DE6A3}" type="doc">
      <dgm:prSet loTypeId="urn:microsoft.com/office/officeart/2005/8/layout/radial2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DF46E10-A583-4C14-BB0E-F78E0980C81E}">
      <dgm:prSet phldrT="[Texto]" custT="1"/>
      <dgm:spPr>
        <a:gradFill rotWithShape="0">
          <a:gsLst>
            <a:gs pos="0">
              <a:schemeClr val="bg1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</dgm:spPr>
      <dgm:t>
        <a:bodyPr/>
        <a:lstStyle/>
        <a:p>
          <a:r>
            <a:rPr lang="es-MX" sz="20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1</a:t>
          </a:r>
          <a:r>
            <a:rPr lang="es-MX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. Empresas que cotizan en el mercado de valores, o que captan o administran ahorro del público</a:t>
          </a:r>
          <a:endParaRPr lang="es-ES" sz="2000" b="1" dirty="0"/>
        </a:p>
      </dgm:t>
    </dgm:pt>
    <dgm:pt modelId="{AF211E25-4738-4034-A58A-C2733435E09F}" type="parTrans" cxnId="{DCB1DAC2-858B-43AA-8FB7-E7047D956872}">
      <dgm:prSet/>
      <dgm:spPr/>
      <dgm:t>
        <a:bodyPr/>
        <a:lstStyle/>
        <a:p>
          <a:endParaRPr lang="es-ES" sz="1900"/>
        </a:p>
      </dgm:t>
    </dgm:pt>
    <dgm:pt modelId="{12FCC170-E7E4-4CAF-941F-D50F94DAF2FB}" type="sibTrans" cxnId="{DCB1DAC2-858B-43AA-8FB7-E7047D956872}">
      <dgm:prSet/>
      <dgm:spPr/>
      <dgm:t>
        <a:bodyPr/>
        <a:lstStyle/>
        <a:p>
          <a:endParaRPr lang="es-ES" sz="1900"/>
        </a:p>
      </dgm:t>
    </dgm:pt>
    <dgm:pt modelId="{CD02E64A-805D-41E6-9618-D62982B94046}">
      <dgm:prSet phldrT="[Texto]" custT="1"/>
      <dgm:spPr>
        <a:gradFill rotWithShape="0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es-MX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2. Empresas que no cotizan en el mercado de valores, y que no captan ni administran ahorro del público</a:t>
          </a:r>
          <a:endParaRPr lang="es-ES" sz="2000" b="1" dirty="0"/>
        </a:p>
      </dgm:t>
    </dgm:pt>
    <dgm:pt modelId="{A4EB43E1-84F9-4518-8458-6AE7597D75B1}" type="parTrans" cxnId="{468E45B2-CF59-4A03-B8F7-90D9F322BA3F}">
      <dgm:prSet/>
      <dgm:spPr/>
      <dgm:t>
        <a:bodyPr/>
        <a:lstStyle/>
        <a:p>
          <a:endParaRPr lang="es-ES" sz="1900"/>
        </a:p>
      </dgm:t>
    </dgm:pt>
    <dgm:pt modelId="{1DDC7D43-43D3-4078-B49C-32BCCE31D429}" type="sibTrans" cxnId="{468E45B2-CF59-4A03-B8F7-90D9F322BA3F}">
      <dgm:prSet/>
      <dgm:spPr/>
      <dgm:t>
        <a:bodyPr/>
        <a:lstStyle/>
        <a:p>
          <a:endParaRPr lang="es-ES" sz="1900"/>
        </a:p>
      </dgm:t>
    </dgm:pt>
    <dgm:pt modelId="{036FE566-7592-4280-B2AC-79B6C09B8864}">
      <dgm:prSet phldrT="[Texto]" custT="1"/>
      <dgm:spPr>
        <a:gradFill rotWithShape="0">
          <a:gsLst>
            <a:gs pos="0">
              <a:schemeClr val="bg1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Calibri" panose="020F0502020204030204" pitchFamily="34" charset="0"/>
            </a:rPr>
            <a:t>3. Entidades de gobierno </a:t>
          </a:r>
        </a:p>
      </dgm:t>
    </dgm:pt>
    <dgm:pt modelId="{8D52007B-04F7-4809-9EFF-C41160ACC4F1}" type="parTrans" cxnId="{7D8EC62B-8834-42B9-BBC2-1AEAC48A37D5}">
      <dgm:prSet/>
      <dgm:spPr/>
      <dgm:t>
        <a:bodyPr/>
        <a:lstStyle/>
        <a:p>
          <a:endParaRPr lang="es-ES" sz="1900"/>
        </a:p>
      </dgm:t>
    </dgm:pt>
    <dgm:pt modelId="{7E1F5562-4D5D-4614-8649-2FB7583DF66B}" type="sibTrans" cxnId="{7D8EC62B-8834-42B9-BBC2-1AEAC48A37D5}">
      <dgm:prSet/>
      <dgm:spPr/>
      <dgm:t>
        <a:bodyPr/>
        <a:lstStyle/>
        <a:p>
          <a:endParaRPr lang="es-ES" sz="1900"/>
        </a:p>
      </dgm:t>
    </dgm:pt>
    <dgm:pt modelId="{959930D8-02B3-4AB6-858E-0A8BCB48164F}" type="pres">
      <dgm:prSet presAssocID="{C262232D-FAFA-4B8E-8C8C-19FC086DE6A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CCB4666-85D5-43AB-A3F5-8FF69B0D82EF}" type="pres">
      <dgm:prSet presAssocID="{C262232D-FAFA-4B8E-8C8C-19FC086DE6A3}" presName="cycle" presStyleCnt="0"/>
      <dgm:spPr/>
    </dgm:pt>
    <dgm:pt modelId="{052B49CE-7C29-4ADB-8E02-1DEC9A1415EB}" type="pres">
      <dgm:prSet presAssocID="{C262232D-FAFA-4B8E-8C8C-19FC086DE6A3}" presName="centerShape" presStyleCnt="0"/>
      <dgm:spPr/>
    </dgm:pt>
    <dgm:pt modelId="{41CBC5EF-B56F-494A-8939-980D2B9D1EDF}" type="pres">
      <dgm:prSet presAssocID="{C262232D-FAFA-4B8E-8C8C-19FC086DE6A3}" presName="connSite" presStyleLbl="node1" presStyleIdx="0" presStyleCnt="4"/>
      <dgm:spPr/>
    </dgm:pt>
    <dgm:pt modelId="{8CC992E8-A0C8-476F-9F40-4E8F09CEECCF}" type="pres">
      <dgm:prSet presAssocID="{C262232D-FAFA-4B8E-8C8C-19FC086DE6A3}" presName="visible" presStyleLbl="node1" presStyleIdx="0" presStyleCnt="4" custScaleX="83792" custScaleY="124800" custLinFactNeighborY="-5865"/>
      <dgm:spPr>
        <a:gradFill rotWithShape="0">
          <a:gsLst>
            <a:gs pos="0">
              <a:schemeClr val="bg1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gm:spPr>
    </dgm:pt>
    <dgm:pt modelId="{F6CC1EB0-ABCB-44B4-8579-08A554B2F6CD}" type="pres">
      <dgm:prSet presAssocID="{AF211E25-4738-4034-A58A-C2733435E09F}" presName="Name25" presStyleLbl="parChTrans1D1" presStyleIdx="0" presStyleCnt="3"/>
      <dgm:spPr/>
    </dgm:pt>
    <dgm:pt modelId="{1356F96D-77F2-48B3-8353-640EDFF686F7}" type="pres">
      <dgm:prSet presAssocID="{9DF46E10-A583-4C14-BB0E-F78E0980C81E}" presName="node" presStyleCnt="0"/>
      <dgm:spPr/>
    </dgm:pt>
    <dgm:pt modelId="{1E02EFE4-F98A-4C9F-8D40-C3EDA9D04BF9}" type="pres">
      <dgm:prSet presAssocID="{9DF46E10-A583-4C14-BB0E-F78E0980C81E}" presName="parentNode" presStyleLbl="node1" presStyleIdx="1" presStyleCnt="4" custScaleX="270361" custLinFactX="32592" custLinFactNeighborX="100000" custLinFactNeighborY="7013">
        <dgm:presLayoutVars>
          <dgm:chMax val="1"/>
          <dgm:bulletEnabled val="1"/>
        </dgm:presLayoutVars>
      </dgm:prSet>
      <dgm:spPr/>
    </dgm:pt>
    <dgm:pt modelId="{68493437-8682-438F-97A3-4D236F9B846C}" type="pres">
      <dgm:prSet presAssocID="{9DF46E10-A583-4C14-BB0E-F78E0980C81E}" presName="childNode" presStyleLbl="revTx" presStyleIdx="0" presStyleCnt="0">
        <dgm:presLayoutVars>
          <dgm:bulletEnabled val="1"/>
        </dgm:presLayoutVars>
      </dgm:prSet>
      <dgm:spPr/>
    </dgm:pt>
    <dgm:pt modelId="{FA9F25C7-5FCF-4FFD-86EA-D574DC3E22F3}" type="pres">
      <dgm:prSet presAssocID="{A4EB43E1-84F9-4518-8458-6AE7597D75B1}" presName="Name25" presStyleLbl="parChTrans1D1" presStyleIdx="1" presStyleCnt="3"/>
      <dgm:spPr/>
    </dgm:pt>
    <dgm:pt modelId="{19898688-C174-4E10-A236-D6989DE48053}" type="pres">
      <dgm:prSet presAssocID="{CD02E64A-805D-41E6-9618-D62982B94046}" presName="node" presStyleCnt="0"/>
      <dgm:spPr/>
    </dgm:pt>
    <dgm:pt modelId="{4CBEE7F2-FA8F-455D-899D-D2E2389A34C1}" type="pres">
      <dgm:prSet presAssocID="{CD02E64A-805D-41E6-9618-D62982B94046}" presName="parentNode" presStyleLbl="node1" presStyleIdx="2" presStyleCnt="4" custScaleX="283137" custScaleY="101523" custLinFactX="6622" custLinFactNeighborX="100000" custLinFactNeighborY="-8051">
        <dgm:presLayoutVars>
          <dgm:chMax val="1"/>
          <dgm:bulletEnabled val="1"/>
        </dgm:presLayoutVars>
      </dgm:prSet>
      <dgm:spPr/>
    </dgm:pt>
    <dgm:pt modelId="{66445095-13CE-4215-A68E-3EADCCD396C6}" type="pres">
      <dgm:prSet presAssocID="{CD02E64A-805D-41E6-9618-D62982B94046}" presName="childNode" presStyleLbl="revTx" presStyleIdx="0" presStyleCnt="0">
        <dgm:presLayoutVars>
          <dgm:bulletEnabled val="1"/>
        </dgm:presLayoutVars>
      </dgm:prSet>
      <dgm:spPr/>
    </dgm:pt>
    <dgm:pt modelId="{245F6F13-71EA-44A2-A0FE-712885068A4F}" type="pres">
      <dgm:prSet presAssocID="{8D52007B-04F7-4809-9EFF-C41160ACC4F1}" presName="Name25" presStyleLbl="parChTrans1D1" presStyleIdx="2" presStyleCnt="3"/>
      <dgm:spPr/>
    </dgm:pt>
    <dgm:pt modelId="{CD85E822-E639-44B9-A75E-28464151390E}" type="pres">
      <dgm:prSet presAssocID="{036FE566-7592-4280-B2AC-79B6C09B8864}" presName="node" presStyleCnt="0"/>
      <dgm:spPr/>
    </dgm:pt>
    <dgm:pt modelId="{E43465F4-A339-482C-87DC-E675E3944F47}" type="pres">
      <dgm:prSet presAssocID="{036FE566-7592-4280-B2AC-79B6C09B8864}" presName="parentNode" presStyleLbl="node1" presStyleIdx="3" presStyleCnt="4" custScaleX="273327" custLinFactX="34100" custLinFactNeighborX="100000" custLinFactNeighborY="-30487">
        <dgm:presLayoutVars>
          <dgm:chMax val="1"/>
          <dgm:bulletEnabled val="1"/>
        </dgm:presLayoutVars>
      </dgm:prSet>
      <dgm:spPr/>
    </dgm:pt>
    <dgm:pt modelId="{2023C73D-EE00-4A76-8AAC-53DBAD8EEC59}" type="pres">
      <dgm:prSet presAssocID="{036FE566-7592-4280-B2AC-79B6C09B886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1A6D00F-6719-407C-8F52-B82C77651549}" type="presOf" srcId="{CD02E64A-805D-41E6-9618-D62982B94046}" destId="{4CBEE7F2-FA8F-455D-899D-D2E2389A34C1}" srcOrd="0" destOrd="0" presId="urn:microsoft.com/office/officeart/2005/8/layout/radial2"/>
    <dgm:cxn modelId="{7D8EC62B-8834-42B9-BBC2-1AEAC48A37D5}" srcId="{C262232D-FAFA-4B8E-8C8C-19FC086DE6A3}" destId="{036FE566-7592-4280-B2AC-79B6C09B8864}" srcOrd="2" destOrd="0" parTransId="{8D52007B-04F7-4809-9EFF-C41160ACC4F1}" sibTransId="{7E1F5562-4D5D-4614-8649-2FB7583DF66B}"/>
    <dgm:cxn modelId="{8709ED47-DB9F-498B-8A52-FD38DC624802}" type="presOf" srcId="{8D52007B-04F7-4809-9EFF-C41160ACC4F1}" destId="{245F6F13-71EA-44A2-A0FE-712885068A4F}" srcOrd="0" destOrd="0" presId="urn:microsoft.com/office/officeart/2005/8/layout/radial2"/>
    <dgm:cxn modelId="{AAB42E4B-A2FD-4F4B-B1A7-0C0FC8BE6E52}" type="presOf" srcId="{036FE566-7592-4280-B2AC-79B6C09B8864}" destId="{E43465F4-A339-482C-87DC-E675E3944F47}" srcOrd="0" destOrd="0" presId="urn:microsoft.com/office/officeart/2005/8/layout/radial2"/>
    <dgm:cxn modelId="{168EC3AF-58C4-436F-8228-CE2F286C94FA}" type="presOf" srcId="{9DF46E10-A583-4C14-BB0E-F78E0980C81E}" destId="{1E02EFE4-F98A-4C9F-8D40-C3EDA9D04BF9}" srcOrd="0" destOrd="0" presId="urn:microsoft.com/office/officeart/2005/8/layout/radial2"/>
    <dgm:cxn modelId="{468E45B2-CF59-4A03-B8F7-90D9F322BA3F}" srcId="{C262232D-FAFA-4B8E-8C8C-19FC086DE6A3}" destId="{CD02E64A-805D-41E6-9618-D62982B94046}" srcOrd="1" destOrd="0" parTransId="{A4EB43E1-84F9-4518-8458-6AE7597D75B1}" sibTransId="{1DDC7D43-43D3-4078-B49C-32BCCE31D429}"/>
    <dgm:cxn modelId="{5BC6A7B9-5BFF-42B5-AD9D-1A270378D6AE}" type="presOf" srcId="{C262232D-FAFA-4B8E-8C8C-19FC086DE6A3}" destId="{959930D8-02B3-4AB6-858E-0A8BCB48164F}" srcOrd="0" destOrd="0" presId="urn:microsoft.com/office/officeart/2005/8/layout/radial2"/>
    <dgm:cxn modelId="{DCB1DAC2-858B-43AA-8FB7-E7047D956872}" srcId="{C262232D-FAFA-4B8E-8C8C-19FC086DE6A3}" destId="{9DF46E10-A583-4C14-BB0E-F78E0980C81E}" srcOrd="0" destOrd="0" parTransId="{AF211E25-4738-4034-A58A-C2733435E09F}" sibTransId="{12FCC170-E7E4-4CAF-941F-D50F94DAF2FB}"/>
    <dgm:cxn modelId="{CA0199E9-F1A1-4D9F-AA3F-269377169B44}" type="presOf" srcId="{AF211E25-4738-4034-A58A-C2733435E09F}" destId="{F6CC1EB0-ABCB-44B4-8579-08A554B2F6CD}" srcOrd="0" destOrd="0" presId="urn:microsoft.com/office/officeart/2005/8/layout/radial2"/>
    <dgm:cxn modelId="{D45C39FC-4B58-4A3F-9AC7-722D92E389EE}" type="presOf" srcId="{A4EB43E1-84F9-4518-8458-6AE7597D75B1}" destId="{FA9F25C7-5FCF-4FFD-86EA-D574DC3E22F3}" srcOrd="0" destOrd="0" presId="urn:microsoft.com/office/officeart/2005/8/layout/radial2"/>
    <dgm:cxn modelId="{A166DB1B-6A57-4D77-BF5F-6003223BDE1E}" type="presParOf" srcId="{959930D8-02B3-4AB6-858E-0A8BCB48164F}" destId="{FCCB4666-85D5-43AB-A3F5-8FF69B0D82EF}" srcOrd="0" destOrd="0" presId="urn:microsoft.com/office/officeart/2005/8/layout/radial2"/>
    <dgm:cxn modelId="{B6386491-8547-4A92-BE09-CE25A4B1FABE}" type="presParOf" srcId="{FCCB4666-85D5-43AB-A3F5-8FF69B0D82EF}" destId="{052B49CE-7C29-4ADB-8E02-1DEC9A1415EB}" srcOrd="0" destOrd="0" presId="urn:microsoft.com/office/officeart/2005/8/layout/radial2"/>
    <dgm:cxn modelId="{8FA934E0-C6AE-4EFA-B526-2254C4726D52}" type="presParOf" srcId="{052B49CE-7C29-4ADB-8E02-1DEC9A1415EB}" destId="{41CBC5EF-B56F-494A-8939-980D2B9D1EDF}" srcOrd="0" destOrd="0" presId="urn:microsoft.com/office/officeart/2005/8/layout/radial2"/>
    <dgm:cxn modelId="{C98BE239-B65B-486F-97C5-1D0ECA291F1A}" type="presParOf" srcId="{052B49CE-7C29-4ADB-8E02-1DEC9A1415EB}" destId="{8CC992E8-A0C8-476F-9F40-4E8F09CEECCF}" srcOrd="1" destOrd="0" presId="urn:microsoft.com/office/officeart/2005/8/layout/radial2"/>
    <dgm:cxn modelId="{83D8A401-0994-45C1-B20E-B61F9DBD84A5}" type="presParOf" srcId="{FCCB4666-85D5-43AB-A3F5-8FF69B0D82EF}" destId="{F6CC1EB0-ABCB-44B4-8579-08A554B2F6CD}" srcOrd="1" destOrd="0" presId="urn:microsoft.com/office/officeart/2005/8/layout/radial2"/>
    <dgm:cxn modelId="{0DCB78F9-2FED-4134-B93F-F5E2FC89952E}" type="presParOf" srcId="{FCCB4666-85D5-43AB-A3F5-8FF69B0D82EF}" destId="{1356F96D-77F2-48B3-8353-640EDFF686F7}" srcOrd="2" destOrd="0" presId="urn:microsoft.com/office/officeart/2005/8/layout/radial2"/>
    <dgm:cxn modelId="{0DCA2785-FBC6-49D4-BD93-CB363B10A33F}" type="presParOf" srcId="{1356F96D-77F2-48B3-8353-640EDFF686F7}" destId="{1E02EFE4-F98A-4C9F-8D40-C3EDA9D04BF9}" srcOrd="0" destOrd="0" presId="urn:microsoft.com/office/officeart/2005/8/layout/radial2"/>
    <dgm:cxn modelId="{13FDC484-0E40-4AF5-A968-F2FCFDEBF7BC}" type="presParOf" srcId="{1356F96D-77F2-48B3-8353-640EDFF686F7}" destId="{68493437-8682-438F-97A3-4D236F9B846C}" srcOrd="1" destOrd="0" presId="urn:microsoft.com/office/officeart/2005/8/layout/radial2"/>
    <dgm:cxn modelId="{841B38AE-8B5A-4379-971A-644AACF5DA53}" type="presParOf" srcId="{FCCB4666-85D5-43AB-A3F5-8FF69B0D82EF}" destId="{FA9F25C7-5FCF-4FFD-86EA-D574DC3E22F3}" srcOrd="3" destOrd="0" presId="urn:microsoft.com/office/officeart/2005/8/layout/radial2"/>
    <dgm:cxn modelId="{7E46897A-CC24-44B4-B6DD-87CF61235E13}" type="presParOf" srcId="{FCCB4666-85D5-43AB-A3F5-8FF69B0D82EF}" destId="{19898688-C174-4E10-A236-D6989DE48053}" srcOrd="4" destOrd="0" presId="urn:microsoft.com/office/officeart/2005/8/layout/radial2"/>
    <dgm:cxn modelId="{0CDC423E-1096-4F65-911C-E224278E6F6F}" type="presParOf" srcId="{19898688-C174-4E10-A236-D6989DE48053}" destId="{4CBEE7F2-FA8F-455D-899D-D2E2389A34C1}" srcOrd="0" destOrd="0" presId="urn:microsoft.com/office/officeart/2005/8/layout/radial2"/>
    <dgm:cxn modelId="{34189220-437E-4939-BC54-7E76581DDBD7}" type="presParOf" srcId="{19898688-C174-4E10-A236-D6989DE48053}" destId="{66445095-13CE-4215-A68E-3EADCCD396C6}" srcOrd="1" destOrd="0" presId="urn:microsoft.com/office/officeart/2005/8/layout/radial2"/>
    <dgm:cxn modelId="{297E072C-05F9-43C1-A320-51EC450EC3F2}" type="presParOf" srcId="{FCCB4666-85D5-43AB-A3F5-8FF69B0D82EF}" destId="{245F6F13-71EA-44A2-A0FE-712885068A4F}" srcOrd="5" destOrd="0" presId="urn:microsoft.com/office/officeart/2005/8/layout/radial2"/>
    <dgm:cxn modelId="{2563C8F2-C971-43DF-957D-9D4A222FD4CD}" type="presParOf" srcId="{FCCB4666-85D5-43AB-A3F5-8FF69B0D82EF}" destId="{CD85E822-E639-44B9-A75E-28464151390E}" srcOrd="6" destOrd="0" presId="urn:microsoft.com/office/officeart/2005/8/layout/radial2"/>
    <dgm:cxn modelId="{77DB9FB7-2092-4C15-9FDE-A569D47CC982}" type="presParOf" srcId="{CD85E822-E639-44B9-A75E-28464151390E}" destId="{E43465F4-A339-482C-87DC-E675E3944F47}" srcOrd="0" destOrd="0" presId="urn:microsoft.com/office/officeart/2005/8/layout/radial2"/>
    <dgm:cxn modelId="{D6B1F102-25F3-4BA6-9D34-369DDC24817F}" type="presParOf" srcId="{CD85E822-E639-44B9-A75E-28464151390E}" destId="{2023C73D-EE00-4A76-8AAC-53DBAD8EEC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53F7F-E76D-4FAA-ACBC-7A41471BB836}" type="doc">
      <dgm:prSet loTypeId="urn:microsoft.com/office/officeart/2008/layout/HorizontalMultiLevelHierarchy" loCatId="hierarchy" qsTypeId="urn:microsoft.com/office/officeart/2005/8/quickstyle/3d6" qsCatId="3D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F9F3A341-1990-4A17-A58E-505A76D00380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  <a:latin typeface="Calibri" pitchFamily="34" charset="0"/>
            </a:rPr>
            <a:t>Criterios de Medición</a:t>
          </a:r>
        </a:p>
      </dgm:t>
    </dgm:pt>
    <dgm:pt modelId="{46D9AE8F-3C31-456A-BE6D-B595ED7B02F2}" type="parTrans" cxnId="{5078FD6E-5757-4680-82DE-C86F6DD9EEC9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A4FDB1E1-3681-41F4-A99B-0BEE3925CCBB}" type="sibTrans" cxnId="{5078FD6E-5757-4680-82DE-C86F6DD9EEC9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4110A1B2-2A7D-438D-86F0-CA9B17620B4C}">
      <dgm:prSet phldrT="[Texto]" custT="1"/>
      <dgm:spPr/>
      <dgm:t>
        <a:bodyPr/>
        <a:lstStyle/>
        <a:p>
          <a:r>
            <a:rPr lang="es-CO" sz="2600" b="1" dirty="0">
              <a:solidFill>
                <a:schemeClr val="tx1"/>
              </a:solidFill>
              <a:latin typeface="Calibri" pitchFamily="34" charset="0"/>
            </a:rPr>
            <a:t>Costo</a:t>
          </a:r>
        </a:p>
      </dgm:t>
    </dgm:pt>
    <dgm:pt modelId="{A46F609F-239E-461A-A97F-1FBE1E6A8C43}" type="parTrans" cxnId="{41B4405A-99ED-40A0-BAC6-6AE8570FD076}">
      <dgm:prSet custT="1"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5F976995-61E4-448F-99B2-51869367DB3A}" type="sibTrans" cxnId="{41B4405A-99ED-40A0-BAC6-6AE8570FD076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6AFA753C-9C3F-4DF9-BCB4-B2F313C2F691}">
      <dgm:prSet phldrT="[Texto]"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  <a:latin typeface="Calibri" pitchFamily="34" charset="0"/>
            </a:rPr>
            <a:t>Costo </a:t>
          </a:r>
          <a:r>
            <a:rPr lang="es-CO" sz="2400" b="1" dirty="0" err="1">
              <a:solidFill>
                <a:schemeClr val="tx1"/>
              </a:solidFill>
              <a:latin typeface="Calibri" pitchFamily="34" charset="0"/>
            </a:rPr>
            <a:t>Reexpresado</a:t>
          </a:r>
          <a:endParaRPr lang="es-CO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FBC97AD7-BD5F-41C9-8F81-8A6707CC6313}" type="parTrans" cxnId="{365EADBF-2EE4-44DD-A064-5F1991A3D0F4}">
      <dgm:prSet custT="1"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8FCA10C9-4EA2-4A90-A2C3-86CF0270C9A1}" type="sibTrans" cxnId="{365EADBF-2EE4-44DD-A064-5F1991A3D0F4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C2528007-F0C3-42A1-850C-153148DC9417}">
      <dgm:prSet phldrT="[Texto]"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  <a:latin typeface="Calibri" pitchFamily="34" charset="0"/>
            </a:rPr>
            <a:t>Valor Razonable</a:t>
          </a:r>
        </a:p>
      </dgm:t>
    </dgm:pt>
    <dgm:pt modelId="{281E3E33-4F50-4435-832A-F1DC81E3A962}" type="parTrans" cxnId="{479EE037-DF67-47B4-A829-ED761F5C4FF4}">
      <dgm:prSet custT="1"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7E961C6E-E89B-454B-9721-B973C44D5170}" type="sibTrans" cxnId="{479EE037-DF67-47B4-A829-ED761F5C4FF4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99B4B21C-F266-4AE9-9924-07A98946E974}">
      <dgm:prSet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  <a:latin typeface="Calibri" pitchFamily="34" charset="0"/>
            </a:rPr>
            <a:t>Valor Presente Neto</a:t>
          </a:r>
        </a:p>
      </dgm:t>
    </dgm:pt>
    <dgm:pt modelId="{FB73801E-7F3B-45A3-9A10-9FEBD94210FF}" type="parTrans" cxnId="{92E6AA17-B2AA-414A-9AEF-9298CA6ED0C1}">
      <dgm:prSet custT="1"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AFE4C42D-F030-42B2-9A8C-328896AFA777}" type="sibTrans" cxnId="{92E6AA17-B2AA-414A-9AEF-9298CA6ED0C1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7617451F-EFBD-4BEC-AC2D-4519F712415F}">
      <dgm:prSet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  <a:latin typeface="Calibri" pitchFamily="34" charset="0"/>
            </a:rPr>
            <a:t>Costo de Reposición</a:t>
          </a:r>
        </a:p>
      </dgm:t>
    </dgm:pt>
    <dgm:pt modelId="{A725C1A3-B8DF-4DB1-A4DD-2847BD0125CA}" type="parTrans" cxnId="{439BEBAB-4A2D-49CC-9345-C88C7CC07866}">
      <dgm:prSet custT="1"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0B3C9300-8CA8-4258-B2A4-6DA33A10235F}" type="sibTrans" cxnId="{439BEBAB-4A2D-49CC-9345-C88C7CC07866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72FEDC29-1A67-425E-A8F7-4500DA03DFE9}">
      <dgm:prSet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  <a:latin typeface="Calibri" pitchFamily="34" charset="0"/>
            </a:rPr>
            <a:t>Valor neto de Realización</a:t>
          </a:r>
        </a:p>
      </dgm:t>
    </dgm:pt>
    <dgm:pt modelId="{4C9B65ED-FE82-4E72-B4FA-08BE51AE67D2}" type="parTrans" cxnId="{BED669DC-B04E-4D39-8D85-4D028FDBA9DA}">
      <dgm:prSet custT="1"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776714AC-7EE4-4959-B18B-098B4147D8EC}" type="sibTrans" cxnId="{BED669DC-B04E-4D39-8D85-4D028FDBA9DA}">
      <dgm:prSet/>
      <dgm:spPr/>
      <dgm:t>
        <a:bodyPr/>
        <a:lstStyle/>
        <a:p>
          <a:endParaRPr lang="es-CO" sz="2400" b="0">
            <a:solidFill>
              <a:schemeClr val="tx1"/>
            </a:solidFill>
            <a:latin typeface="Calibri" pitchFamily="34" charset="0"/>
          </a:endParaRPr>
        </a:p>
      </dgm:t>
    </dgm:pt>
    <dgm:pt modelId="{D73CF57C-C55E-4C88-A0FC-AD46217DC972}" type="pres">
      <dgm:prSet presAssocID="{56753F7F-E76D-4FAA-ACBC-7A41471BB8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EC8F52-FB41-42B6-BB1A-5A8BC103BC3C}" type="pres">
      <dgm:prSet presAssocID="{F9F3A341-1990-4A17-A58E-505A76D00380}" presName="root1" presStyleCnt="0"/>
      <dgm:spPr/>
    </dgm:pt>
    <dgm:pt modelId="{99248B8C-A566-4D47-9251-C71B82BCA0B5}" type="pres">
      <dgm:prSet presAssocID="{F9F3A341-1990-4A17-A58E-505A76D00380}" presName="LevelOneTextNode" presStyleLbl="node0" presStyleIdx="0" presStyleCnt="1">
        <dgm:presLayoutVars>
          <dgm:chPref val="3"/>
        </dgm:presLayoutVars>
      </dgm:prSet>
      <dgm:spPr/>
    </dgm:pt>
    <dgm:pt modelId="{DCFA09EE-6030-45C2-8A23-75D701E4FCEE}" type="pres">
      <dgm:prSet presAssocID="{F9F3A341-1990-4A17-A58E-505A76D00380}" presName="level2hierChild" presStyleCnt="0"/>
      <dgm:spPr/>
    </dgm:pt>
    <dgm:pt modelId="{0E8B4D83-00A9-4830-9AC3-68A084DE3862}" type="pres">
      <dgm:prSet presAssocID="{A46F609F-239E-461A-A97F-1FBE1E6A8C43}" presName="conn2-1" presStyleLbl="parChTrans1D2" presStyleIdx="0" presStyleCnt="6"/>
      <dgm:spPr/>
    </dgm:pt>
    <dgm:pt modelId="{9E3A54B5-3407-43BD-81C5-544C93FDAA66}" type="pres">
      <dgm:prSet presAssocID="{A46F609F-239E-461A-A97F-1FBE1E6A8C43}" presName="connTx" presStyleLbl="parChTrans1D2" presStyleIdx="0" presStyleCnt="6"/>
      <dgm:spPr/>
    </dgm:pt>
    <dgm:pt modelId="{E279B402-BEEC-4A38-A8E7-02791BE0E8D9}" type="pres">
      <dgm:prSet presAssocID="{4110A1B2-2A7D-438D-86F0-CA9B17620B4C}" presName="root2" presStyleCnt="0"/>
      <dgm:spPr/>
    </dgm:pt>
    <dgm:pt modelId="{19572051-36DD-48BC-8BFD-72F914031B66}" type="pres">
      <dgm:prSet presAssocID="{4110A1B2-2A7D-438D-86F0-CA9B17620B4C}" presName="LevelTwoTextNode" presStyleLbl="node2" presStyleIdx="0" presStyleCnt="6">
        <dgm:presLayoutVars>
          <dgm:chPref val="3"/>
        </dgm:presLayoutVars>
      </dgm:prSet>
      <dgm:spPr/>
    </dgm:pt>
    <dgm:pt modelId="{0FA79CF8-3472-4C5B-83BE-76233A73CDD6}" type="pres">
      <dgm:prSet presAssocID="{4110A1B2-2A7D-438D-86F0-CA9B17620B4C}" presName="level3hierChild" presStyleCnt="0"/>
      <dgm:spPr/>
    </dgm:pt>
    <dgm:pt modelId="{631CB315-97A1-48BE-A813-D0AB77E7456B}" type="pres">
      <dgm:prSet presAssocID="{FBC97AD7-BD5F-41C9-8F81-8A6707CC6313}" presName="conn2-1" presStyleLbl="parChTrans1D2" presStyleIdx="1" presStyleCnt="6"/>
      <dgm:spPr/>
    </dgm:pt>
    <dgm:pt modelId="{AB1CF803-2D03-4CD8-9008-1E672C097244}" type="pres">
      <dgm:prSet presAssocID="{FBC97AD7-BD5F-41C9-8F81-8A6707CC6313}" presName="connTx" presStyleLbl="parChTrans1D2" presStyleIdx="1" presStyleCnt="6"/>
      <dgm:spPr/>
    </dgm:pt>
    <dgm:pt modelId="{81571F58-717B-4E1F-843E-D5971DDBE12B}" type="pres">
      <dgm:prSet presAssocID="{6AFA753C-9C3F-4DF9-BCB4-B2F313C2F691}" presName="root2" presStyleCnt="0"/>
      <dgm:spPr/>
    </dgm:pt>
    <dgm:pt modelId="{3B3C7AF9-515C-443D-B24A-2FC361F87A5C}" type="pres">
      <dgm:prSet presAssocID="{6AFA753C-9C3F-4DF9-BCB4-B2F313C2F691}" presName="LevelTwoTextNode" presStyleLbl="node2" presStyleIdx="1" presStyleCnt="6">
        <dgm:presLayoutVars>
          <dgm:chPref val="3"/>
        </dgm:presLayoutVars>
      </dgm:prSet>
      <dgm:spPr/>
    </dgm:pt>
    <dgm:pt modelId="{6F8263B3-4133-4F5C-9B06-6D0EAFC58C41}" type="pres">
      <dgm:prSet presAssocID="{6AFA753C-9C3F-4DF9-BCB4-B2F313C2F691}" presName="level3hierChild" presStyleCnt="0"/>
      <dgm:spPr/>
    </dgm:pt>
    <dgm:pt modelId="{6361D27F-FBA0-4D27-9BA5-CF9DF13EAF82}" type="pres">
      <dgm:prSet presAssocID="{281E3E33-4F50-4435-832A-F1DC81E3A962}" presName="conn2-1" presStyleLbl="parChTrans1D2" presStyleIdx="2" presStyleCnt="6"/>
      <dgm:spPr/>
    </dgm:pt>
    <dgm:pt modelId="{E247832D-6F93-4787-BD3A-BA33BD391FE3}" type="pres">
      <dgm:prSet presAssocID="{281E3E33-4F50-4435-832A-F1DC81E3A962}" presName="connTx" presStyleLbl="parChTrans1D2" presStyleIdx="2" presStyleCnt="6"/>
      <dgm:spPr/>
    </dgm:pt>
    <dgm:pt modelId="{1C33EA90-C6EF-4AF5-87D9-EBBBA8243C89}" type="pres">
      <dgm:prSet presAssocID="{C2528007-F0C3-42A1-850C-153148DC9417}" presName="root2" presStyleCnt="0"/>
      <dgm:spPr/>
    </dgm:pt>
    <dgm:pt modelId="{24108D5C-9E18-4D00-A59E-10E1E74AD6B8}" type="pres">
      <dgm:prSet presAssocID="{C2528007-F0C3-42A1-850C-153148DC9417}" presName="LevelTwoTextNode" presStyleLbl="node2" presStyleIdx="2" presStyleCnt="6">
        <dgm:presLayoutVars>
          <dgm:chPref val="3"/>
        </dgm:presLayoutVars>
      </dgm:prSet>
      <dgm:spPr/>
    </dgm:pt>
    <dgm:pt modelId="{100E1EDD-7247-44AF-A58B-7F676EDBB5DF}" type="pres">
      <dgm:prSet presAssocID="{C2528007-F0C3-42A1-850C-153148DC9417}" presName="level3hierChild" presStyleCnt="0"/>
      <dgm:spPr/>
    </dgm:pt>
    <dgm:pt modelId="{AC5C6720-0C4B-4949-98A0-5BB76F42B6D6}" type="pres">
      <dgm:prSet presAssocID="{FB73801E-7F3B-45A3-9A10-9FEBD94210FF}" presName="conn2-1" presStyleLbl="parChTrans1D2" presStyleIdx="3" presStyleCnt="6"/>
      <dgm:spPr/>
    </dgm:pt>
    <dgm:pt modelId="{5332FEA1-E62E-4346-BAC0-3DA186FC16FD}" type="pres">
      <dgm:prSet presAssocID="{FB73801E-7F3B-45A3-9A10-9FEBD94210FF}" presName="connTx" presStyleLbl="parChTrans1D2" presStyleIdx="3" presStyleCnt="6"/>
      <dgm:spPr/>
    </dgm:pt>
    <dgm:pt modelId="{1B4AE4FF-0666-4384-A979-64B305CAAF29}" type="pres">
      <dgm:prSet presAssocID="{99B4B21C-F266-4AE9-9924-07A98946E974}" presName="root2" presStyleCnt="0"/>
      <dgm:spPr/>
    </dgm:pt>
    <dgm:pt modelId="{4B5108E3-865D-4004-8CB0-48D3F02FA8F9}" type="pres">
      <dgm:prSet presAssocID="{99B4B21C-F266-4AE9-9924-07A98946E974}" presName="LevelTwoTextNode" presStyleLbl="node2" presStyleIdx="3" presStyleCnt="6">
        <dgm:presLayoutVars>
          <dgm:chPref val="3"/>
        </dgm:presLayoutVars>
      </dgm:prSet>
      <dgm:spPr/>
    </dgm:pt>
    <dgm:pt modelId="{10CF12EA-D41F-4254-BCFF-F87498AC6BD6}" type="pres">
      <dgm:prSet presAssocID="{99B4B21C-F266-4AE9-9924-07A98946E974}" presName="level3hierChild" presStyleCnt="0"/>
      <dgm:spPr/>
    </dgm:pt>
    <dgm:pt modelId="{CB21D74E-E522-4848-B435-8337DEEBBBCB}" type="pres">
      <dgm:prSet presAssocID="{A725C1A3-B8DF-4DB1-A4DD-2847BD0125CA}" presName="conn2-1" presStyleLbl="parChTrans1D2" presStyleIdx="4" presStyleCnt="6"/>
      <dgm:spPr/>
    </dgm:pt>
    <dgm:pt modelId="{301046D9-A049-4AAD-9C0B-7438C1FFEF3A}" type="pres">
      <dgm:prSet presAssocID="{A725C1A3-B8DF-4DB1-A4DD-2847BD0125CA}" presName="connTx" presStyleLbl="parChTrans1D2" presStyleIdx="4" presStyleCnt="6"/>
      <dgm:spPr/>
    </dgm:pt>
    <dgm:pt modelId="{263D658A-0C81-4C3D-AFD2-CEF03CFD15A4}" type="pres">
      <dgm:prSet presAssocID="{7617451F-EFBD-4BEC-AC2D-4519F712415F}" presName="root2" presStyleCnt="0"/>
      <dgm:spPr/>
    </dgm:pt>
    <dgm:pt modelId="{6EAAFDB0-8153-4CDD-A0AD-F83645B8E9F1}" type="pres">
      <dgm:prSet presAssocID="{7617451F-EFBD-4BEC-AC2D-4519F712415F}" presName="LevelTwoTextNode" presStyleLbl="node2" presStyleIdx="4" presStyleCnt="6">
        <dgm:presLayoutVars>
          <dgm:chPref val="3"/>
        </dgm:presLayoutVars>
      </dgm:prSet>
      <dgm:spPr/>
    </dgm:pt>
    <dgm:pt modelId="{1EBC3E32-60D7-448C-8EA5-B941F7B0D3D5}" type="pres">
      <dgm:prSet presAssocID="{7617451F-EFBD-4BEC-AC2D-4519F712415F}" presName="level3hierChild" presStyleCnt="0"/>
      <dgm:spPr/>
    </dgm:pt>
    <dgm:pt modelId="{90EED2D3-EE35-4CA1-995C-D97E67938385}" type="pres">
      <dgm:prSet presAssocID="{4C9B65ED-FE82-4E72-B4FA-08BE51AE67D2}" presName="conn2-1" presStyleLbl="parChTrans1D2" presStyleIdx="5" presStyleCnt="6"/>
      <dgm:spPr/>
    </dgm:pt>
    <dgm:pt modelId="{7110D9BC-5D50-4F6B-8052-B1E65923B54D}" type="pres">
      <dgm:prSet presAssocID="{4C9B65ED-FE82-4E72-B4FA-08BE51AE67D2}" presName="connTx" presStyleLbl="parChTrans1D2" presStyleIdx="5" presStyleCnt="6"/>
      <dgm:spPr/>
    </dgm:pt>
    <dgm:pt modelId="{2804C68D-23A1-4C3F-8202-C7DD68B287EE}" type="pres">
      <dgm:prSet presAssocID="{72FEDC29-1A67-425E-A8F7-4500DA03DFE9}" presName="root2" presStyleCnt="0"/>
      <dgm:spPr/>
    </dgm:pt>
    <dgm:pt modelId="{683CCE15-7989-46AE-B870-947EBBA0B41F}" type="pres">
      <dgm:prSet presAssocID="{72FEDC29-1A67-425E-A8F7-4500DA03DFE9}" presName="LevelTwoTextNode" presStyleLbl="node2" presStyleIdx="5" presStyleCnt="6">
        <dgm:presLayoutVars>
          <dgm:chPref val="3"/>
        </dgm:presLayoutVars>
      </dgm:prSet>
      <dgm:spPr/>
    </dgm:pt>
    <dgm:pt modelId="{2577EDF2-9E55-4FFF-8973-23593AB9DB11}" type="pres">
      <dgm:prSet presAssocID="{72FEDC29-1A67-425E-A8F7-4500DA03DFE9}" presName="level3hierChild" presStyleCnt="0"/>
      <dgm:spPr/>
    </dgm:pt>
  </dgm:ptLst>
  <dgm:cxnLst>
    <dgm:cxn modelId="{A3F81A02-E82D-4F4C-AAAB-99C77D40FF2A}" type="presOf" srcId="{A725C1A3-B8DF-4DB1-A4DD-2847BD0125CA}" destId="{301046D9-A049-4AAD-9C0B-7438C1FFEF3A}" srcOrd="1" destOrd="0" presId="urn:microsoft.com/office/officeart/2008/layout/HorizontalMultiLevelHierarchy"/>
    <dgm:cxn modelId="{967E7817-8A83-47A3-9536-F449287F9EB3}" type="presOf" srcId="{4110A1B2-2A7D-438D-86F0-CA9B17620B4C}" destId="{19572051-36DD-48BC-8BFD-72F914031B66}" srcOrd="0" destOrd="0" presId="urn:microsoft.com/office/officeart/2008/layout/HorizontalMultiLevelHierarchy"/>
    <dgm:cxn modelId="{2C758A17-16E3-43A6-A36F-5DCBE285A814}" type="presOf" srcId="{A46F609F-239E-461A-A97F-1FBE1E6A8C43}" destId="{0E8B4D83-00A9-4830-9AC3-68A084DE3862}" srcOrd="0" destOrd="0" presId="urn:microsoft.com/office/officeart/2008/layout/HorizontalMultiLevelHierarchy"/>
    <dgm:cxn modelId="{92E6AA17-B2AA-414A-9AEF-9298CA6ED0C1}" srcId="{F9F3A341-1990-4A17-A58E-505A76D00380}" destId="{99B4B21C-F266-4AE9-9924-07A98946E974}" srcOrd="3" destOrd="0" parTransId="{FB73801E-7F3B-45A3-9A10-9FEBD94210FF}" sibTransId="{AFE4C42D-F030-42B2-9A8C-328896AFA777}"/>
    <dgm:cxn modelId="{389F2E18-BDCF-4ED8-931B-1CB72CB55999}" type="presOf" srcId="{4C9B65ED-FE82-4E72-B4FA-08BE51AE67D2}" destId="{7110D9BC-5D50-4F6B-8052-B1E65923B54D}" srcOrd="1" destOrd="0" presId="urn:microsoft.com/office/officeart/2008/layout/HorizontalMultiLevelHierarchy"/>
    <dgm:cxn modelId="{36D2BF23-C694-481D-BE96-61E66E9701FB}" type="presOf" srcId="{FB73801E-7F3B-45A3-9A10-9FEBD94210FF}" destId="{5332FEA1-E62E-4346-BAC0-3DA186FC16FD}" srcOrd="1" destOrd="0" presId="urn:microsoft.com/office/officeart/2008/layout/HorizontalMultiLevelHierarchy"/>
    <dgm:cxn modelId="{CFECE730-4310-437C-A039-4DB49C570FD6}" type="presOf" srcId="{C2528007-F0C3-42A1-850C-153148DC9417}" destId="{24108D5C-9E18-4D00-A59E-10E1E74AD6B8}" srcOrd="0" destOrd="0" presId="urn:microsoft.com/office/officeart/2008/layout/HorizontalMultiLevelHierarchy"/>
    <dgm:cxn modelId="{B3291F32-B454-4344-A313-9AFF3818AB40}" type="presOf" srcId="{FBC97AD7-BD5F-41C9-8F81-8A6707CC6313}" destId="{AB1CF803-2D03-4CD8-9008-1E672C097244}" srcOrd="1" destOrd="0" presId="urn:microsoft.com/office/officeart/2008/layout/HorizontalMultiLevelHierarchy"/>
    <dgm:cxn modelId="{A04BB534-C87E-429D-9147-02595407027B}" type="presOf" srcId="{FB73801E-7F3B-45A3-9A10-9FEBD94210FF}" destId="{AC5C6720-0C4B-4949-98A0-5BB76F42B6D6}" srcOrd="0" destOrd="0" presId="urn:microsoft.com/office/officeart/2008/layout/HorizontalMultiLevelHierarchy"/>
    <dgm:cxn modelId="{479EE037-DF67-47B4-A829-ED761F5C4FF4}" srcId="{F9F3A341-1990-4A17-A58E-505A76D00380}" destId="{C2528007-F0C3-42A1-850C-153148DC9417}" srcOrd="2" destOrd="0" parTransId="{281E3E33-4F50-4435-832A-F1DC81E3A962}" sibTransId="{7E961C6E-E89B-454B-9721-B973C44D5170}"/>
    <dgm:cxn modelId="{FB4C053C-A9DA-4E84-8AA2-A6D3968C9496}" type="presOf" srcId="{A725C1A3-B8DF-4DB1-A4DD-2847BD0125CA}" destId="{CB21D74E-E522-4848-B435-8337DEEBBBCB}" srcOrd="0" destOrd="0" presId="urn:microsoft.com/office/officeart/2008/layout/HorizontalMultiLevelHierarchy"/>
    <dgm:cxn modelId="{FB7C2942-EF20-4C14-8315-257580215202}" type="presOf" srcId="{F9F3A341-1990-4A17-A58E-505A76D00380}" destId="{99248B8C-A566-4D47-9251-C71B82BCA0B5}" srcOrd="0" destOrd="0" presId="urn:microsoft.com/office/officeart/2008/layout/HorizontalMultiLevelHierarchy"/>
    <dgm:cxn modelId="{D8651F43-DA8D-4601-BA31-D70F8C7B5C57}" type="presOf" srcId="{72FEDC29-1A67-425E-A8F7-4500DA03DFE9}" destId="{683CCE15-7989-46AE-B870-947EBBA0B41F}" srcOrd="0" destOrd="0" presId="urn:microsoft.com/office/officeart/2008/layout/HorizontalMultiLevelHierarchy"/>
    <dgm:cxn modelId="{DC4CC569-2B85-4469-960A-313A097B51DC}" type="presOf" srcId="{281E3E33-4F50-4435-832A-F1DC81E3A962}" destId="{E247832D-6F93-4787-BD3A-BA33BD391FE3}" srcOrd="1" destOrd="0" presId="urn:microsoft.com/office/officeart/2008/layout/HorizontalMultiLevelHierarchy"/>
    <dgm:cxn modelId="{5078FD6E-5757-4680-82DE-C86F6DD9EEC9}" srcId="{56753F7F-E76D-4FAA-ACBC-7A41471BB836}" destId="{F9F3A341-1990-4A17-A58E-505A76D00380}" srcOrd="0" destOrd="0" parTransId="{46D9AE8F-3C31-456A-BE6D-B595ED7B02F2}" sibTransId="{A4FDB1E1-3681-41F4-A99B-0BEE3925CCBB}"/>
    <dgm:cxn modelId="{EA39BA73-4F3C-41FB-9F6B-CB18611297B1}" type="presOf" srcId="{7617451F-EFBD-4BEC-AC2D-4519F712415F}" destId="{6EAAFDB0-8153-4CDD-A0AD-F83645B8E9F1}" srcOrd="0" destOrd="0" presId="urn:microsoft.com/office/officeart/2008/layout/HorizontalMultiLevelHierarchy"/>
    <dgm:cxn modelId="{87E30054-CDFB-4E72-8E7B-00AF5DE8540A}" type="presOf" srcId="{6AFA753C-9C3F-4DF9-BCB4-B2F313C2F691}" destId="{3B3C7AF9-515C-443D-B24A-2FC361F87A5C}" srcOrd="0" destOrd="0" presId="urn:microsoft.com/office/officeart/2008/layout/HorizontalMultiLevelHierarchy"/>
    <dgm:cxn modelId="{D613AB59-D554-4AA2-9211-96BD43790FA7}" type="presOf" srcId="{4C9B65ED-FE82-4E72-B4FA-08BE51AE67D2}" destId="{90EED2D3-EE35-4CA1-995C-D97E67938385}" srcOrd="0" destOrd="0" presId="urn:microsoft.com/office/officeart/2008/layout/HorizontalMultiLevelHierarchy"/>
    <dgm:cxn modelId="{41B4405A-99ED-40A0-BAC6-6AE8570FD076}" srcId="{F9F3A341-1990-4A17-A58E-505A76D00380}" destId="{4110A1B2-2A7D-438D-86F0-CA9B17620B4C}" srcOrd="0" destOrd="0" parTransId="{A46F609F-239E-461A-A97F-1FBE1E6A8C43}" sibTransId="{5F976995-61E4-448F-99B2-51869367DB3A}"/>
    <dgm:cxn modelId="{2C705D82-BD22-4B18-BE15-F33AA293AE83}" type="presOf" srcId="{A46F609F-239E-461A-A97F-1FBE1E6A8C43}" destId="{9E3A54B5-3407-43BD-81C5-544C93FDAA66}" srcOrd="1" destOrd="0" presId="urn:microsoft.com/office/officeart/2008/layout/HorizontalMultiLevelHierarchy"/>
    <dgm:cxn modelId="{C9710199-C50E-427A-8AC9-7210D853BEFE}" type="presOf" srcId="{99B4B21C-F266-4AE9-9924-07A98946E974}" destId="{4B5108E3-865D-4004-8CB0-48D3F02FA8F9}" srcOrd="0" destOrd="0" presId="urn:microsoft.com/office/officeart/2008/layout/HorizontalMultiLevelHierarchy"/>
    <dgm:cxn modelId="{439BEBAB-4A2D-49CC-9345-C88C7CC07866}" srcId="{F9F3A341-1990-4A17-A58E-505A76D00380}" destId="{7617451F-EFBD-4BEC-AC2D-4519F712415F}" srcOrd="4" destOrd="0" parTransId="{A725C1A3-B8DF-4DB1-A4DD-2847BD0125CA}" sibTransId="{0B3C9300-8CA8-4258-B2A4-6DA33A10235F}"/>
    <dgm:cxn modelId="{4C57EAAF-869F-424B-BDEC-A4836E14FDFA}" type="presOf" srcId="{56753F7F-E76D-4FAA-ACBC-7A41471BB836}" destId="{D73CF57C-C55E-4C88-A0FC-AD46217DC972}" srcOrd="0" destOrd="0" presId="urn:microsoft.com/office/officeart/2008/layout/HorizontalMultiLevelHierarchy"/>
    <dgm:cxn modelId="{365EADBF-2EE4-44DD-A064-5F1991A3D0F4}" srcId="{F9F3A341-1990-4A17-A58E-505A76D00380}" destId="{6AFA753C-9C3F-4DF9-BCB4-B2F313C2F691}" srcOrd="1" destOrd="0" parTransId="{FBC97AD7-BD5F-41C9-8F81-8A6707CC6313}" sibTransId="{8FCA10C9-4EA2-4A90-A2C3-86CF0270C9A1}"/>
    <dgm:cxn modelId="{7D4DFFCA-F9C1-4A83-B03B-7903B2756113}" type="presOf" srcId="{FBC97AD7-BD5F-41C9-8F81-8A6707CC6313}" destId="{631CB315-97A1-48BE-A813-D0AB77E7456B}" srcOrd="0" destOrd="0" presId="urn:microsoft.com/office/officeart/2008/layout/HorizontalMultiLevelHierarchy"/>
    <dgm:cxn modelId="{BED669DC-B04E-4D39-8D85-4D028FDBA9DA}" srcId="{F9F3A341-1990-4A17-A58E-505A76D00380}" destId="{72FEDC29-1A67-425E-A8F7-4500DA03DFE9}" srcOrd="5" destOrd="0" parTransId="{4C9B65ED-FE82-4E72-B4FA-08BE51AE67D2}" sibTransId="{776714AC-7EE4-4959-B18B-098B4147D8EC}"/>
    <dgm:cxn modelId="{92F993F3-B5B2-41AE-9476-2DDA558F55A8}" type="presOf" srcId="{281E3E33-4F50-4435-832A-F1DC81E3A962}" destId="{6361D27F-FBA0-4D27-9BA5-CF9DF13EAF82}" srcOrd="0" destOrd="0" presId="urn:microsoft.com/office/officeart/2008/layout/HorizontalMultiLevelHierarchy"/>
    <dgm:cxn modelId="{278A48C2-563B-4A2C-B63D-701EC233AD21}" type="presParOf" srcId="{D73CF57C-C55E-4C88-A0FC-AD46217DC972}" destId="{13EC8F52-FB41-42B6-BB1A-5A8BC103BC3C}" srcOrd="0" destOrd="0" presId="urn:microsoft.com/office/officeart/2008/layout/HorizontalMultiLevelHierarchy"/>
    <dgm:cxn modelId="{7C60F9AC-033D-43A0-AB9E-289469515F17}" type="presParOf" srcId="{13EC8F52-FB41-42B6-BB1A-5A8BC103BC3C}" destId="{99248B8C-A566-4D47-9251-C71B82BCA0B5}" srcOrd="0" destOrd="0" presId="urn:microsoft.com/office/officeart/2008/layout/HorizontalMultiLevelHierarchy"/>
    <dgm:cxn modelId="{D1959BF1-2A4B-4B88-9CE0-FE67E42035C8}" type="presParOf" srcId="{13EC8F52-FB41-42B6-BB1A-5A8BC103BC3C}" destId="{DCFA09EE-6030-45C2-8A23-75D701E4FCEE}" srcOrd="1" destOrd="0" presId="urn:microsoft.com/office/officeart/2008/layout/HorizontalMultiLevelHierarchy"/>
    <dgm:cxn modelId="{6C7B6728-8923-4296-9165-825F5BA47701}" type="presParOf" srcId="{DCFA09EE-6030-45C2-8A23-75D701E4FCEE}" destId="{0E8B4D83-00A9-4830-9AC3-68A084DE3862}" srcOrd="0" destOrd="0" presId="urn:microsoft.com/office/officeart/2008/layout/HorizontalMultiLevelHierarchy"/>
    <dgm:cxn modelId="{153742AE-5B8C-437D-8488-8103D404BB8A}" type="presParOf" srcId="{0E8B4D83-00A9-4830-9AC3-68A084DE3862}" destId="{9E3A54B5-3407-43BD-81C5-544C93FDAA66}" srcOrd="0" destOrd="0" presId="urn:microsoft.com/office/officeart/2008/layout/HorizontalMultiLevelHierarchy"/>
    <dgm:cxn modelId="{FAF1A1A8-5F42-40A9-B34C-456F9C842F10}" type="presParOf" srcId="{DCFA09EE-6030-45C2-8A23-75D701E4FCEE}" destId="{E279B402-BEEC-4A38-A8E7-02791BE0E8D9}" srcOrd="1" destOrd="0" presId="urn:microsoft.com/office/officeart/2008/layout/HorizontalMultiLevelHierarchy"/>
    <dgm:cxn modelId="{87921107-A333-4FF9-AABE-C94A0EBEA287}" type="presParOf" srcId="{E279B402-BEEC-4A38-A8E7-02791BE0E8D9}" destId="{19572051-36DD-48BC-8BFD-72F914031B66}" srcOrd="0" destOrd="0" presId="urn:microsoft.com/office/officeart/2008/layout/HorizontalMultiLevelHierarchy"/>
    <dgm:cxn modelId="{065FA5C2-867E-4251-A99B-4A73BF57F340}" type="presParOf" srcId="{E279B402-BEEC-4A38-A8E7-02791BE0E8D9}" destId="{0FA79CF8-3472-4C5B-83BE-76233A73CDD6}" srcOrd="1" destOrd="0" presId="urn:microsoft.com/office/officeart/2008/layout/HorizontalMultiLevelHierarchy"/>
    <dgm:cxn modelId="{286EA7C2-E9C3-4AAD-A97A-5D92D17E4AA3}" type="presParOf" srcId="{DCFA09EE-6030-45C2-8A23-75D701E4FCEE}" destId="{631CB315-97A1-48BE-A813-D0AB77E7456B}" srcOrd="2" destOrd="0" presId="urn:microsoft.com/office/officeart/2008/layout/HorizontalMultiLevelHierarchy"/>
    <dgm:cxn modelId="{8F101A9B-D039-4D4A-A150-39857A538369}" type="presParOf" srcId="{631CB315-97A1-48BE-A813-D0AB77E7456B}" destId="{AB1CF803-2D03-4CD8-9008-1E672C097244}" srcOrd="0" destOrd="0" presId="urn:microsoft.com/office/officeart/2008/layout/HorizontalMultiLevelHierarchy"/>
    <dgm:cxn modelId="{01D10458-CA44-4CF5-B8BC-AED5A8C7F1AE}" type="presParOf" srcId="{DCFA09EE-6030-45C2-8A23-75D701E4FCEE}" destId="{81571F58-717B-4E1F-843E-D5971DDBE12B}" srcOrd="3" destOrd="0" presId="urn:microsoft.com/office/officeart/2008/layout/HorizontalMultiLevelHierarchy"/>
    <dgm:cxn modelId="{DC46E47F-84CF-4913-BDBD-297077C98C3C}" type="presParOf" srcId="{81571F58-717B-4E1F-843E-D5971DDBE12B}" destId="{3B3C7AF9-515C-443D-B24A-2FC361F87A5C}" srcOrd="0" destOrd="0" presId="urn:microsoft.com/office/officeart/2008/layout/HorizontalMultiLevelHierarchy"/>
    <dgm:cxn modelId="{27CD8CBF-5C32-4317-97F4-9A54EC240247}" type="presParOf" srcId="{81571F58-717B-4E1F-843E-D5971DDBE12B}" destId="{6F8263B3-4133-4F5C-9B06-6D0EAFC58C41}" srcOrd="1" destOrd="0" presId="urn:microsoft.com/office/officeart/2008/layout/HorizontalMultiLevelHierarchy"/>
    <dgm:cxn modelId="{AC4A8617-49F7-48D5-8873-21E95C3D9FA7}" type="presParOf" srcId="{DCFA09EE-6030-45C2-8A23-75D701E4FCEE}" destId="{6361D27F-FBA0-4D27-9BA5-CF9DF13EAF82}" srcOrd="4" destOrd="0" presId="urn:microsoft.com/office/officeart/2008/layout/HorizontalMultiLevelHierarchy"/>
    <dgm:cxn modelId="{7D930BC8-2855-4D6F-AFE9-93AFD3925C04}" type="presParOf" srcId="{6361D27F-FBA0-4D27-9BA5-CF9DF13EAF82}" destId="{E247832D-6F93-4787-BD3A-BA33BD391FE3}" srcOrd="0" destOrd="0" presId="urn:microsoft.com/office/officeart/2008/layout/HorizontalMultiLevelHierarchy"/>
    <dgm:cxn modelId="{5BCD8A59-27D6-4164-B900-32685A421470}" type="presParOf" srcId="{DCFA09EE-6030-45C2-8A23-75D701E4FCEE}" destId="{1C33EA90-C6EF-4AF5-87D9-EBBBA8243C89}" srcOrd="5" destOrd="0" presId="urn:microsoft.com/office/officeart/2008/layout/HorizontalMultiLevelHierarchy"/>
    <dgm:cxn modelId="{20AD35C4-D28A-43F7-B783-853BFDB02D2E}" type="presParOf" srcId="{1C33EA90-C6EF-4AF5-87D9-EBBBA8243C89}" destId="{24108D5C-9E18-4D00-A59E-10E1E74AD6B8}" srcOrd="0" destOrd="0" presId="urn:microsoft.com/office/officeart/2008/layout/HorizontalMultiLevelHierarchy"/>
    <dgm:cxn modelId="{4AB32728-20B8-4ABC-AA52-C291101D01F9}" type="presParOf" srcId="{1C33EA90-C6EF-4AF5-87D9-EBBBA8243C89}" destId="{100E1EDD-7247-44AF-A58B-7F676EDBB5DF}" srcOrd="1" destOrd="0" presId="urn:microsoft.com/office/officeart/2008/layout/HorizontalMultiLevelHierarchy"/>
    <dgm:cxn modelId="{CADCD8EB-D072-47EE-8B66-3028E86B4BE8}" type="presParOf" srcId="{DCFA09EE-6030-45C2-8A23-75D701E4FCEE}" destId="{AC5C6720-0C4B-4949-98A0-5BB76F42B6D6}" srcOrd="6" destOrd="0" presId="urn:microsoft.com/office/officeart/2008/layout/HorizontalMultiLevelHierarchy"/>
    <dgm:cxn modelId="{AB2964D4-F1FC-4748-A998-4C47447F06DB}" type="presParOf" srcId="{AC5C6720-0C4B-4949-98A0-5BB76F42B6D6}" destId="{5332FEA1-E62E-4346-BAC0-3DA186FC16FD}" srcOrd="0" destOrd="0" presId="urn:microsoft.com/office/officeart/2008/layout/HorizontalMultiLevelHierarchy"/>
    <dgm:cxn modelId="{78A780A4-0612-481F-8391-A48F8DE75988}" type="presParOf" srcId="{DCFA09EE-6030-45C2-8A23-75D701E4FCEE}" destId="{1B4AE4FF-0666-4384-A979-64B305CAAF29}" srcOrd="7" destOrd="0" presId="urn:microsoft.com/office/officeart/2008/layout/HorizontalMultiLevelHierarchy"/>
    <dgm:cxn modelId="{FB8B8C63-6098-4FD1-B34B-B9722533FD1E}" type="presParOf" srcId="{1B4AE4FF-0666-4384-A979-64B305CAAF29}" destId="{4B5108E3-865D-4004-8CB0-48D3F02FA8F9}" srcOrd="0" destOrd="0" presId="urn:microsoft.com/office/officeart/2008/layout/HorizontalMultiLevelHierarchy"/>
    <dgm:cxn modelId="{723E0A21-48A6-4B6F-9468-980B02E9B8A9}" type="presParOf" srcId="{1B4AE4FF-0666-4384-A979-64B305CAAF29}" destId="{10CF12EA-D41F-4254-BCFF-F87498AC6BD6}" srcOrd="1" destOrd="0" presId="urn:microsoft.com/office/officeart/2008/layout/HorizontalMultiLevelHierarchy"/>
    <dgm:cxn modelId="{7BD1E5AE-57A7-4C42-9330-3436A2D0B779}" type="presParOf" srcId="{DCFA09EE-6030-45C2-8A23-75D701E4FCEE}" destId="{CB21D74E-E522-4848-B435-8337DEEBBBCB}" srcOrd="8" destOrd="0" presId="urn:microsoft.com/office/officeart/2008/layout/HorizontalMultiLevelHierarchy"/>
    <dgm:cxn modelId="{A092545B-6B44-485D-83B5-2BA816EC6A80}" type="presParOf" srcId="{CB21D74E-E522-4848-B435-8337DEEBBBCB}" destId="{301046D9-A049-4AAD-9C0B-7438C1FFEF3A}" srcOrd="0" destOrd="0" presId="urn:microsoft.com/office/officeart/2008/layout/HorizontalMultiLevelHierarchy"/>
    <dgm:cxn modelId="{29506076-BE7E-4BED-88C9-06859F00BA9D}" type="presParOf" srcId="{DCFA09EE-6030-45C2-8A23-75D701E4FCEE}" destId="{263D658A-0C81-4C3D-AFD2-CEF03CFD15A4}" srcOrd="9" destOrd="0" presId="urn:microsoft.com/office/officeart/2008/layout/HorizontalMultiLevelHierarchy"/>
    <dgm:cxn modelId="{57C55571-98D8-4896-9319-7FCB7BC994A3}" type="presParOf" srcId="{263D658A-0C81-4C3D-AFD2-CEF03CFD15A4}" destId="{6EAAFDB0-8153-4CDD-A0AD-F83645B8E9F1}" srcOrd="0" destOrd="0" presId="urn:microsoft.com/office/officeart/2008/layout/HorizontalMultiLevelHierarchy"/>
    <dgm:cxn modelId="{B7086CEA-2FB8-4CD6-8FF7-6F5E3F3C8D64}" type="presParOf" srcId="{263D658A-0C81-4C3D-AFD2-CEF03CFD15A4}" destId="{1EBC3E32-60D7-448C-8EA5-B941F7B0D3D5}" srcOrd="1" destOrd="0" presId="urn:microsoft.com/office/officeart/2008/layout/HorizontalMultiLevelHierarchy"/>
    <dgm:cxn modelId="{65449A9B-1F01-42C7-BB2E-DCFD33579226}" type="presParOf" srcId="{DCFA09EE-6030-45C2-8A23-75D701E4FCEE}" destId="{90EED2D3-EE35-4CA1-995C-D97E67938385}" srcOrd="10" destOrd="0" presId="urn:microsoft.com/office/officeart/2008/layout/HorizontalMultiLevelHierarchy"/>
    <dgm:cxn modelId="{7B7BE6AC-7F1A-46EB-94DA-5BF7AEB8A3B7}" type="presParOf" srcId="{90EED2D3-EE35-4CA1-995C-D97E67938385}" destId="{7110D9BC-5D50-4F6B-8052-B1E65923B54D}" srcOrd="0" destOrd="0" presId="urn:microsoft.com/office/officeart/2008/layout/HorizontalMultiLevelHierarchy"/>
    <dgm:cxn modelId="{967B2341-504B-4B00-B741-BC01685E72B3}" type="presParOf" srcId="{DCFA09EE-6030-45C2-8A23-75D701E4FCEE}" destId="{2804C68D-23A1-4C3F-8202-C7DD68B287EE}" srcOrd="11" destOrd="0" presId="urn:microsoft.com/office/officeart/2008/layout/HorizontalMultiLevelHierarchy"/>
    <dgm:cxn modelId="{DED43927-EFED-4D94-907B-AE0FFA13C37D}" type="presParOf" srcId="{2804C68D-23A1-4C3F-8202-C7DD68B287EE}" destId="{683CCE15-7989-46AE-B870-947EBBA0B41F}" srcOrd="0" destOrd="0" presId="urn:microsoft.com/office/officeart/2008/layout/HorizontalMultiLevelHierarchy"/>
    <dgm:cxn modelId="{D104F026-77BC-4288-AF01-D540A85FD9CC}" type="presParOf" srcId="{2804C68D-23A1-4C3F-8202-C7DD68B287EE}" destId="{2577EDF2-9E55-4FFF-8973-23593AB9DB1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6F13-71EA-44A2-A0FE-712885068A4F}">
      <dsp:nvSpPr>
        <dsp:cNvPr id="0" name=""/>
        <dsp:cNvSpPr/>
      </dsp:nvSpPr>
      <dsp:spPr>
        <a:xfrm rot="1239867">
          <a:off x="2074536" y="3317704"/>
          <a:ext cx="1551563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551563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F25C7-5FCF-4FFD-86EA-D574DC3E22F3}">
      <dsp:nvSpPr>
        <dsp:cNvPr id="0" name=""/>
        <dsp:cNvSpPr/>
      </dsp:nvSpPr>
      <dsp:spPr>
        <a:xfrm rot="21489390">
          <a:off x="2124241" y="2655675"/>
          <a:ext cx="799114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799114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C1EB0-ABCB-44B4-8579-08A554B2F6CD}">
      <dsp:nvSpPr>
        <dsp:cNvPr id="0" name=""/>
        <dsp:cNvSpPr/>
      </dsp:nvSpPr>
      <dsp:spPr>
        <a:xfrm rot="20075972">
          <a:off x="2037560" y="1877029"/>
          <a:ext cx="1797636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797636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992E8-A0C8-476F-9F40-4E8F09CEECCF}">
      <dsp:nvSpPr>
        <dsp:cNvPr id="0" name=""/>
        <dsp:cNvSpPr/>
      </dsp:nvSpPr>
      <dsp:spPr>
        <a:xfrm>
          <a:off x="109578" y="935434"/>
          <a:ext cx="2195562" cy="3270076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2EFE4-F98A-4C9F-8D40-C3EDA9D04BF9}">
      <dsp:nvSpPr>
        <dsp:cNvPr id="0" name=""/>
        <dsp:cNvSpPr/>
      </dsp:nvSpPr>
      <dsp:spPr>
        <a:xfrm>
          <a:off x="2929054" y="111374"/>
          <a:ext cx="4250485" cy="1572151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1</a:t>
          </a:r>
          <a:r>
            <a:rPr lang="es-MX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. Empresas que cotizan en el mercado de valores, o que captan o administran ahorro del público</a:t>
          </a:r>
          <a:endParaRPr lang="es-ES" sz="2000" b="1" kern="1200" dirty="0"/>
        </a:p>
      </dsp:txBody>
      <dsp:txXfrm>
        <a:off x="3551523" y="341610"/>
        <a:ext cx="3005547" cy="1111679"/>
      </dsp:txXfrm>
    </dsp:sp>
    <dsp:sp modelId="{4CBEE7F2-FA8F-455D-899D-D2E2389A34C1}">
      <dsp:nvSpPr>
        <dsp:cNvPr id="0" name=""/>
        <dsp:cNvSpPr/>
      </dsp:nvSpPr>
      <dsp:spPr>
        <a:xfrm>
          <a:off x="2914235" y="1799528"/>
          <a:ext cx="4451343" cy="1596095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2. Empresas que no cotizan en el mercado de valores, y que no captan ni administran ahorro del público</a:t>
          </a:r>
          <a:endParaRPr lang="es-ES" sz="2000" b="1" kern="1200" dirty="0"/>
        </a:p>
      </dsp:txBody>
      <dsp:txXfrm>
        <a:off x="3566119" y="2033271"/>
        <a:ext cx="3147575" cy="1128609"/>
      </dsp:txXfrm>
    </dsp:sp>
    <dsp:sp modelId="{E43465F4-A339-482C-87DC-E675E3944F47}">
      <dsp:nvSpPr>
        <dsp:cNvPr id="0" name=""/>
        <dsp:cNvSpPr/>
      </dsp:nvSpPr>
      <dsp:spPr>
        <a:xfrm>
          <a:off x="2923618" y="3395726"/>
          <a:ext cx="4297115" cy="1572151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3. Entidades de gobierno </a:t>
          </a:r>
        </a:p>
      </dsp:txBody>
      <dsp:txXfrm>
        <a:off x="3552916" y="3625962"/>
        <a:ext cx="3038519" cy="111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ED2D3-EE35-4CA1-995C-D97E67938385}">
      <dsp:nvSpPr>
        <dsp:cNvPr id="0" name=""/>
        <dsp:cNvSpPr/>
      </dsp:nvSpPr>
      <dsp:spPr>
        <a:xfrm>
          <a:off x="3070989" y="2731179"/>
          <a:ext cx="493999" cy="2353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999" y="0"/>
              </a:lnTo>
              <a:lnTo>
                <a:pt x="246999" y="2353274"/>
              </a:lnTo>
              <a:lnTo>
                <a:pt x="493999" y="235327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0" kern="1200">
            <a:solidFill>
              <a:schemeClr val="tx1"/>
            </a:solidFill>
            <a:latin typeface="Calibri" pitchFamily="34" charset="0"/>
          </a:endParaRPr>
        </a:p>
      </dsp:txBody>
      <dsp:txXfrm>
        <a:off x="3257875" y="3847702"/>
        <a:ext cx="120228" cy="120228"/>
      </dsp:txXfrm>
    </dsp:sp>
    <dsp:sp modelId="{CB21D74E-E522-4848-B435-8337DEEBBBCB}">
      <dsp:nvSpPr>
        <dsp:cNvPr id="0" name=""/>
        <dsp:cNvSpPr/>
      </dsp:nvSpPr>
      <dsp:spPr>
        <a:xfrm>
          <a:off x="3070989" y="2731179"/>
          <a:ext cx="493999" cy="1411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999" y="0"/>
              </a:lnTo>
              <a:lnTo>
                <a:pt x="246999" y="1411964"/>
              </a:lnTo>
              <a:lnTo>
                <a:pt x="493999" y="141196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0" kern="1200">
            <a:solidFill>
              <a:schemeClr val="tx1"/>
            </a:solidFill>
            <a:latin typeface="Calibri" pitchFamily="34" charset="0"/>
          </a:endParaRPr>
        </a:p>
      </dsp:txBody>
      <dsp:txXfrm>
        <a:off x="3280592" y="3399764"/>
        <a:ext cx="74794" cy="74794"/>
      </dsp:txXfrm>
    </dsp:sp>
    <dsp:sp modelId="{AC5C6720-0C4B-4949-98A0-5BB76F42B6D6}">
      <dsp:nvSpPr>
        <dsp:cNvPr id="0" name=""/>
        <dsp:cNvSpPr/>
      </dsp:nvSpPr>
      <dsp:spPr>
        <a:xfrm>
          <a:off x="3070989" y="2731179"/>
          <a:ext cx="493999" cy="47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999" y="0"/>
              </a:lnTo>
              <a:lnTo>
                <a:pt x="246999" y="470654"/>
              </a:lnTo>
              <a:lnTo>
                <a:pt x="493999" y="47065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0" kern="1200">
            <a:solidFill>
              <a:schemeClr val="tx1"/>
            </a:solidFill>
            <a:latin typeface="Calibri" pitchFamily="34" charset="0"/>
          </a:endParaRPr>
        </a:p>
      </dsp:txBody>
      <dsp:txXfrm>
        <a:off x="3300931" y="2949448"/>
        <a:ext cx="34115" cy="34115"/>
      </dsp:txXfrm>
    </dsp:sp>
    <dsp:sp modelId="{6361D27F-FBA0-4D27-9BA5-CF9DF13EAF82}">
      <dsp:nvSpPr>
        <dsp:cNvPr id="0" name=""/>
        <dsp:cNvSpPr/>
      </dsp:nvSpPr>
      <dsp:spPr>
        <a:xfrm>
          <a:off x="3070989" y="2260524"/>
          <a:ext cx="493999" cy="470654"/>
        </a:xfrm>
        <a:custGeom>
          <a:avLst/>
          <a:gdLst/>
          <a:ahLst/>
          <a:cxnLst/>
          <a:rect l="0" t="0" r="0" b="0"/>
          <a:pathLst>
            <a:path>
              <a:moveTo>
                <a:pt x="0" y="470654"/>
              </a:moveTo>
              <a:lnTo>
                <a:pt x="246999" y="470654"/>
              </a:lnTo>
              <a:lnTo>
                <a:pt x="246999" y="0"/>
              </a:lnTo>
              <a:lnTo>
                <a:pt x="493999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0" kern="1200">
            <a:solidFill>
              <a:schemeClr val="tx1"/>
            </a:solidFill>
            <a:latin typeface="Calibri" pitchFamily="34" charset="0"/>
          </a:endParaRPr>
        </a:p>
      </dsp:txBody>
      <dsp:txXfrm>
        <a:off x="3300931" y="2478793"/>
        <a:ext cx="34115" cy="34115"/>
      </dsp:txXfrm>
    </dsp:sp>
    <dsp:sp modelId="{631CB315-97A1-48BE-A813-D0AB77E7456B}">
      <dsp:nvSpPr>
        <dsp:cNvPr id="0" name=""/>
        <dsp:cNvSpPr/>
      </dsp:nvSpPr>
      <dsp:spPr>
        <a:xfrm>
          <a:off x="3070989" y="1319214"/>
          <a:ext cx="493999" cy="1411964"/>
        </a:xfrm>
        <a:custGeom>
          <a:avLst/>
          <a:gdLst/>
          <a:ahLst/>
          <a:cxnLst/>
          <a:rect l="0" t="0" r="0" b="0"/>
          <a:pathLst>
            <a:path>
              <a:moveTo>
                <a:pt x="0" y="1411964"/>
              </a:moveTo>
              <a:lnTo>
                <a:pt x="246999" y="1411964"/>
              </a:lnTo>
              <a:lnTo>
                <a:pt x="246999" y="0"/>
              </a:lnTo>
              <a:lnTo>
                <a:pt x="493999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0" kern="1200">
            <a:solidFill>
              <a:schemeClr val="tx1"/>
            </a:solidFill>
            <a:latin typeface="Calibri" pitchFamily="34" charset="0"/>
          </a:endParaRPr>
        </a:p>
      </dsp:txBody>
      <dsp:txXfrm>
        <a:off x="3280592" y="1987799"/>
        <a:ext cx="74794" cy="74794"/>
      </dsp:txXfrm>
    </dsp:sp>
    <dsp:sp modelId="{0E8B4D83-00A9-4830-9AC3-68A084DE3862}">
      <dsp:nvSpPr>
        <dsp:cNvPr id="0" name=""/>
        <dsp:cNvSpPr/>
      </dsp:nvSpPr>
      <dsp:spPr>
        <a:xfrm>
          <a:off x="3070989" y="377904"/>
          <a:ext cx="493999" cy="2353274"/>
        </a:xfrm>
        <a:custGeom>
          <a:avLst/>
          <a:gdLst/>
          <a:ahLst/>
          <a:cxnLst/>
          <a:rect l="0" t="0" r="0" b="0"/>
          <a:pathLst>
            <a:path>
              <a:moveTo>
                <a:pt x="0" y="2353274"/>
              </a:moveTo>
              <a:lnTo>
                <a:pt x="246999" y="2353274"/>
              </a:lnTo>
              <a:lnTo>
                <a:pt x="246999" y="0"/>
              </a:lnTo>
              <a:lnTo>
                <a:pt x="493999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0" kern="1200">
            <a:solidFill>
              <a:schemeClr val="tx1"/>
            </a:solidFill>
            <a:latin typeface="Calibri" pitchFamily="34" charset="0"/>
          </a:endParaRPr>
        </a:p>
      </dsp:txBody>
      <dsp:txXfrm>
        <a:off x="3257875" y="1494427"/>
        <a:ext cx="120228" cy="120228"/>
      </dsp:txXfrm>
    </dsp:sp>
    <dsp:sp modelId="{99248B8C-A566-4D47-9251-C71B82BCA0B5}">
      <dsp:nvSpPr>
        <dsp:cNvPr id="0" name=""/>
        <dsp:cNvSpPr/>
      </dsp:nvSpPr>
      <dsp:spPr>
        <a:xfrm rot="16200000">
          <a:off x="712760" y="2354655"/>
          <a:ext cx="3963410" cy="753047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  <a:latin typeface="Calibri" pitchFamily="34" charset="0"/>
            </a:rPr>
            <a:t>Criterios de Medición</a:t>
          </a:r>
        </a:p>
      </dsp:txBody>
      <dsp:txXfrm>
        <a:off x="712760" y="2354655"/>
        <a:ext cx="3963410" cy="753047"/>
      </dsp:txXfrm>
    </dsp:sp>
    <dsp:sp modelId="{19572051-36DD-48BC-8BFD-72F914031B66}">
      <dsp:nvSpPr>
        <dsp:cNvPr id="0" name=""/>
        <dsp:cNvSpPr/>
      </dsp:nvSpPr>
      <dsp:spPr>
        <a:xfrm>
          <a:off x="3564989" y="1380"/>
          <a:ext cx="2469997" cy="75304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kern="1200" dirty="0">
              <a:solidFill>
                <a:schemeClr val="tx1"/>
              </a:solidFill>
              <a:latin typeface="Calibri" pitchFamily="34" charset="0"/>
            </a:rPr>
            <a:t>Costo</a:t>
          </a:r>
        </a:p>
      </dsp:txBody>
      <dsp:txXfrm>
        <a:off x="3564989" y="1380"/>
        <a:ext cx="2469997" cy="753047"/>
      </dsp:txXfrm>
    </dsp:sp>
    <dsp:sp modelId="{3B3C7AF9-515C-443D-B24A-2FC361F87A5C}">
      <dsp:nvSpPr>
        <dsp:cNvPr id="0" name=""/>
        <dsp:cNvSpPr/>
      </dsp:nvSpPr>
      <dsp:spPr>
        <a:xfrm>
          <a:off x="3564989" y="942690"/>
          <a:ext cx="2469997" cy="75304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  <a:latin typeface="Calibri" pitchFamily="34" charset="0"/>
            </a:rPr>
            <a:t>Costo </a:t>
          </a:r>
          <a:r>
            <a:rPr lang="es-CO" sz="2400" b="1" kern="1200" dirty="0" err="1">
              <a:solidFill>
                <a:schemeClr val="tx1"/>
              </a:solidFill>
              <a:latin typeface="Calibri" pitchFamily="34" charset="0"/>
            </a:rPr>
            <a:t>Reexpresado</a:t>
          </a:r>
          <a:endParaRPr lang="es-CO" sz="2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564989" y="942690"/>
        <a:ext cx="2469997" cy="753047"/>
      </dsp:txXfrm>
    </dsp:sp>
    <dsp:sp modelId="{24108D5C-9E18-4D00-A59E-10E1E74AD6B8}">
      <dsp:nvSpPr>
        <dsp:cNvPr id="0" name=""/>
        <dsp:cNvSpPr/>
      </dsp:nvSpPr>
      <dsp:spPr>
        <a:xfrm>
          <a:off x="3564989" y="1884000"/>
          <a:ext cx="2469997" cy="75304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  <a:latin typeface="Calibri" pitchFamily="34" charset="0"/>
            </a:rPr>
            <a:t>Valor Razonable</a:t>
          </a:r>
        </a:p>
      </dsp:txBody>
      <dsp:txXfrm>
        <a:off x="3564989" y="1884000"/>
        <a:ext cx="2469997" cy="753047"/>
      </dsp:txXfrm>
    </dsp:sp>
    <dsp:sp modelId="{4B5108E3-865D-4004-8CB0-48D3F02FA8F9}">
      <dsp:nvSpPr>
        <dsp:cNvPr id="0" name=""/>
        <dsp:cNvSpPr/>
      </dsp:nvSpPr>
      <dsp:spPr>
        <a:xfrm>
          <a:off x="3564989" y="2825309"/>
          <a:ext cx="2469997" cy="75304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  <a:latin typeface="Calibri" pitchFamily="34" charset="0"/>
            </a:rPr>
            <a:t>Valor Presente Neto</a:t>
          </a:r>
        </a:p>
      </dsp:txBody>
      <dsp:txXfrm>
        <a:off x="3564989" y="2825309"/>
        <a:ext cx="2469997" cy="753047"/>
      </dsp:txXfrm>
    </dsp:sp>
    <dsp:sp modelId="{6EAAFDB0-8153-4CDD-A0AD-F83645B8E9F1}">
      <dsp:nvSpPr>
        <dsp:cNvPr id="0" name=""/>
        <dsp:cNvSpPr/>
      </dsp:nvSpPr>
      <dsp:spPr>
        <a:xfrm>
          <a:off x="3564989" y="3766619"/>
          <a:ext cx="2469997" cy="75304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  <a:latin typeface="Calibri" pitchFamily="34" charset="0"/>
            </a:rPr>
            <a:t>Costo de Reposición</a:t>
          </a:r>
        </a:p>
      </dsp:txBody>
      <dsp:txXfrm>
        <a:off x="3564989" y="3766619"/>
        <a:ext cx="2469997" cy="753047"/>
      </dsp:txXfrm>
    </dsp:sp>
    <dsp:sp modelId="{683CCE15-7989-46AE-B870-947EBBA0B41F}">
      <dsp:nvSpPr>
        <dsp:cNvPr id="0" name=""/>
        <dsp:cNvSpPr/>
      </dsp:nvSpPr>
      <dsp:spPr>
        <a:xfrm>
          <a:off x="3564989" y="4707929"/>
          <a:ext cx="2469997" cy="75304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  <a:latin typeface="Calibri" pitchFamily="34" charset="0"/>
            </a:rPr>
            <a:t>Valor neto de Realización</a:t>
          </a:r>
        </a:p>
      </dsp:txBody>
      <dsp:txXfrm>
        <a:off x="3564989" y="4707929"/>
        <a:ext cx="2469997" cy="753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EE6F3F-4D75-42F6-855A-F77D53BE90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1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Esta plantilla se puede usar como archivo de inicio para presentar materiales educativos en un entorno de grupo.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Secciones</a:t>
            </a:r>
          </a:p>
          <a:p>
            <a:pPr lvl="0"/>
            <a:r>
              <a:rPr lang="es-ES" noProof="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Notas</a:t>
            </a:r>
          </a:p>
          <a:p>
            <a:pPr lvl="0"/>
            <a:r>
              <a:rPr lang="es-ES" noProof="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/>
            <a:r>
              <a:rPr lang="es-ES" noProof="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Colores coordinados </a:t>
            </a:r>
          </a:p>
          <a:p>
            <a:pPr lvl="0"/>
            <a:r>
              <a:rPr lang="es-ES" noProof="0" dirty="0"/>
              <a:t>Preste especial atención a los gráficos, diagramas y cuadros de texto. </a:t>
            </a:r>
          </a:p>
          <a:p>
            <a:pPr lvl="0"/>
            <a:r>
              <a:rPr lang="es-ES" noProof="0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Gráficos y tablas</a:t>
            </a:r>
          </a:p>
          <a:p>
            <a:pPr lvl="0"/>
            <a:r>
              <a:rPr lang="es-ES" noProof="0" dirty="0"/>
              <a:t>En breve: si es posible, use colores y estilos uniformes y que no distraigan.</a:t>
            </a:r>
          </a:p>
          <a:p>
            <a:pPr lvl="0"/>
            <a:r>
              <a:rPr lang="es-ES" noProof="0" dirty="0"/>
              <a:t>Etiquete todos los gráficos y tablas.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9261D70-DD00-478B-8F1A-AB2B974C8C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529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lang="es-ES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Esta plantilla se </a:t>
            </a:r>
            <a:r>
              <a:rPr altLang="es-ES" b="1"/>
              <a:t>debe usar </a:t>
            </a:r>
            <a:r>
              <a:rPr altLang="es-ES"/>
              <a:t>como archivo de inicio para presentaciones externas de la Contaduría General de la nación.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Nota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lang="es-CO" altLang="es-ES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F52485-C272-49B1-B8C2-A9365D2B0EE4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852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s-ES"/>
              <a:t>Slide última - Despedida</a:t>
            </a: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1117FA-86E8-4CC4-BC56-8BA27A0D0839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031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nombrar los </a:t>
            </a:r>
            <a:r>
              <a:rPr altLang="es-ES" b="1"/>
              <a:t>Capítulos</a:t>
            </a:r>
            <a:r>
              <a:rPr altLang="es-ES"/>
              <a:t> en presentaciones de varios temas o conferencistas.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E5381F-C683-4C26-AFE9-967648448358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502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 err="1"/>
              <a:t>imágen</a:t>
            </a:r>
            <a:r>
              <a:rPr altLang="es-ES" b="1" dirty="0"/>
              <a:t> y texto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243986-D4FB-4C3D-9777-DFD2A78EBBC7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723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como cuerpo de </a:t>
            </a:r>
            <a:r>
              <a:rPr altLang="es-ES" b="1"/>
              <a:t>texto al título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E30A2A-D8D0-463B-8281-298BC74D0BE5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43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gráficos</a:t>
            </a:r>
            <a:r>
              <a:rPr altLang="es-ES"/>
              <a:t> si no son propiedad de la entidad, digite la fuente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 - Fuente</a:t>
            </a:r>
          </a:p>
          <a:p>
            <a:pPr eaLnBrk="1" hangingPunct="1"/>
            <a:r>
              <a:rPr altLang="es-ES"/>
              <a:t>Digite la fuente de donde toma la imagen</a:t>
            </a: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34238A-A016-4835-B2A9-10538517D45F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418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613C48-49A1-456F-B5D9-A65C57409BCD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44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61D70-DD00-478B-8F1A-AB2B974C8C8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4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s-ES"/>
              <a:t>Slide última - Despedida</a:t>
            </a: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1117FA-86E8-4CC4-BC56-8BA27A0D0839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121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s-ES"/>
              <a:t>Slide última - Despedida</a:t>
            </a: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1117FA-86E8-4CC4-BC56-8BA27A0D0839}" type="slidenum">
              <a:rPr lang="es-ES" altLang="es-ES" smtClean="0"/>
              <a:pPr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439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11113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435225"/>
            <a:ext cx="9180513" cy="17224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5157788"/>
            <a:ext cx="6259512" cy="4460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72902" y="2511425"/>
            <a:ext cx="8280260" cy="15808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0631C7F0-9227-4C9E-971E-30C3FCD8F6B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0718908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2000" y="2708275"/>
            <a:ext cx="4572000" cy="14493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780927"/>
            <a:ext cx="4320480" cy="1376735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1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25F2CEDC-C121-4A35-A220-69FF99A1891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59995402"/>
      </p:ext>
    </p:extLst>
  </p:cSld>
  <p:clrMapOvr>
    <a:masterClrMapping/>
  </p:clrMapOvr>
  <p:transition spd="slow">
    <p:pull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3213100"/>
            <a:ext cx="1720850" cy="8143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1835697" y="188913"/>
            <a:ext cx="7057478" cy="590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3140968"/>
            <a:ext cx="1720850" cy="886520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680876C3-5B85-43D9-9CB8-66632069018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0241753"/>
      </p:ext>
    </p:extLst>
  </p:cSld>
  <p:clrMapOvr>
    <a:masterClrMapping/>
  </p:clrMapOvr>
  <p:transition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88" y="774700"/>
            <a:ext cx="4551362" cy="6381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1844824"/>
            <a:ext cx="4572000" cy="4248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8"/>
          </p:nvPr>
        </p:nvSpPr>
        <p:spPr>
          <a:xfrm>
            <a:off x="4788024" y="188914"/>
            <a:ext cx="4105151" cy="590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774700"/>
            <a:ext cx="4464496" cy="638175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11560" y="1557338"/>
            <a:ext cx="3965203" cy="1434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20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19B5B8C4-FA42-43F6-A79D-3FA9011B418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79219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1113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1196752"/>
            <a:ext cx="9144000" cy="4896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6183312"/>
            <a:ext cx="5448300" cy="198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7189091"/>
      </p:ext>
    </p:extLst>
  </p:cSld>
  <p:clrMapOvr>
    <a:masterClrMapping/>
  </p:clrMapOvr>
  <p:transition spd="slow">
    <p:split orient="vert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1113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6988"/>
            <a:ext cx="9180513" cy="127635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7" y="116632"/>
            <a:ext cx="8742957" cy="129548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3" y="1341438"/>
            <a:ext cx="8885237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150813" y="6143626"/>
            <a:ext cx="5448300" cy="21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8A025F99-1DAF-4D1C-906F-3757E7DA497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114854"/>
      </p:ext>
    </p:extLst>
  </p:cSld>
  <p:clrMapOvr>
    <a:masterClrMapping/>
  </p:clrMapOvr>
  <p:transition spd="slow">
    <p:split orient="vert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ctángulo"/>
          <p:cNvSpPr>
            <a:spLocks noChangeArrowheads="1"/>
          </p:cNvSpPr>
          <p:nvPr/>
        </p:nvSpPr>
        <p:spPr bwMode="auto">
          <a:xfrm>
            <a:off x="425450" y="122238"/>
            <a:ext cx="8467725" cy="6619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s-ES" sz="2400"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19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744538"/>
            <a:ext cx="142240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476250"/>
            <a:ext cx="2235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755650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7" y="116632"/>
            <a:ext cx="8742957" cy="129548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019" y="5185911"/>
            <a:ext cx="681706" cy="68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024" y="5181281"/>
            <a:ext cx="699400" cy="7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14 Rectángulo"/>
          <p:cNvSpPr>
            <a:spLocks noChangeArrowheads="1"/>
          </p:cNvSpPr>
          <p:nvPr userDrawn="1"/>
        </p:nvSpPr>
        <p:spPr bwMode="auto">
          <a:xfrm>
            <a:off x="2364457" y="5853113"/>
            <a:ext cx="219258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b="1" dirty="0">
                <a:latin typeface="+mn-lt"/>
              </a:rPr>
              <a:t>@</a:t>
            </a:r>
            <a:r>
              <a:rPr lang="es-ES" altLang="es-ES" b="1" dirty="0" err="1">
                <a:latin typeface="+mn-lt"/>
              </a:rPr>
              <a:t>contaduriacgn</a:t>
            </a:r>
            <a:endParaRPr lang="es-ES" altLang="es-ES" b="1" dirty="0">
              <a:latin typeface="+mn-lt"/>
            </a:endParaRPr>
          </a:p>
        </p:txBody>
      </p:sp>
      <p:sp>
        <p:nvSpPr>
          <p:cNvPr id="17" name="15 Rectángulo"/>
          <p:cNvSpPr>
            <a:spLocks noChangeArrowheads="1"/>
          </p:cNvSpPr>
          <p:nvPr userDrawn="1"/>
        </p:nvSpPr>
        <p:spPr bwMode="auto">
          <a:xfrm>
            <a:off x="4795140" y="5826258"/>
            <a:ext cx="255409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b="1" dirty="0">
                <a:latin typeface="+mn-lt"/>
              </a:rPr>
              <a:t> @</a:t>
            </a:r>
            <a:r>
              <a:rPr lang="es-ES" altLang="es-ES" b="1" dirty="0" err="1">
                <a:latin typeface="+mn-lt"/>
              </a:rPr>
              <a:t>Contaduria_CGN</a:t>
            </a:r>
            <a:endParaRPr lang="es-ES" altLang="es-ES" b="1" dirty="0">
              <a:latin typeface="+mn-lt"/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 userDrawn="1"/>
        </p:nvSpPr>
        <p:spPr bwMode="auto">
          <a:xfrm>
            <a:off x="395288" y="3128963"/>
            <a:ext cx="82851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4000" i="1" dirty="0">
                <a:latin typeface="Calibri" pitchFamily="34" charset="0"/>
              </a:rPr>
              <a:t>“POR PERMITIRNOS HACER PÚBLICO </a:t>
            </a:r>
          </a:p>
          <a:p>
            <a:pPr algn="ctr" eaLnBrk="1" hangingPunct="1">
              <a:defRPr/>
            </a:pPr>
            <a:r>
              <a:rPr lang="es-CO" altLang="es-CO" sz="4000" i="1" dirty="0">
                <a:latin typeface="Calibri" pitchFamily="34" charset="0"/>
              </a:rPr>
              <a:t>LO PÚBLICO ”</a:t>
            </a:r>
          </a:p>
          <a:p>
            <a:pPr algn="ctr" eaLnBrk="1" hangingPunct="1">
              <a:defRPr/>
            </a:pPr>
            <a:endParaRPr lang="es-CO" altLang="es-CO" sz="4000" i="1" dirty="0">
              <a:latin typeface="Calibri" pitchFamily="34" charset="0"/>
            </a:endParaRPr>
          </a:p>
        </p:txBody>
      </p:sp>
      <p:sp>
        <p:nvSpPr>
          <p:cNvPr id="19" name="10 CuadroTexto"/>
          <p:cNvSpPr txBox="1"/>
          <p:nvPr userDrawn="1"/>
        </p:nvSpPr>
        <p:spPr>
          <a:xfrm>
            <a:off x="1542270" y="1844824"/>
            <a:ext cx="5991717" cy="11987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7200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G  r  a  c  i  a  s</a:t>
            </a:r>
          </a:p>
        </p:txBody>
      </p:sp>
    </p:spTree>
    <p:extLst>
      <p:ext uri="{BB962C8B-B14F-4D97-AF65-F5344CB8AC3E}">
        <p14:creationId xmlns:p14="http://schemas.microsoft.com/office/powerpoint/2010/main" val="17503964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459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2671763" y="5516563"/>
            <a:ext cx="3649662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  <a:endParaRPr lang="es-ES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1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520700"/>
            <a:ext cx="5172075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238" y="230188"/>
            <a:ext cx="27590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290736" y="6465888"/>
            <a:ext cx="1905000" cy="323850"/>
          </a:xfrm>
        </p:spPr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grpSp>
        <p:nvGrpSpPr>
          <p:cNvPr id="6" name="Organization Chart 5"/>
          <p:cNvGrpSpPr>
            <a:grpSpLocks/>
          </p:cNvGrpSpPr>
          <p:nvPr/>
        </p:nvGrpSpPr>
        <p:grpSpPr bwMode="auto">
          <a:xfrm>
            <a:off x="2338913" y="956049"/>
            <a:ext cx="4324744" cy="976361"/>
            <a:chOff x="1481" y="683"/>
            <a:chExt cx="1209" cy="385"/>
          </a:xfrm>
        </p:grpSpPr>
        <p:cxnSp>
          <p:nvCxnSpPr>
            <p:cNvPr id="7" name="_s14340"/>
            <p:cNvCxnSpPr>
              <a:cxnSpLocks noChangeShapeType="1"/>
            </p:cNvCxnSpPr>
            <p:nvPr/>
          </p:nvCxnSpPr>
          <p:spPr bwMode="auto">
            <a:xfrm rot="16200000" flipV="1">
              <a:off x="2195" y="574"/>
              <a:ext cx="385" cy="6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8" name="_s14341"/>
            <p:cNvCxnSpPr>
              <a:cxnSpLocks noChangeShapeType="1"/>
            </p:cNvCxnSpPr>
            <p:nvPr/>
          </p:nvCxnSpPr>
          <p:spPr bwMode="auto">
            <a:xfrm rot="5400000" flipH="1" flipV="1">
              <a:off x="1624" y="578"/>
              <a:ext cx="318" cy="6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</p:grpSp>
      <p:sp>
        <p:nvSpPr>
          <p:cNvPr id="11" name="AutoShape 4"/>
          <p:cNvSpPr txBox="1">
            <a:spLocks noChangeArrowheads="1"/>
          </p:cNvSpPr>
          <p:nvPr/>
        </p:nvSpPr>
        <p:spPr bwMode="auto">
          <a:xfrm>
            <a:off x="803076" y="129068"/>
            <a:ext cx="7398767" cy="1046382"/>
          </a:xfrm>
          <a:prstGeom prst="roundRect">
            <a:avLst>
              <a:gd name="adj" fmla="val 21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/>
          <a:lstStyle>
            <a:lvl1pPr marL="447675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BB6"/>
              </a:buClr>
              <a:buFont typeface="Wingdings 2" pitchFamily="18" charset="2"/>
              <a:buChar char=""/>
              <a:defRPr lang="es-E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algn="ctr" eaLnBrk="1" hangingPunct="1">
              <a:buNone/>
              <a:defRPr/>
            </a:pPr>
            <a:r>
              <a:rPr lang="es-CO" altLang="es-E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Referentes para la  Convergencia NIIF/NIC y NICSP</a:t>
            </a:r>
            <a:endParaRPr lang="es-E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2969569" y="2738638"/>
            <a:ext cx="309721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Gobierno  </a:t>
            </a:r>
            <a:endParaRPr lang="es-ES" altLang="es-CO" sz="2400" i="1" dirty="0">
              <a:latin typeface="Calibri" panose="020F0502020204030204" pitchFamily="34" charset="0"/>
            </a:endParaRPr>
          </a:p>
        </p:txBody>
      </p:sp>
      <p:cxnSp>
        <p:nvCxnSpPr>
          <p:cNvPr id="13" name="33 Conector recto de flecha"/>
          <p:cNvCxnSpPr/>
          <p:nvPr/>
        </p:nvCxnSpPr>
        <p:spPr>
          <a:xfrm rot="10800000" flipV="1">
            <a:off x="5554019" y="2954537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969569" y="4367253"/>
            <a:ext cx="309721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Sector privado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-Empresas-</a:t>
            </a:r>
            <a:endParaRPr lang="es-ES" altLang="es-CO" sz="2400" i="1" dirty="0">
              <a:latin typeface="Calibri" panose="020F0502020204030204" pitchFamily="34" charset="0"/>
            </a:endParaRPr>
          </a:p>
        </p:txBody>
      </p:sp>
      <p:cxnSp>
        <p:nvCxnSpPr>
          <p:cNvPr id="15" name="33 Conector recto de flecha"/>
          <p:cNvCxnSpPr/>
          <p:nvPr/>
        </p:nvCxnSpPr>
        <p:spPr>
          <a:xfrm>
            <a:off x="2982269" y="4753176"/>
            <a:ext cx="500063" cy="1587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33 Conector recto de flecha"/>
          <p:cNvCxnSpPr/>
          <p:nvPr/>
        </p:nvCxnSpPr>
        <p:spPr>
          <a:xfrm rot="10800000" flipV="1">
            <a:off x="5554019" y="4824612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3257750" y="3314901"/>
            <a:ext cx="287019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Empresas estatales</a:t>
            </a:r>
          </a:p>
        </p:txBody>
      </p:sp>
      <p:cxnSp>
        <p:nvCxnSpPr>
          <p:cNvPr id="18" name="33 Conector recto de flecha"/>
          <p:cNvCxnSpPr/>
          <p:nvPr/>
        </p:nvCxnSpPr>
        <p:spPr>
          <a:xfrm>
            <a:off x="2982269" y="3526037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33 Conector recto de flecha"/>
          <p:cNvCxnSpPr/>
          <p:nvPr/>
        </p:nvCxnSpPr>
        <p:spPr>
          <a:xfrm>
            <a:off x="2982269" y="2954537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953443" y="1659137"/>
            <a:ext cx="2808288" cy="7386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NACIONALES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426474" y="1659137"/>
            <a:ext cx="3727869" cy="7386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INTERNACIONALES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45606" y="2738638"/>
            <a:ext cx="1295400" cy="1008063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CGN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_s1030"/>
          <p:cNvSpPr>
            <a:spLocks noChangeArrowheads="1"/>
          </p:cNvSpPr>
          <p:nvPr/>
        </p:nvSpPr>
        <p:spPr bwMode="auto">
          <a:xfrm>
            <a:off x="521644" y="2954538"/>
            <a:ext cx="1008063" cy="5762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RCP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993757" y="2738638"/>
            <a:ext cx="1152525" cy="1008063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defPPr>
              <a:defRPr lang="es-ES_tradnl"/>
            </a:defPPr>
            <a:lvl1pPr algn="ctr" fontAlgn="ctr">
              <a:spcBef>
                <a:spcPts val="0"/>
              </a:spcBef>
              <a:spcAft>
                <a:spcPts val="0"/>
              </a:spcAft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IFAC</a:t>
            </a:r>
          </a:p>
        </p:txBody>
      </p:sp>
      <p:sp>
        <p:nvSpPr>
          <p:cNvPr id="25" name="_s1030"/>
          <p:cNvSpPr>
            <a:spLocks noChangeArrowheads="1"/>
          </p:cNvSpPr>
          <p:nvPr/>
        </p:nvSpPr>
        <p:spPr bwMode="auto">
          <a:xfrm>
            <a:off x="7362181" y="2854600"/>
            <a:ext cx="1079500" cy="78732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NICSP</a:t>
            </a:r>
          </a:p>
        </p:txBody>
      </p:sp>
      <p:sp>
        <p:nvSpPr>
          <p:cNvPr id="26" name="_s1030"/>
          <p:cNvSpPr>
            <a:spLocks noChangeArrowheads="1"/>
          </p:cNvSpPr>
          <p:nvPr/>
        </p:nvSpPr>
        <p:spPr bwMode="auto">
          <a:xfrm>
            <a:off x="7362182" y="4467426"/>
            <a:ext cx="1152525" cy="86359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 /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</p:txBody>
      </p:sp>
      <p:cxnSp>
        <p:nvCxnSpPr>
          <p:cNvPr id="27" name="_s14340"/>
          <p:cNvCxnSpPr>
            <a:cxnSpLocks noChangeShapeType="1"/>
            <a:stCxn id="22" idx="1"/>
            <a:endCxn id="23" idx="3"/>
          </p:cNvCxnSpPr>
          <p:nvPr/>
        </p:nvCxnSpPr>
        <p:spPr bwMode="auto">
          <a:xfrm rot="10800000">
            <a:off x="1529706" y="3241876"/>
            <a:ext cx="215900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28" name="_s14340"/>
          <p:cNvCxnSpPr>
            <a:cxnSpLocks noChangeShapeType="1"/>
            <a:stCxn id="24" idx="3"/>
            <a:endCxn id="25" idx="1"/>
          </p:cNvCxnSpPr>
          <p:nvPr/>
        </p:nvCxnSpPr>
        <p:spPr bwMode="auto">
          <a:xfrm>
            <a:off x="7146282" y="3242670"/>
            <a:ext cx="215899" cy="559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29" name="_s14340"/>
          <p:cNvCxnSpPr>
            <a:cxnSpLocks noChangeShapeType="1"/>
            <a:stCxn id="36" idx="3"/>
            <a:endCxn id="26" idx="1"/>
          </p:cNvCxnSpPr>
          <p:nvPr/>
        </p:nvCxnSpPr>
        <p:spPr bwMode="auto">
          <a:xfrm>
            <a:off x="7135169" y="4785720"/>
            <a:ext cx="227013" cy="11350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30" name="29 CuadroTexto"/>
          <p:cNvSpPr txBox="1"/>
          <p:nvPr/>
        </p:nvSpPr>
        <p:spPr>
          <a:xfrm>
            <a:off x="1745606" y="4249937"/>
            <a:ext cx="1295400" cy="1081088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defPPr>
              <a:defRPr lang="es-ES_tradnl"/>
            </a:defPPr>
            <a:lvl1pPr algn="ctr" fontAlgn="ctr">
              <a:spcBef>
                <a:spcPts val="0"/>
              </a:spcBef>
              <a:spcAft>
                <a:spcPts val="0"/>
              </a:spcAft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s-ES" sz="2400" dirty="0"/>
              <a:t>MHCP</a:t>
            </a:r>
          </a:p>
          <a:p>
            <a:r>
              <a:rPr lang="es-ES" sz="2400" dirty="0" err="1"/>
              <a:t>M.Cio</a:t>
            </a:r>
            <a:endParaRPr lang="es-ES" sz="2400" dirty="0"/>
          </a:p>
          <a:p>
            <a:r>
              <a:rPr lang="es-ES" sz="2400" dirty="0"/>
              <a:t>CTCP</a:t>
            </a:r>
          </a:p>
        </p:txBody>
      </p:sp>
      <p:cxnSp>
        <p:nvCxnSpPr>
          <p:cNvPr id="31" name="_s14341"/>
          <p:cNvCxnSpPr>
            <a:cxnSpLocks noChangeShapeType="1"/>
            <a:stCxn id="23" idx="1"/>
            <a:endCxn id="20" idx="1"/>
          </p:cNvCxnSpPr>
          <p:nvPr/>
        </p:nvCxnSpPr>
        <p:spPr bwMode="auto">
          <a:xfrm rot="10800000" flipH="1">
            <a:off x="521643" y="2028470"/>
            <a:ext cx="431799" cy="1214201"/>
          </a:xfrm>
          <a:prstGeom prst="bentConnector3">
            <a:avLst>
              <a:gd name="adj1" fmla="val -52941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32" name="_s14341"/>
          <p:cNvCxnSpPr>
            <a:cxnSpLocks noChangeShapeType="1"/>
          </p:cNvCxnSpPr>
          <p:nvPr/>
        </p:nvCxnSpPr>
        <p:spPr bwMode="auto">
          <a:xfrm rot="5400000" flipH="1" flipV="1">
            <a:off x="-964659" y="3460673"/>
            <a:ext cx="2870757" cy="6351"/>
          </a:xfrm>
          <a:prstGeom prst="bentConnector3">
            <a:avLst>
              <a:gd name="adj1" fmla="val 43485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33" name="_s14341"/>
          <p:cNvCxnSpPr>
            <a:cxnSpLocks noChangeShapeType="1"/>
            <a:stCxn id="25" idx="3"/>
            <a:endCxn id="21" idx="3"/>
          </p:cNvCxnSpPr>
          <p:nvPr/>
        </p:nvCxnSpPr>
        <p:spPr bwMode="auto">
          <a:xfrm flipH="1" flipV="1">
            <a:off x="8154343" y="2028469"/>
            <a:ext cx="287338" cy="1219794"/>
          </a:xfrm>
          <a:prstGeom prst="bentConnector3">
            <a:avLst>
              <a:gd name="adj1" fmla="val -79558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_s14341"/>
          <p:cNvCxnSpPr>
            <a:cxnSpLocks noChangeShapeType="1"/>
          </p:cNvCxnSpPr>
          <p:nvPr/>
        </p:nvCxnSpPr>
        <p:spPr bwMode="auto">
          <a:xfrm flipH="1" flipV="1">
            <a:off x="8154343" y="1973462"/>
            <a:ext cx="350838" cy="2781300"/>
          </a:xfrm>
          <a:prstGeom prst="bentConnector3">
            <a:avLst>
              <a:gd name="adj1" fmla="val -65157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34 Conector angular"/>
          <p:cNvCxnSpPr/>
          <p:nvPr/>
        </p:nvCxnSpPr>
        <p:spPr>
          <a:xfrm rot="16200000" flipV="1">
            <a:off x="5306369" y="3711775"/>
            <a:ext cx="925512" cy="785813"/>
          </a:xfrm>
          <a:prstGeom prst="bentConnector3">
            <a:avLst>
              <a:gd name="adj1" fmla="val 50000"/>
            </a:avLst>
          </a:prstGeom>
          <a:ln w="63500">
            <a:solidFill>
              <a:srgbClr val="F7B03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982644" y="4240413"/>
            <a:ext cx="1152525" cy="1090613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defPPr>
              <a:defRPr lang="es-ES_tradnl"/>
            </a:defPPr>
            <a:lvl1pPr algn="ctr" fontAlgn="ctr">
              <a:spcBef>
                <a:spcPts val="0"/>
              </a:spcBef>
              <a:spcAft>
                <a:spcPts val="0"/>
              </a:spcAft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IASB</a:t>
            </a:r>
          </a:p>
        </p:txBody>
      </p:sp>
      <p:cxnSp>
        <p:nvCxnSpPr>
          <p:cNvPr id="43" name="_s14340"/>
          <p:cNvCxnSpPr>
            <a:cxnSpLocks noChangeShapeType="1"/>
          </p:cNvCxnSpPr>
          <p:nvPr/>
        </p:nvCxnSpPr>
        <p:spPr bwMode="auto">
          <a:xfrm rot="10800000" flipV="1">
            <a:off x="461384" y="4790481"/>
            <a:ext cx="1260473" cy="8301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4581255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 bwMode="auto">
          <a:xfrm>
            <a:off x="611560" y="2420887"/>
            <a:ext cx="7956376" cy="17281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altLang="es-ES" sz="4000" kern="1200" dirty="0">
                <a:latin typeface="Calibri" panose="020F0502020204030204" pitchFamily="34" charset="0"/>
                <a:cs typeface="Arial" charset="0"/>
              </a:rPr>
              <a:t>3. </a:t>
            </a:r>
            <a:r>
              <a:rPr lang="es-CO" altLang="es-ES" sz="4100" kern="1200" dirty="0">
                <a:latin typeface="Calibri" panose="020F0502020204030204" pitchFamily="34" charset="0"/>
                <a:cs typeface="Arial" charset="0"/>
              </a:rPr>
              <a:t>Avances en el proyecto de modernización de la Regulación Contable Pública en Colombia </a:t>
            </a:r>
          </a:p>
        </p:txBody>
      </p:sp>
    </p:spTree>
    <p:extLst>
      <p:ext uri="{BB962C8B-B14F-4D97-AF65-F5344CB8AC3E}">
        <p14:creationId xmlns:p14="http://schemas.microsoft.com/office/powerpoint/2010/main" val="12131017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837778"/>
            <a:ext cx="4373054" cy="547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9199" y="620688"/>
            <a:ext cx="507603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589365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150217" y="-27384"/>
            <a:ext cx="8885833" cy="1224136"/>
          </a:xfrm>
        </p:spPr>
        <p:txBody>
          <a:bodyPr/>
          <a:lstStyle/>
          <a:p>
            <a:pPr algn="ctr"/>
            <a: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MODELOS DE CONTABILIDAD</a:t>
            </a:r>
            <a:b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 - CONVERGENCIA -</a:t>
            </a:r>
            <a:b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endParaRPr lang="es-CO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13</a:t>
            </a:fld>
            <a:endParaRPr lang="es-ES_tradnl" dirty="0"/>
          </a:p>
        </p:txBody>
      </p:sp>
      <p:graphicFrame>
        <p:nvGraphicFramePr>
          <p:cNvPr id="18" name="17 Marcador de SmartArt"/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4036157266"/>
              </p:ext>
            </p:extLst>
          </p:nvPr>
        </p:nvGraphicFramePr>
        <p:xfrm>
          <a:off x="35496" y="1341438"/>
          <a:ext cx="9034139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35496" y="3337711"/>
            <a:ext cx="230425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MODELOS </a:t>
            </a:r>
          </a:p>
          <a:p>
            <a:pPr algn="ctr"/>
            <a:r>
              <a:rPr lang="es-ES" sz="1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es-ES" sz="1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CONTABILIDAD</a:t>
            </a:r>
            <a:endParaRPr lang="es-CO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_s1030"/>
          <p:cNvSpPr>
            <a:spLocks noChangeArrowheads="1"/>
          </p:cNvSpPr>
          <p:nvPr/>
        </p:nvSpPr>
        <p:spPr bwMode="auto">
          <a:xfrm>
            <a:off x="7453149" y="1701478"/>
            <a:ext cx="1582901" cy="115145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743 / 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598 / 14</a:t>
            </a:r>
          </a:p>
        </p:txBody>
      </p:sp>
      <p:sp>
        <p:nvSpPr>
          <p:cNvPr id="21" name="_s1030"/>
          <p:cNvSpPr>
            <a:spLocks noChangeArrowheads="1"/>
          </p:cNvSpPr>
          <p:nvPr/>
        </p:nvSpPr>
        <p:spPr bwMode="auto">
          <a:xfrm>
            <a:off x="7812360" y="3429000"/>
            <a:ext cx="1224135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414 / 14</a:t>
            </a:r>
          </a:p>
        </p:txBody>
      </p:sp>
      <p:sp>
        <p:nvSpPr>
          <p:cNvPr id="22" name="_s1030"/>
          <p:cNvSpPr>
            <a:spLocks noChangeArrowheads="1"/>
          </p:cNvSpPr>
          <p:nvPr/>
        </p:nvSpPr>
        <p:spPr bwMode="auto">
          <a:xfrm>
            <a:off x="7488772" y="5085185"/>
            <a:ext cx="1547278" cy="89108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NICSP</a:t>
            </a:r>
          </a:p>
        </p:txBody>
      </p:sp>
      <p:cxnSp>
        <p:nvCxnSpPr>
          <p:cNvPr id="23" name="Conector recto 3"/>
          <p:cNvCxnSpPr/>
          <p:nvPr/>
        </p:nvCxnSpPr>
        <p:spPr>
          <a:xfrm>
            <a:off x="7217172" y="2321892"/>
            <a:ext cx="2298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17"/>
          <p:cNvCxnSpPr/>
          <p:nvPr/>
        </p:nvCxnSpPr>
        <p:spPr>
          <a:xfrm>
            <a:off x="7427937" y="4005064"/>
            <a:ext cx="36173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18"/>
          <p:cNvCxnSpPr/>
          <p:nvPr/>
        </p:nvCxnSpPr>
        <p:spPr>
          <a:xfrm>
            <a:off x="7217172" y="5562154"/>
            <a:ext cx="25419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17"/>
          <p:cNvCxnSpPr/>
          <p:nvPr/>
        </p:nvCxnSpPr>
        <p:spPr>
          <a:xfrm>
            <a:off x="2532026" y="4005927"/>
            <a:ext cx="45564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17"/>
          <p:cNvCxnSpPr/>
          <p:nvPr/>
        </p:nvCxnSpPr>
        <p:spPr>
          <a:xfrm flipV="1">
            <a:off x="2030413" y="2482263"/>
            <a:ext cx="957411" cy="7294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ector recto 17"/>
          <p:cNvCxnSpPr/>
          <p:nvPr/>
        </p:nvCxnSpPr>
        <p:spPr>
          <a:xfrm>
            <a:off x="2195736" y="4869160"/>
            <a:ext cx="791939" cy="5040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72035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492896"/>
            <a:ext cx="91440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ES" sz="4400" b="1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3.1. Resoluciones 743 del 17/12/  y</a:t>
            </a:r>
          </a:p>
          <a:p>
            <a:pPr algn="ctr"/>
            <a:r>
              <a:rPr lang="es-CO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598  del 10/12/2014</a:t>
            </a:r>
          </a:p>
        </p:txBody>
      </p:sp>
    </p:spTree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15</a:t>
            </a:fld>
            <a:endParaRPr lang="es-ES_tradnl" dirty="0"/>
          </a:p>
        </p:txBody>
      </p:sp>
      <p:sp>
        <p:nvSpPr>
          <p:cNvPr id="7" name="6 Rectángulo"/>
          <p:cNvSpPr/>
          <p:nvPr/>
        </p:nvSpPr>
        <p:spPr>
          <a:xfrm>
            <a:off x="107504" y="-27384"/>
            <a:ext cx="87484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DE CONTABILIDAD PARA EMPRESAS QUE COTIZAN EN EL MERCADO DE VALORES (RESOLUCIÓN 743/13)</a:t>
            </a:r>
          </a:p>
        </p:txBody>
      </p:sp>
      <p:grpSp>
        <p:nvGrpSpPr>
          <p:cNvPr id="11" name="11 Grupo"/>
          <p:cNvGrpSpPr>
            <a:grpSpLocks/>
          </p:cNvGrpSpPr>
          <p:nvPr/>
        </p:nvGrpSpPr>
        <p:grpSpPr bwMode="auto">
          <a:xfrm>
            <a:off x="7236297" y="1574449"/>
            <a:ext cx="1787688" cy="4316355"/>
            <a:chOff x="5377120" y="2731622"/>
            <a:chExt cx="2879094" cy="3358803"/>
          </a:xfrm>
        </p:grpSpPr>
        <p:sp>
          <p:nvSpPr>
            <p:cNvPr id="12" name="11 Forma libre"/>
            <p:cNvSpPr/>
            <p:nvPr/>
          </p:nvSpPr>
          <p:spPr>
            <a:xfrm rot="16200000">
              <a:off x="5137265" y="2971477"/>
              <a:ext cx="3358803" cy="2879094"/>
            </a:xfrm>
            <a:custGeom>
              <a:avLst/>
              <a:gdLst>
                <a:gd name="connsiteX0" fmla="*/ 0 w 3467944"/>
                <a:gd name="connsiteY0" fmla="*/ 173397 h 4530725"/>
                <a:gd name="connsiteX1" fmla="*/ 173397 w 3467944"/>
                <a:gd name="connsiteY1" fmla="*/ 0 h 4530725"/>
                <a:gd name="connsiteX2" fmla="*/ 3294547 w 3467944"/>
                <a:gd name="connsiteY2" fmla="*/ 0 h 4530725"/>
                <a:gd name="connsiteX3" fmla="*/ 3467944 w 3467944"/>
                <a:gd name="connsiteY3" fmla="*/ 173397 h 4530725"/>
                <a:gd name="connsiteX4" fmla="*/ 3467944 w 3467944"/>
                <a:gd name="connsiteY4" fmla="*/ 4357328 h 4530725"/>
                <a:gd name="connsiteX5" fmla="*/ 3294547 w 3467944"/>
                <a:gd name="connsiteY5" fmla="*/ 4530725 h 4530725"/>
                <a:gd name="connsiteX6" fmla="*/ 173397 w 3467944"/>
                <a:gd name="connsiteY6" fmla="*/ 4530725 h 4530725"/>
                <a:gd name="connsiteX7" fmla="*/ 0 w 3467944"/>
                <a:gd name="connsiteY7" fmla="*/ 4357328 h 4530725"/>
                <a:gd name="connsiteX8" fmla="*/ 0 w 3467944"/>
                <a:gd name="connsiteY8" fmla="*/ 173397 h 45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7944" h="4530725">
                  <a:moveTo>
                    <a:pt x="3335221" y="1"/>
                  </a:moveTo>
                  <a:cubicBezTo>
                    <a:pt x="3408522" y="1"/>
                    <a:pt x="3467944" y="101424"/>
                    <a:pt x="3467944" y="226537"/>
                  </a:cubicBezTo>
                  <a:lnTo>
                    <a:pt x="3467944" y="4304188"/>
                  </a:lnTo>
                  <a:cubicBezTo>
                    <a:pt x="3467944" y="4429301"/>
                    <a:pt x="3408522" y="4530724"/>
                    <a:pt x="3335221" y="4530724"/>
                  </a:cubicBezTo>
                  <a:lnTo>
                    <a:pt x="132723" y="4530724"/>
                  </a:lnTo>
                  <a:cubicBezTo>
                    <a:pt x="59422" y="4530724"/>
                    <a:pt x="0" y="4429301"/>
                    <a:pt x="0" y="4304188"/>
                  </a:cubicBezTo>
                  <a:lnTo>
                    <a:pt x="0" y="226537"/>
                  </a:lnTo>
                  <a:cubicBezTo>
                    <a:pt x="0" y="101424"/>
                    <a:pt x="59422" y="1"/>
                    <a:pt x="132723" y="1"/>
                  </a:cubicBezTo>
                  <a:lnTo>
                    <a:pt x="3335221" y="1"/>
                  </a:lnTo>
                  <a:close/>
                </a:path>
              </a:pathLst>
            </a:custGeom>
            <a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15532" tIns="164591" rIns="213359" bIns="2774357" spcCol="1270"/>
            <a:lstStyle/>
            <a:p>
              <a:pPr algn="r" defTabSz="21336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500" b="1" kern="0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endParaRPr>
            </a:p>
          </p:txBody>
        </p:sp>
        <p:sp>
          <p:nvSpPr>
            <p:cNvPr id="13" name="3 CuadroTexto"/>
            <p:cNvSpPr txBox="1">
              <a:spLocks noChangeArrowheads="1"/>
            </p:cNvSpPr>
            <p:nvPr/>
          </p:nvSpPr>
          <p:spPr bwMode="auto">
            <a:xfrm>
              <a:off x="6124685" y="3910175"/>
              <a:ext cx="1919741" cy="13292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500" b="1" kern="0" dirty="0">
                  <a:latin typeface="Calibri" pitchFamily="34" charset="0"/>
                </a:rPr>
                <a:t>Anexo del Decreto 2784 de 2012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500" b="1" kern="0" dirty="0">
                  <a:latin typeface="Calibri" pitchFamily="34" charset="0"/>
                </a:rPr>
                <a:t>(NIIF) –Incorporado al RCP.</a:t>
              </a:r>
            </a:p>
          </p:txBody>
        </p:sp>
      </p:grpSp>
      <p:sp>
        <p:nvSpPr>
          <p:cNvPr id="17" name="6 Forma libre"/>
          <p:cNvSpPr/>
          <p:nvPr/>
        </p:nvSpPr>
        <p:spPr>
          <a:xfrm rot="16200000">
            <a:off x="1204290" y="508265"/>
            <a:ext cx="4925868" cy="6734890"/>
          </a:xfrm>
          <a:custGeom>
            <a:avLst/>
            <a:gdLst>
              <a:gd name="connsiteX0" fmla="*/ 0 w 4788391"/>
              <a:gd name="connsiteY0" fmla="*/ 226536 h 4530725"/>
              <a:gd name="connsiteX1" fmla="*/ 226536 w 4788391"/>
              <a:gd name="connsiteY1" fmla="*/ 0 h 4530725"/>
              <a:gd name="connsiteX2" fmla="*/ 4561855 w 4788391"/>
              <a:gd name="connsiteY2" fmla="*/ 0 h 4530725"/>
              <a:gd name="connsiteX3" fmla="*/ 4788391 w 4788391"/>
              <a:gd name="connsiteY3" fmla="*/ 226536 h 4530725"/>
              <a:gd name="connsiteX4" fmla="*/ 4788391 w 4788391"/>
              <a:gd name="connsiteY4" fmla="*/ 4304189 h 4530725"/>
              <a:gd name="connsiteX5" fmla="*/ 4561855 w 4788391"/>
              <a:gd name="connsiteY5" fmla="*/ 4530725 h 4530725"/>
              <a:gd name="connsiteX6" fmla="*/ 226536 w 4788391"/>
              <a:gd name="connsiteY6" fmla="*/ 4530725 h 4530725"/>
              <a:gd name="connsiteX7" fmla="*/ 0 w 4788391"/>
              <a:gd name="connsiteY7" fmla="*/ 4304189 h 4530725"/>
              <a:gd name="connsiteX8" fmla="*/ 0 w 4788391"/>
              <a:gd name="connsiteY8" fmla="*/ 226536 h 45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8391" h="4530725">
                <a:moveTo>
                  <a:pt x="4548971" y="0"/>
                </a:moveTo>
                <a:cubicBezTo>
                  <a:pt x="4681198" y="0"/>
                  <a:pt x="4788390" y="95967"/>
                  <a:pt x="4788390" y="214346"/>
                </a:cubicBezTo>
                <a:lnTo>
                  <a:pt x="4788390" y="4316379"/>
                </a:lnTo>
                <a:cubicBezTo>
                  <a:pt x="4788390" y="4434758"/>
                  <a:pt x="4681198" y="4530725"/>
                  <a:pt x="4548971" y="4530725"/>
                </a:cubicBezTo>
                <a:lnTo>
                  <a:pt x="239420" y="4530725"/>
                </a:lnTo>
                <a:cubicBezTo>
                  <a:pt x="107193" y="4530725"/>
                  <a:pt x="1" y="4434758"/>
                  <a:pt x="1" y="4316379"/>
                </a:cubicBezTo>
                <a:lnTo>
                  <a:pt x="1" y="214346"/>
                </a:lnTo>
                <a:cubicBezTo>
                  <a:pt x="1" y="95967"/>
                  <a:pt x="107193" y="0"/>
                  <a:pt x="239420" y="0"/>
                </a:cubicBezTo>
                <a:lnTo>
                  <a:pt x="4548971" y="0"/>
                </a:lnTo>
                <a:close/>
              </a:path>
            </a:pathLst>
          </a:cu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15531" tIns="164594" rIns="213361" bIns="3830711" spcCol="1270"/>
          <a:lstStyle/>
          <a:p>
            <a:pPr algn="ctr" defTabSz="2133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3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Ámbito de aplicación</a:t>
            </a:r>
          </a:p>
        </p:txBody>
      </p:sp>
      <p:sp>
        <p:nvSpPr>
          <p:cNvPr id="18" name="7 Rectángulo"/>
          <p:cNvSpPr>
            <a:spLocks noChangeArrowheads="1"/>
          </p:cNvSpPr>
          <p:nvPr/>
        </p:nvSpPr>
        <p:spPr bwMode="auto">
          <a:xfrm>
            <a:off x="899592" y="1693309"/>
            <a:ext cx="5832648" cy="46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1700" b="1" dirty="0">
                <a:latin typeface="Calibri" pitchFamily="34" charset="0"/>
              </a:rPr>
              <a:t>Empresas bajo el ámbito del RCP que cumplan alguna de las siguientes condiciones: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Emisoras de valores.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Empresas que hagan parte de un grupo económico cuya matriz tenga valores inscritos en el RNVE.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Sociedades fiduciarias.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Negocios fiduciarios cuyo fideicomitente sea una empresa pública que cumpla las condiciones establecidas en a), b) f) g) y h)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Negocios fiduciarios cuyos títulos estén inscritos en el RNVE y su fideicomitente sea directa o indirectamente una o más empresas públicas.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Establecimientos bancarios y aseguradoras.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Fondos de garantías y entidades financieras con regímenes especiales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1700" b="1" dirty="0">
                <a:latin typeface="Calibri" pitchFamily="34" charset="0"/>
              </a:rPr>
              <a:t>Banco de la República.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161865" y="2204864"/>
            <a:ext cx="615553" cy="3024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2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Marco Normativo</a:t>
            </a:r>
            <a:endParaRPr lang="es-CO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56" y="3284984"/>
            <a:ext cx="415218" cy="576064"/>
            <a:chOff x="6876256" y="3284984"/>
            <a:chExt cx="415218" cy="576064"/>
          </a:xfrm>
        </p:grpSpPr>
        <p:sp>
          <p:nvSpPr>
            <p:cNvPr id="19" name="18 Extracto"/>
            <p:cNvSpPr>
              <a:spLocks noChangeArrowheads="1"/>
            </p:cNvSpPr>
            <p:nvPr/>
          </p:nvSpPr>
          <p:spPr bwMode="auto">
            <a:xfrm rot="5400000">
              <a:off x="6833156" y="3402729"/>
              <a:ext cx="576063" cy="340573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/>
              <a:endParaRPr lang="es-CO" altLang="es-CO" sz="1500" b="1">
                <a:solidFill>
                  <a:schemeClr val="accent4">
                    <a:lumMod val="95000"/>
                    <a:lumOff val="5000"/>
                  </a:schemeClr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4" name="13 Extracto"/>
            <p:cNvSpPr>
              <a:spLocks noChangeArrowheads="1"/>
            </p:cNvSpPr>
            <p:nvPr/>
          </p:nvSpPr>
          <p:spPr bwMode="auto">
            <a:xfrm rot="5400000">
              <a:off x="6758511" y="3402730"/>
              <a:ext cx="576063" cy="340573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hangingPunct="1"/>
              <a:endParaRPr lang="es-CO" altLang="es-CO" sz="1500"/>
            </a:p>
          </p:txBody>
        </p:sp>
      </p:grpSp>
    </p:spTree>
    <p:extLst>
      <p:ext uri="{BB962C8B-B14F-4D97-AF65-F5344CB8AC3E}">
        <p14:creationId xmlns:p14="http://schemas.microsoft.com/office/powerpoint/2010/main" val="14786116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25F99-1DAF-4D1C-906F-3757E7DA4970}" type="slidenum">
              <a:rPr lang="es-ES_tradnl" smtClean="0"/>
              <a:pPr>
                <a:defRPr/>
              </a:pPr>
              <a:t>16</a:t>
            </a:fld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179512" y="-35952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DE CONTABILIDAD PARA EMPRESAS QUE COTIZAN EN EL MERCADO DE VALORES (RESOLUCIÓNES 743/13, 598/14)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9303" y="1328440"/>
            <a:ext cx="7848600" cy="444377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Cronograma</a:t>
            </a:r>
            <a:endParaRPr lang="es-ES" sz="2800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3346" y="2205633"/>
            <a:ext cx="2627560" cy="914400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9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31690" y="2205633"/>
            <a:ext cx="2808014" cy="914400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200" b="1" kern="0" dirty="0">
                <a:solidFill>
                  <a:schemeClr val="bg1"/>
                </a:solidFill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298753" y="2205633"/>
            <a:ext cx="2448817" cy="914400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0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11" name="8 CuadroTexto"/>
          <p:cNvSpPr txBox="1">
            <a:spLocks noChangeArrowheads="1"/>
          </p:cNvSpPr>
          <p:nvPr/>
        </p:nvSpPr>
        <p:spPr bwMode="auto">
          <a:xfrm>
            <a:off x="151954" y="1772817"/>
            <a:ext cx="25564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3131690" y="1772817"/>
            <a:ext cx="28075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6298753" y="1776414"/>
            <a:ext cx="24488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3022773" y="3365118"/>
            <a:ext cx="3061395" cy="301621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1. Para efectos legales, aplicación del PGCP, MP y DC y, simultáneamente se debe preparar información con base en el nuevo marco normativo.</a:t>
            </a: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2. Enero 1: Preparación del estado de situación financiera de apertura.</a:t>
            </a:r>
            <a:endParaRPr lang="es-CO" sz="19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19 Rectángulo"/>
          <p:cNvSpPr>
            <a:spLocks noChangeArrowheads="1"/>
          </p:cNvSpPr>
          <p:nvPr/>
        </p:nvSpPr>
        <p:spPr bwMode="auto">
          <a:xfrm>
            <a:off x="6329800" y="3360951"/>
            <a:ext cx="2418664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Para todos los efectos, aplicación del nuevo marco normativo anexo del Decreto 2784 de 2012 a partir del 1 de enero.</a:t>
            </a:r>
            <a:endParaRPr lang="es-CO" sz="19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170860" y="3382541"/>
            <a:ext cx="2600940" cy="1846659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9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aplicar el marco normativo anexo del Decreto 2784 de 2012.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900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2770584" y="2565997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17 Flecha izquierda y derecha"/>
          <p:cNvSpPr/>
          <p:nvPr/>
        </p:nvSpPr>
        <p:spPr>
          <a:xfrm>
            <a:off x="151954" y="2958158"/>
            <a:ext cx="2556491" cy="43180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18 Flecha izquierda y derecha"/>
          <p:cNvSpPr/>
          <p:nvPr/>
        </p:nvSpPr>
        <p:spPr>
          <a:xfrm>
            <a:off x="3131690" y="2958158"/>
            <a:ext cx="2808014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" name="19 Flecha izquierda y derecha"/>
          <p:cNvSpPr/>
          <p:nvPr/>
        </p:nvSpPr>
        <p:spPr>
          <a:xfrm>
            <a:off x="6328915" y="2958158"/>
            <a:ext cx="2418654" cy="431800"/>
          </a:xfrm>
          <a:prstGeom prst="leftRightArrow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5939258" y="2598119"/>
            <a:ext cx="360362" cy="287337"/>
          </a:xfrm>
          <a:prstGeom prst="rightArrow">
            <a:avLst/>
          </a:prstGeom>
          <a:solidFill>
            <a:schemeClr val="accent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565790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4928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ES" sz="4400" b="1" dirty="0">
                <a:solidFill>
                  <a:schemeClr val="bg1"/>
                </a:solidFill>
                <a:latin typeface="+mj-lt"/>
              </a:rPr>
              <a:t>3.2. Resolución 414 del 8/09/2014</a:t>
            </a:r>
            <a:endParaRPr lang="es-C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875153"/>
      </p:ext>
    </p:ext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18</a:t>
            </a:fld>
            <a:endParaRPr lang="es-ES_tradnl" dirty="0"/>
          </a:p>
        </p:txBody>
      </p:sp>
      <p:sp>
        <p:nvSpPr>
          <p:cNvPr id="7" name="6 Rectángulo"/>
          <p:cNvSpPr/>
          <p:nvPr/>
        </p:nvSpPr>
        <p:spPr>
          <a:xfrm>
            <a:off x="-22864" y="24123"/>
            <a:ext cx="916686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DE CONTABILIDAD PARA EMPRESAS QUE NO COTIZAN EN EL MERCADO DE VALORES, Y QUE CAPTAN O ADMINISTRAN AHORRO DEL PÚBLICO (RESOLUCIÓN 414/14)</a:t>
            </a:r>
          </a:p>
        </p:txBody>
      </p:sp>
      <p:sp>
        <p:nvSpPr>
          <p:cNvPr id="12" name="11 Forma libre"/>
          <p:cNvSpPr/>
          <p:nvPr/>
        </p:nvSpPr>
        <p:spPr bwMode="auto">
          <a:xfrm rot="16200000">
            <a:off x="6043970" y="2877433"/>
            <a:ext cx="4316355" cy="1787688"/>
          </a:xfrm>
          <a:custGeom>
            <a:avLst/>
            <a:gdLst>
              <a:gd name="connsiteX0" fmla="*/ 0 w 3467944"/>
              <a:gd name="connsiteY0" fmla="*/ 173397 h 4530725"/>
              <a:gd name="connsiteX1" fmla="*/ 173397 w 3467944"/>
              <a:gd name="connsiteY1" fmla="*/ 0 h 4530725"/>
              <a:gd name="connsiteX2" fmla="*/ 3294547 w 3467944"/>
              <a:gd name="connsiteY2" fmla="*/ 0 h 4530725"/>
              <a:gd name="connsiteX3" fmla="*/ 3467944 w 3467944"/>
              <a:gd name="connsiteY3" fmla="*/ 173397 h 4530725"/>
              <a:gd name="connsiteX4" fmla="*/ 3467944 w 3467944"/>
              <a:gd name="connsiteY4" fmla="*/ 4357328 h 4530725"/>
              <a:gd name="connsiteX5" fmla="*/ 3294547 w 3467944"/>
              <a:gd name="connsiteY5" fmla="*/ 4530725 h 4530725"/>
              <a:gd name="connsiteX6" fmla="*/ 173397 w 3467944"/>
              <a:gd name="connsiteY6" fmla="*/ 4530725 h 4530725"/>
              <a:gd name="connsiteX7" fmla="*/ 0 w 3467944"/>
              <a:gd name="connsiteY7" fmla="*/ 4357328 h 4530725"/>
              <a:gd name="connsiteX8" fmla="*/ 0 w 3467944"/>
              <a:gd name="connsiteY8" fmla="*/ 173397 h 45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944" h="4530725">
                <a:moveTo>
                  <a:pt x="3335221" y="1"/>
                </a:moveTo>
                <a:cubicBezTo>
                  <a:pt x="3408522" y="1"/>
                  <a:pt x="3467944" y="101424"/>
                  <a:pt x="3467944" y="226537"/>
                </a:cubicBezTo>
                <a:lnTo>
                  <a:pt x="3467944" y="4304188"/>
                </a:lnTo>
                <a:cubicBezTo>
                  <a:pt x="3467944" y="4429301"/>
                  <a:pt x="3408522" y="4530724"/>
                  <a:pt x="3335221" y="4530724"/>
                </a:cubicBezTo>
                <a:lnTo>
                  <a:pt x="132723" y="4530724"/>
                </a:lnTo>
                <a:cubicBezTo>
                  <a:pt x="59422" y="4530724"/>
                  <a:pt x="0" y="4429301"/>
                  <a:pt x="0" y="4304188"/>
                </a:cubicBezTo>
                <a:lnTo>
                  <a:pt x="0" y="226537"/>
                </a:lnTo>
                <a:cubicBezTo>
                  <a:pt x="0" y="101424"/>
                  <a:pt x="59422" y="1"/>
                  <a:pt x="132723" y="1"/>
                </a:cubicBezTo>
                <a:lnTo>
                  <a:pt x="3335221" y="1"/>
                </a:lnTo>
                <a:close/>
              </a:path>
            </a:pathLst>
          </a:cu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15532" tIns="164591" rIns="213359" bIns="2774357" spcCol="1270"/>
          <a:lstStyle/>
          <a:p>
            <a:pPr algn="r" defTabSz="2133600" fontAlgn="auto">
              <a:spcBef>
                <a:spcPts val="0"/>
              </a:spcBef>
              <a:spcAft>
                <a:spcPts val="0"/>
              </a:spcAft>
            </a:pPr>
            <a:endParaRPr lang="es-ES" sz="1500" b="1" kern="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6 Forma libre"/>
          <p:cNvSpPr/>
          <p:nvPr/>
        </p:nvSpPr>
        <p:spPr>
          <a:xfrm rot="16200000">
            <a:off x="1020446" y="355820"/>
            <a:ext cx="5017978" cy="6987871"/>
          </a:xfrm>
          <a:custGeom>
            <a:avLst/>
            <a:gdLst>
              <a:gd name="connsiteX0" fmla="*/ 0 w 4788391"/>
              <a:gd name="connsiteY0" fmla="*/ 226536 h 4530725"/>
              <a:gd name="connsiteX1" fmla="*/ 226536 w 4788391"/>
              <a:gd name="connsiteY1" fmla="*/ 0 h 4530725"/>
              <a:gd name="connsiteX2" fmla="*/ 4561855 w 4788391"/>
              <a:gd name="connsiteY2" fmla="*/ 0 h 4530725"/>
              <a:gd name="connsiteX3" fmla="*/ 4788391 w 4788391"/>
              <a:gd name="connsiteY3" fmla="*/ 226536 h 4530725"/>
              <a:gd name="connsiteX4" fmla="*/ 4788391 w 4788391"/>
              <a:gd name="connsiteY4" fmla="*/ 4304189 h 4530725"/>
              <a:gd name="connsiteX5" fmla="*/ 4561855 w 4788391"/>
              <a:gd name="connsiteY5" fmla="*/ 4530725 h 4530725"/>
              <a:gd name="connsiteX6" fmla="*/ 226536 w 4788391"/>
              <a:gd name="connsiteY6" fmla="*/ 4530725 h 4530725"/>
              <a:gd name="connsiteX7" fmla="*/ 0 w 4788391"/>
              <a:gd name="connsiteY7" fmla="*/ 4304189 h 4530725"/>
              <a:gd name="connsiteX8" fmla="*/ 0 w 4788391"/>
              <a:gd name="connsiteY8" fmla="*/ 226536 h 45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8391" h="4530725">
                <a:moveTo>
                  <a:pt x="4548971" y="0"/>
                </a:moveTo>
                <a:cubicBezTo>
                  <a:pt x="4681198" y="0"/>
                  <a:pt x="4788390" y="95967"/>
                  <a:pt x="4788390" y="214346"/>
                </a:cubicBezTo>
                <a:lnTo>
                  <a:pt x="4788390" y="4316379"/>
                </a:lnTo>
                <a:cubicBezTo>
                  <a:pt x="4788390" y="4434758"/>
                  <a:pt x="4681198" y="4530725"/>
                  <a:pt x="4548971" y="4530725"/>
                </a:cubicBezTo>
                <a:lnTo>
                  <a:pt x="239420" y="4530725"/>
                </a:lnTo>
                <a:cubicBezTo>
                  <a:pt x="107193" y="4530725"/>
                  <a:pt x="1" y="4434758"/>
                  <a:pt x="1" y="4316379"/>
                </a:cubicBezTo>
                <a:lnTo>
                  <a:pt x="1" y="214346"/>
                </a:lnTo>
                <a:cubicBezTo>
                  <a:pt x="1" y="95967"/>
                  <a:pt x="107193" y="0"/>
                  <a:pt x="239420" y="0"/>
                </a:cubicBezTo>
                <a:lnTo>
                  <a:pt x="4548971" y="0"/>
                </a:lnTo>
                <a:close/>
              </a:path>
            </a:pathLst>
          </a:cu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15531" tIns="164594" rIns="213361" bIns="3830711" spcCol="1270"/>
          <a:lstStyle/>
          <a:p>
            <a:pPr algn="ctr" defTabSz="2133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s-ES" sz="3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Ámbito de aplicación</a:t>
            </a:r>
          </a:p>
        </p:txBody>
      </p:sp>
      <p:sp>
        <p:nvSpPr>
          <p:cNvPr id="18" name="7 Rectángulo"/>
          <p:cNvSpPr>
            <a:spLocks noChangeArrowheads="1"/>
          </p:cNvSpPr>
          <p:nvPr/>
        </p:nvSpPr>
        <p:spPr bwMode="auto">
          <a:xfrm>
            <a:off x="812610" y="1520409"/>
            <a:ext cx="6051771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>
                <a:latin typeface="Calibri" pitchFamily="34" charset="0"/>
              </a:rPr>
              <a:t>Empresas bajo el ámbito del RCP y que tengan las siguientes características:</a:t>
            </a:r>
          </a:p>
          <a:p>
            <a:pPr algn="l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2500" dirty="0">
              <a:latin typeface="Calibri" pitchFamily="34" charset="0"/>
            </a:endParaRPr>
          </a:p>
          <a:p>
            <a:pPr marL="342900" indent="-342900" algn="l" fontAlgn="auto"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2500" dirty="0">
                <a:latin typeface="Calibri" pitchFamily="34" charset="0"/>
              </a:rPr>
              <a:t>No cotizan en el mercado de valores.</a:t>
            </a:r>
          </a:p>
          <a:p>
            <a:pPr marL="342900" indent="-342900" algn="l" fontAlgn="auto"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2500" dirty="0">
                <a:latin typeface="Calibri" pitchFamily="34" charset="0"/>
              </a:rPr>
              <a:t>No captan ni administran ahorro del público.</a:t>
            </a:r>
          </a:p>
          <a:p>
            <a:pPr marL="342900" indent="-342900" algn="l" fontAlgn="auto">
              <a:spcAft>
                <a:spcPts val="0"/>
              </a:spcAft>
              <a:buClr>
                <a:schemeClr val="tx2"/>
              </a:buClr>
              <a:buSzPct val="100000"/>
              <a:buFontTx/>
              <a:buAutoNum type="alphaLcPeriod"/>
              <a:defRPr/>
            </a:pPr>
            <a:r>
              <a:rPr lang="es-ES" sz="2500" dirty="0">
                <a:latin typeface="Calibri" pitchFamily="34" charset="0"/>
              </a:rPr>
              <a:t>Estén clasificadas como empresas por el </a:t>
            </a:r>
            <a:r>
              <a:rPr lang="es-ES" sz="2500" b="1" u="sng" dirty="0">
                <a:latin typeface="Calibri" pitchFamily="34" charset="0"/>
              </a:rPr>
              <a:t>Comité Interinstitucional de la Comisión de Estadísticas de Finanzas Públicas</a:t>
            </a:r>
            <a:r>
              <a:rPr lang="es-ES" sz="2500" dirty="0">
                <a:latin typeface="Calibri" pitchFamily="34" charset="0"/>
              </a:rPr>
              <a:t> según los criterios establecidos en el </a:t>
            </a:r>
            <a:r>
              <a:rPr lang="es-ES" sz="2500" b="1" u="sng" dirty="0">
                <a:latin typeface="Calibri" pitchFamily="34" charset="0"/>
              </a:rPr>
              <a:t>Manual de Estadísticas de las Finanzas Públicas.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273751" y="2132856"/>
            <a:ext cx="538609" cy="2952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s-ES_tradnl"/>
            </a:defPPr>
            <a:lvl1pPr>
              <a:defRPr b="1" ker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defRPr>
            </a:lvl1pPr>
          </a:lstStyle>
          <a:p>
            <a:r>
              <a:rPr lang="es-ES" dirty="0"/>
              <a:t>Marco Normativo</a:t>
            </a:r>
            <a:endParaRPr lang="es-CO" dirty="0"/>
          </a:p>
        </p:txBody>
      </p:sp>
      <p:sp>
        <p:nvSpPr>
          <p:cNvPr id="15" name="3 CuadroTexto"/>
          <p:cNvSpPr txBox="1">
            <a:spLocks noChangeArrowheads="1"/>
          </p:cNvSpPr>
          <p:nvPr/>
        </p:nvSpPr>
        <p:spPr bwMode="auto">
          <a:xfrm>
            <a:off x="7756136" y="3215878"/>
            <a:ext cx="1208351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_tradn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500" b="1" kern="0">
                <a:latin typeface="Calibri" pitchFamily="34" charset="0"/>
              </a:defRPr>
            </a:lvl1pPr>
          </a:lstStyle>
          <a:p>
            <a:r>
              <a:rPr lang="es-ES" sz="1600" dirty="0"/>
              <a:t>Anexo de la Resolución 414 de 2014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967731" y="3284984"/>
            <a:ext cx="412581" cy="576064"/>
            <a:chOff x="6967731" y="3284984"/>
            <a:chExt cx="412581" cy="576064"/>
          </a:xfrm>
        </p:grpSpPr>
        <p:sp>
          <p:nvSpPr>
            <p:cNvPr id="16" name="15 Extracto"/>
            <p:cNvSpPr>
              <a:spLocks noChangeArrowheads="1"/>
            </p:cNvSpPr>
            <p:nvPr/>
          </p:nvSpPr>
          <p:spPr bwMode="auto">
            <a:xfrm rot="5400000">
              <a:off x="6921994" y="3402729"/>
              <a:ext cx="576063" cy="340573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/>
              <a:endParaRPr lang="es-CO" altLang="es-CO" sz="1500" b="1">
                <a:solidFill>
                  <a:schemeClr val="accent4">
                    <a:lumMod val="95000"/>
                    <a:lumOff val="5000"/>
                  </a:schemeClr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4" name="13 Extracto"/>
            <p:cNvSpPr>
              <a:spLocks noChangeArrowheads="1"/>
            </p:cNvSpPr>
            <p:nvPr/>
          </p:nvSpPr>
          <p:spPr bwMode="auto">
            <a:xfrm rot="5400000">
              <a:off x="6849986" y="3402730"/>
              <a:ext cx="576063" cy="340573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/>
              <a:endParaRPr lang="es-CO" altLang="es-CO" sz="1500" b="1"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8376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19</a:t>
            </a:fld>
            <a:endParaRPr lang="es-ES_tradnl" dirty="0"/>
          </a:p>
        </p:txBody>
      </p:sp>
      <p:sp>
        <p:nvSpPr>
          <p:cNvPr id="7" name="6 Rectángulo"/>
          <p:cNvSpPr/>
          <p:nvPr/>
        </p:nvSpPr>
        <p:spPr>
          <a:xfrm>
            <a:off x="-22864" y="24123"/>
            <a:ext cx="916686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DE CONTABILIDAD PARA EMPRESAS QUE NO COTIZAN EN EL MERCADO DE VALORES, Y QUE CAPTAN O ADMINISTRAN AHORRO DEL PÚBLICO (RESOLUCIÓN 414/14)</a:t>
            </a:r>
          </a:p>
        </p:txBody>
      </p:sp>
      <p:sp>
        <p:nvSpPr>
          <p:cNvPr id="5" name="4 Forma libre"/>
          <p:cNvSpPr/>
          <p:nvPr/>
        </p:nvSpPr>
        <p:spPr>
          <a:xfrm>
            <a:off x="43132" y="2674614"/>
            <a:ext cx="2728668" cy="2710171"/>
          </a:xfrm>
          <a:custGeom>
            <a:avLst/>
            <a:gdLst>
              <a:gd name="connsiteX0" fmla="*/ 0 w 3186930"/>
              <a:gd name="connsiteY0" fmla="*/ 1593490 h 3186980"/>
              <a:gd name="connsiteX1" fmla="*/ 1593465 w 3186930"/>
              <a:gd name="connsiteY1" fmla="*/ 0 h 3186980"/>
              <a:gd name="connsiteX2" fmla="*/ 3186930 w 3186930"/>
              <a:gd name="connsiteY2" fmla="*/ 1593490 h 3186980"/>
              <a:gd name="connsiteX3" fmla="*/ 1593465 w 3186930"/>
              <a:gd name="connsiteY3" fmla="*/ 3186980 h 3186980"/>
              <a:gd name="connsiteX4" fmla="*/ 0 w 3186930"/>
              <a:gd name="connsiteY4" fmla="*/ 1593490 h 318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930" h="3186980">
                <a:moveTo>
                  <a:pt x="0" y="1593490"/>
                </a:moveTo>
                <a:cubicBezTo>
                  <a:pt x="0" y="713430"/>
                  <a:pt x="713419" y="0"/>
                  <a:pt x="1593465" y="0"/>
                </a:cubicBezTo>
                <a:cubicBezTo>
                  <a:pt x="2473511" y="0"/>
                  <a:pt x="3186930" y="713430"/>
                  <a:pt x="3186930" y="1593490"/>
                </a:cubicBezTo>
                <a:cubicBezTo>
                  <a:pt x="3186930" y="2473550"/>
                  <a:pt x="2473511" y="3186980"/>
                  <a:pt x="1593465" y="3186980"/>
                </a:cubicBezTo>
                <a:cubicBezTo>
                  <a:pt x="713419" y="3186980"/>
                  <a:pt x="0" y="2473550"/>
                  <a:pt x="0" y="1593490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2435" tIns="512442" rIns="512435" bIns="51244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kern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Excepción ámbito de aplicación</a:t>
            </a:r>
            <a:endParaRPr lang="es-ES" sz="3200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Arco de bloque"/>
          <p:cNvSpPr/>
          <p:nvPr/>
        </p:nvSpPr>
        <p:spPr>
          <a:xfrm>
            <a:off x="-2556792" y="764704"/>
            <a:ext cx="6423802" cy="6696744"/>
          </a:xfrm>
          <a:prstGeom prst="blockArc">
            <a:avLst>
              <a:gd name="adj1" fmla="val 17747832"/>
              <a:gd name="adj2" fmla="val 3872736"/>
              <a:gd name="adj3" fmla="val 55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5142836"/>
              <a:satOff val="11748"/>
              <a:lumOff val="-32549"/>
              <a:alphaOff val="0"/>
            </a:schemeClr>
          </a:fillRef>
          <a:effectRef idx="2">
            <a:schemeClr val="accent5">
              <a:hueOff val="5142836"/>
              <a:satOff val="11748"/>
              <a:lumOff val="-32549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Forma libre"/>
          <p:cNvSpPr/>
          <p:nvPr/>
        </p:nvSpPr>
        <p:spPr>
          <a:xfrm>
            <a:off x="4788024" y="1340768"/>
            <a:ext cx="4248472" cy="2088217"/>
          </a:xfrm>
          <a:custGeom>
            <a:avLst/>
            <a:gdLst>
              <a:gd name="connsiteX0" fmla="*/ 0 w 2285231"/>
              <a:gd name="connsiteY0" fmla="*/ 0 h 1652756"/>
              <a:gd name="connsiteX1" fmla="*/ 2285231 w 2285231"/>
              <a:gd name="connsiteY1" fmla="*/ 0 h 1652756"/>
              <a:gd name="connsiteX2" fmla="*/ 2285231 w 2285231"/>
              <a:gd name="connsiteY2" fmla="*/ 1652756 h 1652756"/>
              <a:gd name="connsiteX3" fmla="*/ 0 w 2285231"/>
              <a:gd name="connsiteY3" fmla="*/ 1652756 h 1652756"/>
              <a:gd name="connsiteX4" fmla="*/ 0 w 2285231"/>
              <a:gd name="connsiteY4" fmla="*/ 0 h 165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231" h="1652756">
                <a:moveTo>
                  <a:pt x="0" y="0"/>
                </a:moveTo>
                <a:lnTo>
                  <a:pt x="2285231" y="0"/>
                </a:lnTo>
                <a:lnTo>
                  <a:pt x="2285231" y="1652756"/>
                </a:lnTo>
                <a:lnTo>
                  <a:pt x="0" y="16527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s-CO" sz="2200" b="1" kern="1200" dirty="0">
                <a:latin typeface="Calibri" pitchFamily="34" charset="0"/>
              </a:rPr>
              <a:t>Cuando una entidad considere que la clasificación asignada no corresponda con la función económica que desarrolla. </a:t>
            </a:r>
            <a:r>
              <a:rPr lang="es-CO" sz="2200" b="1" u="sng" kern="1200" dirty="0">
                <a:latin typeface="Calibri" pitchFamily="34" charset="0"/>
              </a:rPr>
              <a:t>Elevar solicitud a la CGN antes del 31 de octubre de 2014</a:t>
            </a:r>
            <a:r>
              <a:rPr lang="es-CO" sz="2200" b="1" kern="1200" dirty="0">
                <a:latin typeface="Calibri" pitchFamily="34" charset="0"/>
              </a:rPr>
              <a:t> (Carta Circular No. 003 del 3 de octubre de 2014)</a:t>
            </a:r>
            <a:endParaRPr lang="es-ES" sz="2200" b="1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4788024" y="3789040"/>
            <a:ext cx="4248472" cy="2376264"/>
          </a:xfrm>
          <a:custGeom>
            <a:avLst/>
            <a:gdLst>
              <a:gd name="connsiteX0" fmla="*/ 0 w 2285231"/>
              <a:gd name="connsiteY0" fmla="*/ 0 h 1652756"/>
              <a:gd name="connsiteX1" fmla="*/ 2285231 w 2285231"/>
              <a:gd name="connsiteY1" fmla="*/ 0 h 1652756"/>
              <a:gd name="connsiteX2" fmla="*/ 2285231 w 2285231"/>
              <a:gd name="connsiteY2" fmla="*/ 1652756 h 1652756"/>
              <a:gd name="connsiteX3" fmla="*/ 0 w 2285231"/>
              <a:gd name="connsiteY3" fmla="*/ 1652756 h 1652756"/>
              <a:gd name="connsiteX4" fmla="*/ 0 w 2285231"/>
              <a:gd name="connsiteY4" fmla="*/ 0 h 165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231" h="1652756">
                <a:moveTo>
                  <a:pt x="0" y="0"/>
                </a:moveTo>
                <a:lnTo>
                  <a:pt x="2285231" y="0"/>
                </a:lnTo>
                <a:lnTo>
                  <a:pt x="2285231" y="1652756"/>
                </a:lnTo>
                <a:lnTo>
                  <a:pt x="0" y="16527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s-CO" sz="2100" b="1" dirty="0">
                <a:latin typeface="Calibri" pitchFamily="34" charset="0"/>
              </a:rPr>
              <a:t>Sociedades de economía mixta y las que se asimilen, en las que el Sector Público tenga participación de forma directa e indirecta entre el 50% y 90%, podrán optar por aplicar el anexo al Decreto 3022 de 2013 (NIIF para pymes), siempre que participen en condiciones de mercado en competencia con entidades del sector privado</a:t>
            </a:r>
            <a:endParaRPr lang="es-ES" sz="2100" b="1" dirty="0">
              <a:latin typeface="Calibri" pitchFamily="34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2388518" y="1883287"/>
            <a:ext cx="2255490" cy="1663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s-CO" sz="2100" b="1" dirty="0">
                <a:solidFill>
                  <a:schemeClr val="tx1"/>
                </a:solidFill>
                <a:latin typeface="Calibri" pitchFamily="34" charset="0"/>
              </a:rPr>
              <a:t>Parágrafo 1 del Art. 2 de la R. 414/14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2382688" y="4437112"/>
            <a:ext cx="2261320" cy="166309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5246602"/>
              <a:satOff val="-10248"/>
              <a:lumOff val="-8968"/>
              <a:alphaOff val="0"/>
            </a:schemeClr>
          </a:fillRef>
          <a:effectRef idx="2">
            <a:schemeClr val="accent5">
              <a:tint val="50000"/>
              <a:hueOff val="5246602"/>
              <a:satOff val="-10248"/>
              <a:lumOff val="-89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s-CO" sz="2100" b="1" dirty="0">
                <a:solidFill>
                  <a:schemeClr val="tx1"/>
                </a:solidFill>
                <a:latin typeface="Calibri" pitchFamily="34" charset="0"/>
              </a:rPr>
              <a:t>Parágrafo 2 del Art. 2 de la R. 414/14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02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0" y="2444577"/>
            <a:ext cx="9143999" cy="1632495"/>
          </a:xfrm>
        </p:spPr>
        <p:txBody>
          <a:bodyPr/>
          <a:lstStyle/>
          <a:p>
            <a:pPr algn="ctr">
              <a:lnSpc>
                <a:spcPts val="4000"/>
              </a:lnSpc>
              <a:spcAft>
                <a:spcPts val="0"/>
              </a:spcAft>
              <a:defRPr/>
            </a:pPr>
            <a:r>
              <a:rPr lang="es-CO" sz="4100" kern="1200" dirty="0">
                <a:latin typeface="Calibri" panose="020F0502020204030204" pitchFamily="34" charset="0"/>
                <a:cs typeface="Arial" charset="0"/>
              </a:rPr>
              <a:t>Estrategia de Convergencia de la Regulación Contable Pública </a:t>
            </a:r>
            <a:br>
              <a:rPr lang="es-CO" sz="4100" kern="1200" dirty="0">
                <a:latin typeface="Calibri" panose="020F0502020204030204" pitchFamily="34" charset="0"/>
                <a:cs typeface="Arial" charset="0"/>
              </a:rPr>
            </a:br>
            <a:r>
              <a:rPr lang="es-CO" sz="4100" kern="1200" dirty="0">
                <a:latin typeface="Calibri" panose="020F0502020204030204" pitchFamily="34" charset="0"/>
                <a:cs typeface="Arial" charset="0"/>
              </a:rPr>
              <a:t>hacia NIIF y NICSP</a:t>
            </a:r>
            <a:endParaRPr lang="es-CO" sz="4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4400" y="6402388"/>
            <a:ext cx="285750" cy="323850"/>
          </a:xfrm>
        </p:spPr>
        <p:txBody>
          <a:bodyPr/>
          <a:lstStyle/>
          <a:p>
            <a:pPr>
              <a:defRPr/>
            </a:pPr>
            <a:fld id="{436C3D6B-98AF-41D2-8553-E4499C5EBE38}" type="slidenum">
              <a:rPr lang="es-ES_tradnl" sz="1050">
                <a:solidFill>
                  <a:srgbClr val="008080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es-ES_tradnl" sz="105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22864" y="24123"/>
            <a:ext cx="916686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DE CONTABILIDAD PARA EMPRESAS QUE NO COTIZAN EN EL MERCADO DE VALORES, Y QUE CAPTAN O ADMINISTRAN AHORRO DEL PÚBLICO (RESOLUCIÓN 414/14)</a:t>
            </a:r>
          </a:p>
        </p:txBody>
      </p:sp>
      <p:sp>
        <p:nvSpPr>
          <p:cNvPr id="5" name="128 Flecha derecha"/>
          <p:cNvSpPr/>
          <p:nvPr/>
        </p:nvSpPr>
        <p:spPr>
          <a:xfrm>
            <a:off x="727479" y="3915228"/>
            <a:ext cx="418195" cy="519545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" name="129 Rectángulo"/>
          <p:cNvSpPr/>
          <p:nvPr/>
        </p:nvSpPr>
        <p:spPr>
          <a:xfrm rot="10800000" flipV="1">
            <a:off x="107505" y="1968158"/>
            <a:ext cx="558650" cy="43951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MARCO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NORMARIVO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1619673" y="1880664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4273774" y="1895633"/>
            <a:ext cx="1162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7181167" y="1896388"/>
            <a:ext cx="113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1" name="134 Rectángulo"/>
          <p:cNvSpPr/>
          <p:nvPr/>
        </p:nvSpPr>
        <p:spPr>
          <a:xfrm>
            <a:off x="1055632" y="2250206"/>
            <a:ext cx="2264625" cy="874565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PREPARACIÓN OBLIGATORIA</a:t>
            </a:r>
          </a:p>
        </p:txBody>
      </p:sp>
      <p:sp>
        <p:nvSpPr>
          <p:cNvPr id="12" name="135 Rectángulo"/>
          <p:cNvSpPr/>
          <p:nvPr/>
        </p:nvSpPr>
        <p:spPr>
          <a:xfrm>
            <a:off x="3986119" y="2247270"/>
            <a:ext cx="2241530" cy="877501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800" b="1" kern="0" dirty="0">
                <a:latin typeface="Calibri" panose="020F0502020204030204" pitchFamily="34" charset="0"/>
                <a:cs typeface="+mn-cs"/>
              </a:rPr>
              <a:t>PERÍODO DE TRANSICIÓN </a:t>
            </a:r>
          </a:p>
        </p:txBody>
      </p:sp>
      <p:sp>
        <p:nvSpPr>
          <p:cNvPr id="13" name="136 Rectángulo"/>
          <p:cNvSpPr/>
          <p:nvPr/>
        </p:nvSpPr>
        <p:spPr>
          <a:xfrm>
            <a:off x="6876256" y="2250206"/>
            <a:ext cx="2023500" cy="874565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APLICACIÓN </a:t>
            </a:r>
          </a:p>
        </p:txBody>
      </p: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3707904" y="3501008"/>
            <a:ext cx="2913825" cy="2862322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efectos legales, aplicación del PGCP, MP y DC y, simultáneamente se debe preparar información con base en el nuevo marco normativo</a:t>
            </a: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2.  Enero 1: Preparación del estado de situación financiera de apertura</a:t>
            </a:r>
            <a:endParaRPr lang="es-CO" sz="1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19 Rectángulo"/>
          <p:cNvSpPr>
            <a:spLocks noChangeArrowheads="1"/>
          </p:cNvSpPr>
          <p:nvPr/>
        </p:nvSpPr>
        <p:spPr bwMode="auto">
          <a:xfrm>
            <a:off x="7020545" y="3573016"/>
            <a:ext cx="1799927" cy="224676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todos los efectos, aplicación del nuevo marco normativo a partir de las NIIF</a:t>
            </a:r>
            <a:endParaRPr lang="es-CO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1203380" y="3642590"/>
            <a:ext cx="2004096" cy="1938992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Actividades de preparación para aplicar el nuevo marco normativo a partir de las NIIF</a:t>
            </a:r>
          </a:p>
        </p:txBody>
      </p:sp>
      <p:sp>
        <p:nvSpPr>
          <p:cNvPr id="17" name="140 Flecha derecha"/>
          <p:cNvSpPr/>
          <p:nvPr/>
        </p:nvSpPr>
        <p:spPr>
          <a:xfrm>
            <a:off x="3491880" y="2600225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141 Flecha derecha"/>
          <p:cNvSpPr/>
          <p:nvPr/>
        </p:nvSpPr>
        <p:spPr>
          <a:xfrm>
            <a:off x="6399271" y="2600226"/>
            <a:ext cx="288925" cy="287337"/>
          </a:xfrm>
          <a:prstGeom prst="rightArrow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142 Flecha izquierda y derecha"/>
          <p:cNvSpPr/>
          <p:nvPr/>
        </p:nvSpPr>
        <p:spPr>
          <a:xfrm>
            <a:off x="1039423" y="3124771"/>
            <a:ext cx="2295213" cy="43180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b="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1" name="143 Flecha izquierda y derecha"/>
          <p:cNvSpPr/>
          <p:nvPr/>
        </p:nvSpPr>
        <p:spPr>
          <a:xfrm>
            <a:off x="3871084" y="3082839"/>
            <a:ext cx="2492427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" name="144 Flecha izquierda y derecha"/>
          <p:cNvSpPr/>
          <p:nvPr/>
        </p:nvSpPr>
        <p:spPr>
          <a:xfrm>
            <a:off x="6861469" y="3124771"/>
            <a:ext cx="2116488" cy="431800"/>
          </a:xfrm>
          <a:prstGeom prst="leftRightArrow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800288" y="1323353"/>
            <a:ext cx="7848600" cy="377456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936939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7558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ES" sz="4400" b="1" dirty="0">
                <a:solidFill>
                  <a:schemeClr val="bg1"/>
                </a:solidFill>
                <a:latin typeface="+mj-lt"/>
              </a:rPr>
              <a:t>3.3. Modelo Entidades de Gobierno</a:t>
            </a:r>
            <a:endParaRPr lang="es-C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829893"/>
      </p:ext>
    </p:extLst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22864" y="24123"/>
            <a:ext cx="9166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0" algn="ctr" eaLnBrk="1" hangingPunct="1">
              <a:buNone/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MODELO DE CONTABILIDAD PARA ENTIDADES DE GOBIERNO</a:t>
            </a:r>
          </a:p>
        </p:txBody>
      </p:sp>
      <p:sp>
        <p:nvSpPr>
          <p:cNvPr id="5" name="128 Flecha derecha"/>
          <p:cNvSpPr/>
          <p:nvPr/>
        </p:nvSpPr>
        <p:spPr>
          <a:xfrm>
            <a:off x="727479" y="3915228"/>
            <a:ext cx="418195" cy="519545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" name="129 Rectángulo"/>
          <p:cNvSpPr/>
          <p:nvPr/>
        </p:nvSpPr>
        <p:spPr>
          <a:xfrm rot="10800000" flipV="1">
            <a:off x="107505" y="2420889"/>
            <a:ext cx="558650" cy="38164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MARCO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NORMA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</a:t>
            </a:r>
            <a:endParaRPr lang="es-CO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IVO</a:t>
            </a:r>
          </a:p>
        </p:txBody>
      </p:sp>
      <p:sp>
        <p:nvSpPr>
          <p:cNvPr id="11" name="134 Rectángulo"/>
          <p:cNvSpPr/>
          <p:nvPr/>
        </p:nvSpPr>
        <p:spPr>
          <a:xfrm>
            <a:off x="1055632" y="2250206"/>
            <a:ext cx="2264625" cy="874565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PREPARACIÓN OBLIGATORIA</a:t>
            </a:r>
          </a:p>
        </p:txBody>
      </p:sp>
      <p:sp>
        <p:nvSpPr>
          <p:cNvPr id="12" name="135 Rectángulo"/>
          <p:cNvSpPr/>
          <p:nvPr/>
        </p:nvSpPr>
        <p:spPr>
          <a:xfrm>
            <a:off x="3986119" y="2247270"/>
            <a:ext cx="2241530" cy="877501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TRANSICIÓN </a:t>
            </a:r>
          </a:p>
        </p:txBody>
      </p:sp>
      <p:sp>
        <p:nvSpPr>
          <p:cNvPr id="13" name="136 Rectángulo"/>
          <p:cNvSpPr/>
          <p:nvPr/>
        </p:nvSpPr>
        <p:spPr>
          <a:xfrm>
            <a:off x="6876256" y="2250206"/>
            <a:ext cx="2023500" cy="874565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APLICACIÓN </a:t>
            </a:r>
          </a:p>
        </p:txBody>
      </p: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3707904" y="3501008"/>
            <a:ext cx="2913825" cy="2862322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efectos legales, aplicación del PGCP, MP y DC y, simultáneamente se debe preparar información con base en el nuevo marco normativo</a:t>
            </a: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2.  Enero 1: Preparación del estado de situación financiera de apertura</a:t>
            </a:r>
            <a:endParaRPr lang="es-CO" sz="1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19 Rectángulo"/>
          <p:cNvSpPr>
            <a:spLocks noChangeArrowheads="1"/>
          </p:cNvSpPr>
          <p:nvPr/>
        </p:nvSpPr>
        <p:spPr bwMode="auto">
          <a:xfrm>
            <a:off x="7020545" y="3573016"/>
            <a:ext cx="1799927" cy="224676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todos los efectos, aplicación del nuevo marco normativo a partir de las NICSP</a:t>
            </a:r>
            <a:endParaRPr lang="es-CO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1203380" y="3642590"/>
            <a:ext cx="2004096" cy="2246769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Actividades de preparación para aplicar el nuevo marco normativo a partir de las NICSP</a:t>
            </a:r>
          </a:p>
        </p:txBody>
      </p:sp>
      <p:sp>
        <p:nvSpPr>
          <p:cNvPr id="17" name="140 Flecha derecha"/>
          <p:cNvSpPr/>
          <p:nvPr/>
        </p:nvSpPr>
        <p:spPr>
          <a:xfrm>
            <a:off x="3491880" y="2600225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141 Flecha derecha"/>
          <p:cNvSpPr/>
          <p:nvPr/>
        </p:nvSpPr>
        <p:spPr>
          <a:xfrm>
            <a:off x="6399271" y="2600226"/>
            <a:ext cx="288925" cy="287337"/>
          </a:xfrm>
          <a:prstGeom prst="rightArrow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142 Flecha izquierda y derecha"/>
          <p:cNvSpPr/>
          <p:nvPr/>
        </p:nvSpPr>
        <p:spPr>
          <a:xfrm>
            <a:off x="1039423" y="3124771"/>
            <a:ext cx="2295213" cy="43180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b="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1" name="143 Flecha izquierda y derecha"/>
          <p:cNvSpPr/>
          <p:nvPr/>
        </p:nvSpPr>
        <p:spPr>
          <a:xfrm>
            <a:off x="3871084" y="3082839"/>
            <a:ext cx="2492427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" name="144 Flecha izquierda y derecha"/>
          <p:cNvSpPr/>
          <p:nvPr/>
        </p:nvSpPr>
        <p:spPr>
          <a:xfrm>
            <a:off x="6861469" y="3124771"/>
            <a:ext cx="2116488" cy="431800"/>
          </a:xfrm>
          <a:prstGeom prst="leftRightArrow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800288" y="1323352"/>
            <a:ext cx="7848600" cy="506859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Cronograma</a:t>
            </a:r>
          </a:p>
        </p:txBody>
      </p:sp>
      <p:sp>
        <p:nvSpPr>
          <p:cNvPr id="20" name="8 CuadroTexto"/>
          <p:cNvSpPr txBox="1">
            <a:spLocks noChangeArrowheads="1"/>
          </p:cNvSpPr>
          <p:nvPr/>
        </p:nvSpPr>
        <p:spPr bwMode="auto">
          <a:xfrm>
            <a:off x="35496" y="1900659"/>
            <a:ext cx="792088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000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4" name="9 CuadroTexto"/>
          <p:cNvSpPr txBox="1">
            <a:spLocks noChangeArrowheads="1"/>
          </p:cNvSpPr>
          <p:nvPr/>
        </p:nvSpPr>
        <p:spPr bwMode="auto">
          <a:xfrm>
            <a:off x="1115616" y="1900659"/>
            <a:ext cx="2339661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0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25" name="10 CuadroTexto"/>
          <p:cNvSpPr txBox="1">
            <a:spLocks noChangeArrowheads="1"/>
          </p:cNvSpPr>
          <p:nvPr/>
        </p:nvSpPr>
        <p:spPr bwMode="auto">
          <a:xfrm>
            <a:off x="3851771" y="1904256"/>
            <a:ext cx="2492427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000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26" name="10 CuadroTexto"/>
          <p:cNvSpPr txBox="1">
            <a:spLocks noChangeArrowheads="1"/>
          </p:cNvSpPr>
          <p:nvPr/>
        </p:nvSpPr>
        <p:spPr bwMode="auto">
          <a:xfrm>
            <a:off x="6731197" y="1900659"/>
            <a:ext cx="2132958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000" dirty="0">
                <a:latin typeface="Calibri" panose="020F050202020403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554870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23</a:t>
            </a:fld>
            <a:endParaRPr lang="es-ES_tradnl" dirty="0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 bwMode="auto">
          <a:xfrm>
            <a:off x="0" y="2420887"/>
            <a:ext cx="8964488" cy="17281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CO" altLang="es-ES" sz="2900" dirty="0"/>
              <a:t>4. Aspecto Generales </a:t>
            </a:r>
            <a:r>
              <a:rPr lang="es-CO" sz="2900" dirty="0"/>
              <a:t>Marco Normativo de las Empresas que no Cotizan en el Mercado de Valores y que no Captan ni Administran Ahorro del Público</a:t>
            </a:r>
            <a:br>
              <a:rPr lang="es-CO" sz="2900" dirty="0"/>
            </a:br>
            <a:r>
              <a:rPr lang="es-CO" sz="2900" dirty="0"/>
              <a:t>(Anexo Resolución 414 de 2014)</a:t>
            </a:r>
            <a:endParaRPr lang="es-CO" altLang="es-ES" sz="29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935210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355427" y="497305"/>
            <a:ext cx="8569767" cy="5962952"/>
            <a:chOff x="68" y="482"/>
            <a:chExt cx="7501" cy="3719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482"/>
              <a:ext cx="7501" cy="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grpSp>
          <p:nvGrpSpPr>
            <p:cNvPr id="31" name="Group 205"/>
            <p:cNvGrpSpPr>
              <a:grpSpLocks/>
            </p:cNvGrpSpPr>
            <p:nvPr/>
          </p:nvGrpSpPr>
          <p:grpSpPr bwMode="auto">
            <a:xfrm>
              <a:off x="106" y="989"/>
              <a:ext cx="5212" cy="2695"/>
              <a:chOff x="106" y="989"/>
              <a:chExt cx="5212" cy="2695"/>
            </a:xfrm>
          </p:grpSpPr>
          <p:sp>
            <p:nvSpPr>
              <p:cNvPr id="316" name="Rectangle 157"/>
              <p:cNvSpPr>
                <a:spLocks noChangeArrowheads="1"/>
              </p:cNvSpPr>
              <p:nvPr/>
            </p:nvSpPr>
            <p:spPr bwMode="auto">
              <a:xfrm>
                <a:off x="2185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7" name="Freeform 5"/>
              <p:cNvSpPr>
                <a:spLocks/>
              </p:cNvSpPr>
              <p:nvPr/>
            </p:nvSpPr>
            <p:spPr bwMode="auto">
              <a:xfrm>
                <a:off x="4520" y="1924"/>
                <a:ext cx="166" cy="1760"/>
              </a:xfrm>
              <a:custGeom>
                <a:avLst/>
                <a:gdLst>
                  <a:gd name="T0" fmla="*/ 0 w 166"/>
                  <a:gd name="T1" fmla="*/ 0 h 1760"/>
                  <a:gd name="T2" fmla="*/ 0 w 166"/>
                  <a:gd name="T3" fmla="*/ 1760 h 1760"/>
                  <a:gd name="T4" fmla="*/ 166 w 166"/>
                  <a:gd name="T5" fmla="*/ 176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" h="1760">
                    <a:moveTo>
                      <a:pt x="0" y="0"/>
                    </a:moveTo>
                    <a:lnTo>
                      <a:pt x="0" y="1760"/>
                    </a:lnTo>
                    <a:lnTo>
                      <a:pt x="166" y="176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8" name="Freeform 6"/>
              <p:cNvSpPr>
                <a:spLocks/>
              </p:cNvSpPr>
              <p:nvPr/>
            </p:nvSpPr>
            <p:spPr bwMode="auto">
              <a:xfrm>
                <a:off x="4520" y="1924"/>
                <a:ext cx="141" cy="1450"/>
              </a:xfrm>
              <a:custGeom>
                <a:avLst/>
                <a:gdLst>
                  <a:gd name="T0" fmla="*/ 0 w 141"/>
                  <a:gd name="T1" fmla="*/ 0 h 1450"/>
                  <a:gd name="T2" fmla="*/ 0 w 141"/>
                  <a:gd name="T3" fmla="*/ 1450 h 1450"/>
                  <a:gd name="T4" fmla="*/ 141 w 141"/>
                  <a:gd name="T5" fmla="*/ 145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1450">
                    <a:moveTo>
                      <a:pt x="0" y="0"/>
                    </a:moveTo>
                    <a:lnTo>
                      <a:pt x="0" y="1450"/>
                    </a:lnTo>
                    <a:lnTo>
                      <a:pt x="141" y="145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9" name="Freeform 7"/>
              <p:cNvSpPr>
                <a:spLocks/>
              </p:cNvSpPr>
              <p:nvPr/>
            </p:nvSpPr>
            <p:spPr bwMode="auto">
              <a:xfrm>
                <a:off x="4520" y="1924"/>
                <a:ext cx="138" cy="1165"/>
              </a:xfrm>
              <a:custGeom>
                <a:avLst/>
                <a:gdLst>
                  <a:gd name="T0" fmla="*/ 0 w 138"/>
                  <a:gd name="T1" fmla="*/ 0 h 1165"/>
                  <a:gd name="T2" fmla="*/ 0 w 138"/>
                  <a:gd name="T3" fmla="*/ 1165 h 1165"/>
                  <a:gd name="T4" fmla="*/ 138 w 138"/>
                  <a:gd name="T5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165">
                    <a:moveTo>
                      <a:pt x="0" y="0"/>
                    </a:moveTo>
                    <a:lnTo>
                      <a:pt x="0" y="1165"/>
                    </a:lnTo>
                    <a:lnTo>
                      <a:pt x="138" y="116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0" name="Freeform 8"/>
              <p:cNvSpPr>
                <a:spLocks/>
              </p:cNvSpPr>
              <p:nvPr/>
            </p:nvSpPr>
            <p:spPr bwMode="auto">
              <a:xfrm>
                <a:off x="4520" y="1924"/>
                <a:ext cx="141" cy="880"/>
              </a:xfrm>
              <a:custGeom>
                <a:avLst/>
                <a:gdLst>
                  <a:gd name="T0" fmla="*/ 0 w 141"/>
                  <a:gd name="T1" fmla="*/ 0 h 880"/>
                  <a:gd name="T2" fmla="*/ 0 w 141"/>
                  <a:gd name="T3" fmla="*/ 880 h 880"/>
                  <a:gd name="T4" fmla="*/ 141 w 141"/>
                  <a:gd name="T5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880">
                    <a:moveTo>
                      <a:pt x="0" y="0"/>
                    </a:moveTo>
                    <a:lnTo>
                      <a:pt x="0" y="880"/>
                    </a:lnTo>
                    <a:lnTo>
                      <a:pt x="141" y="88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1" name="Freeform 9"/>
              <p:cNvSpPr>
                <a:spLocks/>
              </p:cNvSpPr>
              <p:nvPr/>
            </p:nvSpPr>
            <p:spPr bwMode="auto">
              <a:xfrm>
                <a:off x="4520" y="1924"/>
                <a:ext cx="141" cy="537"/>
              </a:xfrm>
              <a:custGeom>
                <a:avLst/>
                <a:gdLst>
                  <a:gd name="T0" fmla="*/ 0 w 141"/>
                  <a:gd name="T1" fmla="*/ 0 h 537"/>
                  <a:gd name="T2" fmla="*/ 0 w 141"/>
                  <a:gd name="T3" fmla="*/ 537 h 537"/>
                  <a:gd name="T4" fmla="*/ 141 w 141"/>
                  <a:gd name="T5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537">
                    <a:moveTo>
                      <a:pt x="0" y="0"/>
                    </a:moveTo>
                    <a:lnTo>
                      <a:pt x="0" y="537"/>
                    </a:lnTo>
                    <a:lnTo>
                      <a:pt x="141" y="53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2" name="Freeform 10"/>
              <p:cNvSpPr>
                <a:spLocks/>
              </p:cNvSpPr>
              <p:nvPr/>
            </p:nvSpPr>
            <p:spPr bwMode="auto">
              <a:xfrm>
                <a:off x="4520" y="1924"/>
                <a:ext cx="141" cy="217"/>
              </a:xfrm>
              <a:custGeom>
                <a:avLst/>
                <a:gdLst>
                  <a:gd name="T0" fmla="*/ 0 w 141"/>
                  <a:gd name="T1" fmla="*/ 0 h 217"/>
                  <a:gd name="T2" fmla="*/ 0 w 141"/>
                  <a:gd name="T3" fmla="*/ 217 h 217"/>
                  <a:gd name="T4" fmla="*/ 141 w 141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217">
                    <a:moveTo>
                      <a:pt x="0" y="0"/>
                    </a:moveTo>
                    <a:lnTo>
                      <a:pt x="0" y="217"/>
                    </a:lnTo>
                    <a:lnTo>
                      <a:pt x="141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3" name="Freeform 11"/>
              <p:cNvSpPr>
                <a:spLocks/>
              </p:cNvSpPr>
              <p:nvPr/>
            </p:nvSpPr>
            <p:spPr bwMode="auto">
              <a:xfrm>
                <a:off x="3291" y="1533"/>
                <a:ext cx="2027" cy="99"/>
              </a:xfrm>
              <a:custGeom>
                <a:avLst/>
                <a:gdLst>
                  <a:gd name="T0" fmla="*/ 0 w 2027"/>
                  <a:gd name="T1" fmla="*/ 0 h 99"/>
                  <a:gd name="T2" fmla="*/ 0 w 2027"/>
                  <a:gd name="T3" fmla="*/ 49 h 99"/>
                  <a:gd name="T4" fmla="*/ 2027 w 2027"/>
                  <a:gd name="T5" fmla="*/ 49 h 99"/>
                  <a:gd name="T6" fmla="*/ 2027 w 2027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7" h="99">
                    <a:moveTo>
                      <a:pt x="0" y="0"/>
                    </a:moveTo>
                    <a:lnTo>
                      <a:pt x="0" y="49"/>
                    </a:lnTo>
                    <a:lnTo>
                      <a:pt x="2027" y="49"/>
                    </a:lnTo>
                    <a:lnTo>
                      <a:pt x="2027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4" name="Freeform 12"/>
              <p:cNvSpPr>
                <a:spLocks/>
              </p:cNvSpPr>
              <p:nvPr/>
            </p:nvSpPr>
            <p:spPr bwMode="auto">
              <a:xfrm>
                <a:off x="2194" y="1924"/>
                <a:ext cx="110" cy="1525"/>
              </a:xfrm>
              <a:custGeom>
                <a:avLst/>
                <a:gdLst>
                  <a:gd name="T0" fmla="*/ 0 w 328"/>
                  <a:gd name="T1" fmla="*/ 0 h 1525"/>
                  <a:gd name="T2" fmla="*/ 0 w 328"/>
                  <a:gd name="T3" fmla="*/ 1525 h 1525"/>
                  <a:gd name="T4" fmla="*/ 328 w 328"/>
                  <a:gd name="T5" fmla="*/ 1525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1525">
                    <a:moveTo>
                      <a:pt x="0" y="0"/>
                    </a:moveTo>
                    <a:lnTo>
                      <a:pt x="0" y="1525"/>
                    </a:lnTo>
                    <a:lnTo>
                      <a:pt x="328" y="152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5" name="Freeform 13"/>
              <p:cNvSpPr>
                <a:spLocks/>
              </p:cNvSpPr>
              <p:nvPr/>
            </p:nvSpPr>
            <p:spPr bwMode="auto">
              <a:xfrm>
                <a:off x="2204" y="1924"/>
                <a:ext cx="121" cy="1272"/>
              </a:xfrm>
              <a:custGeom>
                <a:avLst/>
                <a:gdLst>
                  <a:gd name="T0" fmla="*/ 0 w 297"/>
                  <a:gd name="T1" fmla="*/ 0 h 1223"/>
                  <a:gd name="T2" fmla="*/ 0 w 297"/>
                  <a:gd name="T3" fmla="*/ 1223 h 1223"/>
                  <a:gd name="T4" fmla="*/ 297 w 297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97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6" name="Freeform 14"/>
              <p:cNvSpPr>
                <a:spLocks/>
              </p:cNvSpPr>
              <p:nvPr/>
            </p:nvSpPr>
            <p:spPr bwMode="auto">
              <a:xfrm>
                <a:off x="2204" y="1924"/>
                <a:ext cx="121" cy="923"/>
              </a:xfrm>
              <a:custGeom>
                <a:avLst/>
                <a:gdLst>
                  <a:gd name="T0" fmla="*/ 0 w 297"/>
                  <a:gd name="T1" fmla="*/ 0 h 888"/>
                  <a:gd name="T2" fmla="*/ 0 w 297"/>
                  <a:gd name="T3" fmla="*/ 888 h 888"/>
                  <a:gd name="T4" fmla="*/ 297 w 297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97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7" name="Freeform 15"/>
              <p:cNvSpPr>
                <a:spLocks/>
              </p:cNvSpPr>
              <p:nvPr/>
            </p:nvSpPr>
            <p:spPr bwMode="auto">
              <a:xfrm>
                <a:off x="2199" y="1924"/>
                <a:ext cx="126" cy="575"/>
              </a:xfrm>
              <a:custGeom>
                <a:avLst/>
                <a:gdLst>
                  <a:gd name="T0" fmla="*/ 0 w 297"/>
                  <a:gd name="T1" fmla="*/ 0 h 553"/>
                  <a:gd name="T2" fmla="*/ 0 w 297"/>
                  <a:gd name="T3" fmla="*/ 553 h 553"/>
                  <a:gd name="T4" fmla="*/ 297 w 297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97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8" name="Freeform 16"/>
              <p:cNvSpPr>
                <a:spLocks/>
              </p:cNvSpPr>
              <p:nvPr/>
            </p:nvSpPr>
            <p:spPr bwMode="auto">
              <a:xfrm>
                <a:off x="2207" y="1924"/>
                <a:ext cx="118" cy="217"/>
              </a:xfrm>
              <a:custGeom>
                <a:avLst/>
                <a:gdLst>
                  <a:gd name="T0" fmla="*/ 0 w 297"/>
                  <a:gd name="T1" fmla="*/ 0 h 217"/>
                  <a:gd name="T2" fmla="*/ 0 w 297"/>
                  <a:gd name="T3" fmla="*/ 217 h 217"/>
                  <a:gd name="T4" fmla="*/ 297 w 297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97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9" name="Freeform 17"/>
              <p:cNvSpPr>
                <a:spLocks/>
              </p:cNvSpPr>
              <p:nvPr/>
            </p:nvSpPr>
            <p:spPr bwMode="auto">
              <a:xfrm>
                <a:off x="3175" y="1533"/>
                <a:ext cx="110" cy="99"/>
              </a:xfrm>
              <a:custGeom>
                <a:avLst/>
                <a:gdLst>
                  <a:gd name="T0" fmla="*/ 110 w 110"/>
                  <a:gd name="T1" fmla="*/ 0 h 99"/>
                  <a:gd name="T2" fmla="*/ 110 w 110"/>
                  <a:gd name="T3" fmla="*/ 49 h 99"/>
                  <a:gd name="T4" fmla="*/ 0 w 110"/>
                  <a:gd name="T5" fmla="*/ 49 h 99"/>
                  <a:gd name="T6" fmla="*/ 0 w 110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9">
                    <a:moveTo>
                      <a:pt x="110" y="0"/>
                    </a:moveTo>
                    <a:lnTo>
                      <a:pt x="110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0" name="Freeform 18"/>
              <p:cNvSpPr>
                <a:spLocks/>
              </p:cNvSpPr>
              <p:nvPr/>
            </p:nvSpPr>
            <p:spPr bwMode="auto">
              <a:xfrm>
                <a:off x="304" y="1924"/>
                <a:ext cx="292" cy="1521"/>
              </a:xfrm>
              <a:custGeom>
                <a:avLst/>
                <a:gdLst>
                  <a:gd name="T0" fmla="*/ 0 w 292"/>
                  <a:gd name="T1" fmla="*/ 0 h 1521"/>
                  <a:gd name="T2" fmla="*/ 0 w 292"/>
                  <a:gd name="T3" fmla="*/ 1521 h 1521"/>
                  <a:gd name="T4" fmla="*/ 292 w 292"/>
                  <a:gd name="T5" fmla="*/ 152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" h="1521">
                    <a:moveTo>
                      <a:pt x="0" y="0"/>
                    </a:moveTo>
                    <a:lnTo>
                      <a:pt x="0" y="1521"/>
                    </a:lnTo>
                    <a:lnTo>
                      <a:pt x="292" y="1521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1" name="Freeform 19"/>
              <p:cNvSpPr>
                <a:spLocks/>
              </p:cNvSpPr>
              <p:nvPr/>
            </p:nvSpPr>
            <p:spPr bwMode="auto">
              <a:xfrm>
                <a:off x="304" y="1924"/>
                <a:ext cx="239" cy="1223"/>
              </a:xfrm>
              <a:custGeom>
                <a:avLst/>
                <a:gdLst>
                  <a:gd name="T0" fmla="*/ 0 w 239"/>
                  <a:gd name="T1" fmla="*/ 0 h 1223"/>
                  <a:gd name="T2" fmla="*/ 0 w 239"/>
                  <a:gd name="T3" fmla="*/ 1223 h 1223"/>
                  <a:gd name="T4" fmla="*/ 239 w 239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39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2" name="Freeform 20"/>
              <p:cNvSpPr>
                <a:spLocks/>
              </p:cNvSpPr>
              <p:nvPr/>
            </p:nvSpPr>
            <p:spPr bwMode="auto">
              <a:xfrm>
                <a:off x="304" y="1924"/>
                <a:ext cx="239" cy="888"/>
              </a:xfrm>
              <a:custGeom>
                <a:avLst/>
                <a:gdLst>
                  <a:gd name="T0" fmla="*/ 0 w 239"/>
                  <a:gd name="T1" fmla="*/ 0 h 888"/>
                  <a:gd name="T2" fmla="*/ 0 w 239"/>
                  <a:gd name="T3" fmla="*/ 888 h 888"/>
                  <a:gd name="T4" fmla="*/ 239 w 239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39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3" name="Freeform 21"/>
              <p:cNvSpPr>
                <a:spLocks/>
              </p:cNvSpPr>
              <p:nvPr/>
            </p:nvSpPr>
            <p:spPr bwMode="auto">
              <a:xfrm>
                <a:off x="304" y="1924"/>
                <a:ext cx="239" cy="553"/>
              </a:xfrm>
              <a:custGeom>
                <a:avLst/>
                <a:gdLst>
                  <a:gd name="T0" fmla="*/ 0 w 239"/>
                  <a:gd name="T1" fmla="*/ 0 h 553"/>
                  <a:gd name="T2" fmla="*/ 0 w 239"/>
                  <a:gd name="T3" fmla="*/ 553 h 553"/>
                  <a:gd name="T4" fmla="*/ 239 w 239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39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4" name="Freeform 22"/>
              <p:cNvSpPr>
                <a:spLocks/>
              </p:cNvSpPr>
              <p:nvPr/>
            </p:nvSpPr>
            <p:spPr bwMode="auto">
              <a:xfrm>
                <a:off x="304" y="1924"/>
                <a:ext cx="239" cy="217"/>
              </a:xfrm>
              <a:custGeom>
                <a:avLst/>
                <a:gdLst>
                  <a:gd name="T0" fmla="*/ 0 w 239"/>
                  <a:gd name="T1" fmla="*/ 0 h 217"/>
                  <a:gd name="T2" fmla="*/ 0 w 239"/>
                  <a:gd name="T3" fmla="*/ 217 h 217"/>
                  <a:gd name="T4" fmla="*/ 239 w 239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39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5" name="Freeform 23"/>
              <p:cNvSpPr>
                <a:spLocks/>
              </p:cNvSpPr>
              <p:nvPr/>
            </p:nvSpPr>
            <p:spPr bwMode="auto">
              <a:xfrm>
                <a:off x="1085" y="1533"/>
                <a:ext cx="2189" cy="99"/>
              </a:xfrm>
              <a:custGeom>
                <a:avLst/>
                <a:gdLst>
                  <a:gd name="T0" fmla="*/ 2189 w 2189"/>
                  <a:gd name="T1" fmla="*/ 0 h 99"/>
                  <a:gd name="T2" fmla="*/ 2189 w 2189"/>
                  <a:gd name="T3" fmla="*/ 49 h 99"/>
                  <a:gd name="T4" fmla="*/ 0 w 2189"/>
                  <a:gd name="T5" fmla="*/ 49 h 99"/>
                  <a:gd name="T6" fmla="*/ 0 w 2189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9" h="99">
                    <a:moveTo>
                      <a:pt x="2189" y="0"/>
                    </a:moveTo>
                    <a:lnTo>
                      <a:pt x="2189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6" name="Line 24"/>
              <p:cNvSpPr>
                <a:spLocks noChangeShapeType="1"/>
              </p:cNvSpPr>
              <p:nvPr/>
            </p:nvSpPr>
            <p:spPr bwMode="auto">
              <a:xfrm>
                <a:off x="3286" y="1226"/>
                <a:ext cx="0" cy="71"/>
              </a:xfrm>
              <a:prstGeom prst="line">
                <a:avLst/>
              </a:prstGeom>
              <a:noFill/>
              <a:ln w="22" cap="flat">
                <a:solidFill>
                  <a:srgbClr val="94B2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7" name="Rectangle 25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8" name="Rectangle 26"/>
              <p:cNvSpPr>
                <a:spLocks noChangeArrowheads="1"/>
              </p:cNvSpPr>
              <p:nvPr/>
            </p:nvSpPr>
            <p:spPr bwMode="auto">
              <a:xfrm>
                <a:off x="1718" y="1017"/>
                <a:ext cx="3136" cy="18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9" name="Rectangle 27"/>
              <p:cNvSpPr>
                <a:spLocks noChangeArrowheads="1"/>
              </p:cNvSpPr>
              <p:nvPr/>
            </p:nvSpPr>
            <p:spPr bwMode="auto">
              <a:xfrm>
                <a:off x="1718" y="1035"/>
                <a:ext cx="3136" cy="13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0" name="Rectangle 28"/>
              <p:cNvSpPr>
                <a:spLocks noChangeArrowheads="1"/>
              </p:cNvSpPr>
              <p:nvPr/>
            </p:nvSpPr>
            <p:spPr bwMode="auto">
              <a:xfrm>
                <a:off x="1718" y="1048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1" name="Rectangle 29"/>
              <p:cNvSpPr>
                <a:spLocks noChangeArrowheads="1"/>
              </p:cNvSpPr>
              <p:nvPr/>
            </p:nvSpPr>
            <p:spPr bwMode="auto">
              <a:xfrm>
                <a:off x="1718" y="1059"/>
                <a:ext cx="3136" cy="8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2" name="Rectangle 30"/>
              <p:cNvSpPr>
                <a:spLocks noChangeArrowheads="1"/>
              </p:cNvSpPr>
              <p:nvPr/>
            </p:nvSpPr>
            <p:spPr bwMode="auto">
              <a:xfrm>
                <a:off x="1718" y="1067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3" name="Rectangle 31"/>
              <p:cNvSpPr>
                <a:spLocks noChangeArrowheads="1"/>
              </p:cNvSpPr>
              <p:nvPr/>
            </p:nvSpPr>
            <p:spPr bwMode="auto">
              <a:xfrm>
                <a:off x="1718" y="1076"/>
                <a:ext cx="3136" cy="8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4" name="Rectangle 32"/>
              <p:cNvSpPr>
                <a:spLocks noChangeArrowheads="1"/>
              </p:cNvSpPr>
              <p:nvPr/>
            </p:nvSpPr>
            <p:spPr bwMode="auto">
              <a:xfrm>
                <a:off x="1718" y="1084"/>
                <a:ext cx="3136" cy="7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5" name="Rectangle 33"/>
              <p:cNvSpPr>
                <a:spLocks noChangeArrowheads="1"/>
              </p:cNvSpPr>
              <p:nvPr/>
            </p:nvSpPr>
            <p:spPr bwMode="auto">
              <a:xfrm>
                <a:off x="1718" y="1091"/>
                <a:ext cx="3136" cy="8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6" name="Rectangle 34"/>
              <p:cNvSpPr>
                <a:spLocks noChangeArrowheads="1"/>
              </p:cNvSpPr>
              <p:nvPr/>
            </p:nvSpPr>
            <p:spPr bwMode="auto">
              <a:xfrm>
                <a:off x="1718" y="1099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7" name="Rectangle 35"/>
              <p:cNvSpPr>
                <a:spLocks noChangeArrowheads="1"/>
              </p:cNvSpPr>
              <p:nvPr/>
            </p:nvSpPr>
            <p:spPr bwMode="auto">
              <a:xfrm>
                <a:off x="1718" y="1106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8" name="Rectangle 36"/>
              <p:cNvSpPr>
                <a:spLocks noChangeArrowheads="1"/>
              </p:cNvSpPr>
              <p:nvPr/>
            </p:nvSpPr>
            <p:spPr bwMode="auto">
              <a:xfrm>
                <a:off x="1718" y="1114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9" name="Rectangle 37"/>
              <p:cNvSpPr>
                <a:spLocks noChangeArrowheads="1"/>
              </p:cNvSpPr>
              <p:nvPr/>
            </p:nvSpPr>
            <p:spPr bwMode="auto">
              <a:xfrm>
                <a:off x="1718" y="1121"/>
                <a:ext cx="3136" cy="7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0" name="Rectangle 38"/>
              <p:cNvSpPr>
                <a:spLocks noChangeArrowheads="1"/>
              </p:cNvSpPr>
              <p:nvPr/>
            </p:nvSpPr>
            <p:spPr bwMode="auto">
              <a:xfrm>
                <a:off x="1718" y="1128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1" name="Rectangle 39"/>
              <p:cNvSpPr>
                <a:spLocks noChangeArrowheads="1"/>
              </p:cNvSpPr>
              <p:nvPr/>
            </p:nvSpPr>
            <p:spPr bwMode="auto">
              <a:xfrm>
                <a:off x="1718" y="1136"/>
                <a:ext cx="3136" cy="9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2" name="Rectangle 40"/>
              <p:cNvSpPr>
                <a:spLocks noChangeArrowheads="1"/>
              </p:cNvSpPr>
              <p:nvPr/>
            </p:nvSpPr>
            <p:spPr bwMode="auto">
              <a:xfrm>
                <a:off x="1718" y="1145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3" name="Rectangle 41"/>
              <p:cNvSpPr>
                <a:spLocks noChangeArrowheads="1"/>
              </p:cNvSpPr>
              <p:nvPr/>
            </p:nvSpPr>
            <p:spPr bwMode="auto">
              <a:xfrm>
                <a:off x="1718" y="1155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4" name="Rectangle 42"/>
              <p:cNvSpPr>
                <a:spLocks noChangeArrowheads="1"/>
              </p:cNvSpPr>
              <p:nvPr/>
            </p:nvSpPr>
            <p:spPr bwMode="auto">
              <a:xfrm>
                <a:off x="1718" y="1168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5" name="Rectangle 43"/>
              <p:cNvSpPr>
                <a:spLocks noChangeArrowheads="1"/>
              </p:cNvSpPr>
              <p:nvPr/>
            </p:nvSpPr>
            <p:spPr bwMode="auto">
              <a:xfrm>
                <a:off x="1718" y="1186"/>
                <a:ext cx="3136" cy="26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6" name="Rectangle 44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7" name="Rectangle 45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8" name="Rectangle 46"/>
              <p:cNvSpPr>
                <a:spLocks noChangeArrowheads="1"/>
              </p:cNvSpPr>
              <p:nvPr/>
            </p:nvSpPr>
            <p:spPr bwMode="auto">
              <a:xfrm>
                <a:off x="1718" y="1213"/>
                <a:ext cx="3136" cy="1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9" name="Rectangle 47"/>
              <p:cNvSpPr>
                <a:spLocks noChangeArrowheads="1"/>
              </p:cNvSpPr>
              <p:nvPr/>
            </p:nvSpPr>
            <p:spPr bwMode="auto">
              <a:xfrm>
                <a:off x="1718" y="1214"/>
                <a:ext cx="3136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0" name="Rectangle 48"/>
              <p:cNvSpPr>
                <a:spLocks noChangeArrowheads="1"/>
              </p:cNvSpPr>
              <p:nvPr/>
            </p:nvSpPr>
            <p:spPr bwMode="auto">
              <a:xfrm>
                <a:off x="1718" y="1215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1" name="Rectangle 49"/>
              <p:cNvSpPr>
                <a:spLocks noChangeArrowheads="1"/>
              </p:cNvSpPr>
              <p:nvPr/>
            </p:nvSpPr>
            <p:spPr bwMode="auto">
              <a:xfrm>
                <a:off x="1718" y="1216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2" name="Rectangle 50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CF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3" name="Rectangle 51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4" name="Rectangle 52"/>
              <p:cNvSpPr>
                <a:spLocks noChangeArrowheads="1"/>
              </p:cNvSpPr>
              <p:nvPr/>
            </p:nvSpPr>
            <p:spPr bwMode="auto">
              <a:xfrm>
                <a:off x="1718" y="1218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5" name="Rectangle 53"/>
              <p:cNvSpPr>
                <a:spLocks noChangeArrowheads="1"/>
              </p:cNvSpPr>
              <p:nvPr/>
            </p:nvSpPr>
            <p:spPr bwMode="auto">
              <a:xfrm>
                <a:off x="1718" y="1219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6" name="Rectangle 54"/>
              <p:cNvSpPr>
                <a:spLocks noChangeArrowheads="1"/>
              </p:cNvSpPr>
              <p:nvPr/>
            </p:nvSpPr>
            <p:spPr bwMode="auto">
              <a:xfrm>
                <a:off x="1718" y="1220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7" name="Rectangle 55"/>
              <p:cNvSpPr>
                <a:spLocks noChangeArrowheads="1"/>
              </p:cNvSpPr>
              <p:nvPr/>
            </p:nvSpPr>
            <p:spPr bwMode="auto">
              <a:xfrm>
                <a:off x="1718" y="1221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8" name="Rectangle 56"/>
              <p:cNvSpPr>
                <a:spLocks noChangeArrowheads="1"/>
              </p:cNvSpPr>
              <p:nvPr/>
            </p:nvSpPr>
            <p:spPr bwMode="auto">
              <a:xfrm>
                <a:off x="1718" y="1222"/>
                <a:ext cx="3136" cy="1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9" name="Rectangle 57"/>
              <p:cNvSpPr>
                <a:spLocks noChangeArrowheads="1"/>
              </p:cNvSpPr>
              <p:nvPr/>
            </p:nvSpPr>
            <p:spPr bwMode="auto">
              <a:xfrm>
                <a:off x="1718" y="1223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0" name="Rectangle 58"/>
              <p:cNvSpPr>
                <a:spLocks noChangeArrowheads="1"/>
              </p:cNvSpPr>
              <p:nvPr/>
            </p:nvSpPr>
            <p:spPr bwMode="auto">
              <a:xfrm>
                <a:off x="1718" y="1225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1" name="Rectangle 59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2" name="Rectangle 62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3" name="Rectangle 63"/>
              <p:cNvSpPr>
                <a:spLocks noChangeArrowheads="1"/>
              </p:cNvSpPr>
              <p:nvPr/>
            </p:nvSpPr>
            <p:spPr bwMode="auto">
              <a:xfrm>
                <a:off x="1718" y="1324"/>
                <a:ext cx="3136" cy="19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4" name="Rectangle 64"/>
              <p:cNvSpPr>
                <a:spLocks noChangeArrowheads="1"/>
              </p:cNvSpPr>
              <p:nvPr/>
            </p:nvSpPr>
            <p:spPr bwMode="auto">
              <a:xfrm>
                <a:off x="1718" y="1343"/>
                <a:ext cx="3136" cy="1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5" name="Rectangle 65"/>
              <p:cNvSpPr>
                <a:spLocks noChangeArrowheads="1"/>
              </p:cNvSpPr>
              <p:nvPr/>
            </p:nvSpPr>
            <p:spPr bwMode="auto">
              <a:xfrm>
                <a:off x="1718" y="1355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6" name="Rectangle 66"/>
              <p:cNvSpPr>
                <a:spLocks noChangeArrowheads="1"/>
              </p:cNvSpPr>
              <p:nvPr/>
            </p:nvSpPr>
            <p:spPr bwMode="auto">
              <a:xfrm>
                <a:off x="1718" y="1366"/>
                <a:ext cx="3136" cy="9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7" name="Rectangle 67"/>
              <p:cNvSpPr>
                <a:spLocks noChangeArrowheads="1"/>
              </p:cNvSpPr>
              <p:nvPr/>
            </p:nvSpPr>
            <p:spPr bwMode="auto">
              <a:xfrm>
                <a:off x="1718" y="1375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8" name="Rectangle 68"/>
              <p:cNvSpPr>
                <a:spLocks noChangeArrowheads="1"/>
              </p:cNvSpPr>
              <p:nvPr/>
            </p:nvSpPr>
            <p:spPr bwMode="auto">
              <a:xfrm>
                <a:off x="1718" y="1384"/>
                <a:ext cx="3136" cy="7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9" name="Rectangle 69"/>
              <p:cNvSpPr>
                <a:spLocks noChangeArrowheads="1"/>
              </p:cNvSpPr>
              <p:nvPr/>
            </p:nvSpPr>
            <p:spPr bwMode="auto">
              <a:xfrm>
                <a:off x="1718" y="1391"/>
                <a:ext cx="3136" cy="8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0" name="Rectangle 70"/>
              <p:cNvSpPr>
                <a:spLocks noChangeArrowheads="1"/>
              </p:cNvSpPr>
              <p:nvPr/>
            </p:nvSpPr>
            <p:spPr bwMode="auto">
              <a:xfrm>
                <a:off x="1718" y="1399"/>
                <a:ext cx="3136" cy="7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1" name="Rectangle 71"/>
              <p:cNvSpPr>
                <a:spLocks noChangeArrowheads="1"/>
              </p:cNvSpPr>
              <p:nvPr/>
            </p:nvSpPr>
            <p:spPr bwMode="auto">
              <a:xfrm>
                <a:off x="1718" y="1406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2" name="Rectangle 72"/>
              <p:cNvSpPr>
                <a:spLocks noChangeArrowheads="1"/>
              </p:cNvSpPr>
              <p:nvPr/>
            </p:nvSpPr>
            <p:spPr bwMode="auto">
              <a:xfrm>
                <a:off x="1718" y="1413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3" name="Rectangle 73"/>
              <p:cNvSpPr>
                <a:spLocks noChangeArrowheads="1"/>
              </p:cNvSpPr>
              <p:nvPr/>
            </p:nvSpPr>
            <p:spPr bwMode="auto">
              <a:xfrm>
                <a:off x="1718" y="1421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4" name="Rectangle 74"/>
              <p:cNvSpPr>
                <a:spLocks noChangeArrowheads="1"/>
              </p:cNvSpPr>
              <p:nvPr/>
            </p:nvSpPr>
            <p:spPr bwMode="auto">
              <a:xfrm>
                <a:off x="1718" y="1428"/>
                <a:ext cx="3136" cy="8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5" name="Rectangle 75"/>
              <p:cNvSpPr>
                <a:spLocks noChangeArrowheads="1"/>
              </p:cNvSpPr>
              <p:nvPr/>
            </p:nvSpPr>
            <p:spPr bwMode="auto">
              <a:xfrm>
                <a:off x="1718" y="1436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6" name="Rectangle 76"/>
              <p:cNvSpPr>
                <a:spLocks noChangeArrowheads="1"/>
              </p:cNvSpPr>
              <p:nvPr/>
            </p:nvSpPr>
            <p:spPr bwMode="auto">
              <a:xfrm>
                <a:off x="1718" y="1444"/>
                <a:ext cx="3136" cy="8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7" name="Rectangle 77"/>
              <p:cNvSpPr>
                <a:spLocks noChangeArrowheads="1"/>
              </p:cNvSpPr>
              <p:nvPr/>
            </p:nvSpPr>
            <p:spPr bwMode="auto">
              <a:xfrm>
                <a:off x="1718" y="1452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8" name="Rectangle 78"/>
              <p:cNvSpPr>
                <a:spLocks noChangeArrowheads="1"/>
              </p:cNvSpPr>
              <p:nvPr/>
            </p:nvSpPr>
            <p:spPr bwMode="auto">
              <a:xfrm>
                <a:off x="1718" y="1462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9" name="Rectangle 79"/>
              <p:cNvSpPr>
                <a:spLocks noChangeArrowheads="1"/>
              </p:cNvSpPr>
              <p:nvPr/>
            </p:nvSpPr>
            <p:spPr bwMode="auto">
              <a:xfrm>
                <a:off x="1718" y="1475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0" name="Rectangle 80"/>
              <p:cNvSpPr>
                <a:spLocks noChangeArrowheads="1"/>
              </p:cNvSpPr>
              <p:nvPr/>
            </p:nvSpPr>
            <p:spPr bwMode="auto">
              <a:xfrm>
                <a:off x="1718" y="1493"/>
                <a:ext cx="3136" cy="25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1" name="Rectangle 81"/>
              <p:cNvSpPr>
                <a:spLocks noChangeArrowheads="1"/>
              </p:cNvSpPr>
              <p:nvPr/>
            </p:nvSpPr>
            <p:spPr bwMode="auto">
              <a:xfrm>
                <a:off x="1718" y="1518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2" name="Rectangle 82"/>
              <p:cNvSpPr>
                <a:spLocks noChangeArrowheads="1"/>
              </p:cNvSpPr>
              <p:nvPr/>
            </p:nvSpPr>
            <p:spPr bwMode="auto">
              <a:xfrm>
                <a:off x="1718" y="1519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3" name="Rectangle 83"/>
              <p:cNvSpPr>
                <a:spLocks noChangeArrowheads="1"/>
              </p:cNvSpPr>
              <p:nvPr/>
            </p:nvSpPr>
            <p:spPr bwMode="auto">
              <a:xfrm>
                <a:off x="1718" y="1520"/>
                <a:ext cx="3136" cy="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4" name="Rectangle 84"/>
              <p:cNvSpPr>
                <a:spLocks noChangeArrowheads="1"/>
              </p:cNvSpPr>
              <p:nvPr/>
            </p:nvSpPr>
            <p:spPr bwMode="auto">
              <a:xfrm>
                <a:off x="1718" y="1522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5" name="Rectangle 85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6" name="Rectangle 86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7" name="Rectangle 87"/>
              <p:cNvSpPr>
                <a:spLocks noChangeArrowheads="1"/>
              </p:cNvSpPr>
              <p:nvPr/>
            </p:nvSpPr>
            <p:spPr bwMode="auto">
              <a:xfrm>
                <a:off x="1718" y="1524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8" name="Rectangle 88"/>
              <p:cNvSpPr>
                <a:spLocks noChangeArrowheads="1"/>
              </p:cNvSpPr>
              <p:nvPr/>
            </p:nvSpPr>
            <p:spPr bwMode="auto">
              <a:xfrm>
                <a:off x="1718" y="1525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9" name="Rectangle 89"/>
              <p:cNvSpPr>
                <a:spLocks noChangeArrowheads="1"/>
              </p:cNvSpPr>
              <p:nvPr/>
            </p:nvSpPr>
            <p:spPr bwMode="auto">
              <a:xfrm>
                <a:off x="1718" y="1526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0" name="Rectangle 90"/>
              <p:cNvSpPr>
                <a:spLocks noChangeArrowheads="1"/>
              </p:cNvSpPr>
              <p:nvPr/>
            </p:nvSpPr>
            <p:spPr bwMode="auto">
              <a:xfrm>
                <a:off x="1718" y="1527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1" name="Rectangle 91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2" name="Rectangle 92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3" name="Rectangle 93"/>
              <p:cNvSpPr>
                <a:spLocks noChangeArrowheads="1"/>
              </p:cNvSpPr>
              <p:nvPr/>
            </p:nvSpPr>
            <p:spPr bwMode="auto">
              <a:xfrm>
                <a:off x="1718" y="1530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4" name="Rectangle 94"/>
              <p:cNvSpPr>
                <a:spLocks noChangeArrowheads="1"/>
              </p:cNvSpPr>
              <p:nvPr/>
            </p:nvSpPr>
            <p:spPr bwMode="auto">
              <a:xfrm>
                <a:off x="1718" y="1532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5" name="Rectangle 95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6" name="Rectangle 96"/>
              <p:cNvSpPr>
                <a:spLocks noChangeArrowheads="1"/>
              </p:cNvSpPr>
              <p:nvPr/>
            </p:nvSpPr>
            <p:spPr bwMode="auto">
              <a:xfrm>
                <a:off x="2347" y="1345"/>
                <a:ext cx="230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MODELOS DE </a:t>
                </a:r>
                <a:r>
                  <a:rPr kumimoji="0" lang="es-CO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CONTABILIDAD</a:t>
                </a:r>
                <a:endParaRPr kumimoji="0" lang="es-CO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97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8" name="Rectangle 98"/>
              <p:cNvSpPr>
                <a:spLocks noChangeArrowheads="1"/>
              </p:cNvSpPr>
              <p:nvPr/>
            </p:nvSpPr>
            <p:spPr bwMode="auto">
              <a:xfrm>
                <a:off x="106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9" name="Rectangle 99"/>
              <p:cNvSpPr>
                <a:spLocks noChangeArrowheads="1"/>
              </p:cNvSpPr>
              <p:nvPr/>
            </p:nvSpPr>
            <p:spPr bwMode="auto">
              <a:xfrm>
                <a:off x="106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0" name="Rectangle 100"/>
              <p:cNvSpPr>
                <a:spLocks noChangeArrowheads="1"/>
              </p:cNvSpPr>
              <p:nvPr/>
            </p:nvSpPr>
            <p:spPr bwMode="auto">
              <a:xfrm>
                <a:off x="106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1" name="Rectangle 101"/>
              <p:cNvSpPr>
                <a:spLocks noChangeArrowheads="1"/>
              </p:cNvSpPr>
              <p:nvPr/>
            </p:nvSpPr>
            <p:spPr bwMode="auto">
              <a:xfrm>
                <a:off x="106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2" name="Rectangle 102"/>
              <p:cNvSpPr>
                <a:spLocks noChangeArrowheads="1"/>
              </p:cNvSpPr>
              <p:nvPr/>
            </p:nvSpPr>
            <p:spPr bwMode="auto">
              <a:xfrm>
                <a:off x="106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3" name="Rectangle 103"/>
              <p:cNvSpPr>
                <a:spLocks noChangeArrowheads="1"/>
              </p:cNvSpPr>
              <p:nvPr/>
            </p:nvSpPr>
            <p:spPr bwMode="auto">
              <a:xfrm>
                <a:off x="106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4" name="Rectangle 104"/>
              <p:cNvSpPr>
                <a:spLocks noChangeArrowheads="1"/>
              </p:cNvSpPr>
              <p:nvPr/>
            </p:nvSpPr>
            <p:spPr bwMode="auto">
              <a:xfrm>
                <a:off x="106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5" name="Rectangle 105"/>
              <p:cNvSpPr>
                <a:spLocks noChangeArrowheads="1"/>
              </p:cNvSpPr>
              <p:nvPr/>
            </p:nvSpPr>
            <p:spPr bwMode="auto">
              <a:xfrm>
                <a:off x="106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6" name="Rectangle 106"/>
              <p:cNvSpPr>
                <a:spLocks noChangeArrowheads="1"/>
              </p:cNvSpPr>
              <p:nvPr/>
            </p:nvSpPr>
            <p:spPr bwMode="auto">
              <a:xfrm>
                <a:off x="106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7" name="Rectangle 107"/>
              <p:cNvSpPr>
                <a:spLocks noChangeArrowheads="1"/>
              </p:cNvSpPr>
              <p:nvPr/>
            </p:nvSpPr>
            <p:spPr bwMode="auto">
              <a:xfrm>
                <a:off x="106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8" name="Rectangle 108"/>
              <p:cNvSpPr>
                <a:spLocks noChangeArrowheads="1"/>
              </p:cNvSpPr>
              <p:nvPr/>
            </p:nvSpPr>
            <p:spPr bwMode="auto">
              <a:xfrm>
                <a:off x="106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9" name="Rectangle 109"/>
              <p:cNvSpPr>
                <a:spLocks noChangeArrowheads="1"/>
              </p:cNvSpPr>
              <p:nvPr/>
            </p:nvSpPr>
            <p:spPr bwMode="auto">
              <a:xfrm>
                <a:off x="106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0" name="Rectangle 110"/>
              <p:cNvSpPr>
                <a:spLocks noChangeArrowheads="1"/>
              </p:cNvSpPr>
              <p:nvPr/>
            </p:nvSpPr>
            <p:spPr bwMode="auto">
              <a:xfrm>
                <a:off x="106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1" name="Rectangle 111"/>
              <p:cNvSpPr>
                <a:spLocks noChangeArrowheads="1"/>
              </p:cNvSpPr>
              <p:nvPr/>
            </p:nvSpPr>
            <p:spPr bwMode="auto">
              <a:xfrm>
                <a:off x="106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2" name="Rectangle 112"/>
              <p:cNvSpPr>
                <a:spLocks noChangeArrowheads="1"/>
              </p:cNvSpPr>
              <p:nvPr/>
            </p:nvSpPr>
            <p:spPr bwMode="auto">
              <a:xfrm>
                <a:off x="106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3" name="Rectangle 113"/>
              <p:cNvSpPr>
                <a:spLocks noChangeArrowheads="1"/>
              </p:cNvSpPr>
              <p:nvPr/>
            </p:nvSpPr>
            <p:spPr bwMode="auto">
              <a:xfrm>
                <a:off x="106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4" name="Rectangle 114"/>
              <p:cNvSpPr>
                <a:spLocks noChangeArrowheads="1"/>
              </p:cNvSpPr>
              <p:nvPr/>
            </p:nvSpPr>
            <p:spPr bwMode="auto">
              <a:xfrm>
                <a:off x="106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5" name="Rectangle 115"/>
              <p:cNvSpPr>
                <a:spLocks noChangeArrowheads="1"/>
              </p:cNvSpPr>
              <p:nvPr/>
            </p:nvSpPr>
            <p:spPr bwMode="auto">
              <a:xfrm>
                <a:off x="106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6" name="Rectangle 116"/>
              <p:cNvSpPr>
                <a:spLocks noChangeArrowheads="1"/>
              </p:cNvSpPr>
              <p:nvPr/>
            </p:nvSpPr>
            <p:spPr bwMode="auto">
              <a:xfrm>
                <a:off x="106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7" name="Rectangle 117"/>
              <p:cNvSpPr>
                <a:spLocks noChangeArrowheads="1"/>
              </p:cNvSpPr>
              <p:nvPr/>
            </p:nvSpPr>
            <p:spPr bwMode="auto">
              <a:xfrm>
                <a:off x="106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8" name="Rectangle 118"/>
              <p:cNvSpPr>
                <a:spLocks noChangeArrowheads="1"/>
              </p:cNvSpPr>
              <p:nvPr/>
            </p:nvSpPr>
            <p:spPr bwMode="auto">
              <a:xfrm>
                <a:off x="106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9" name="Rectangle 119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0" name="Rectangle 120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1" name="Rectangle 121"/>
              <p:cNvSpPr>
                <a:spLocks noChangeArrowheads="1"/>
              </p:cNvSpPr>
              <p:nvPr/>
            </p:nvSpPr>
            <p:spPr bwMode="auto">
              <a:xfrm>
                <a:off x="106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2" name="Rectangle 122"/>
              <p:cNvSpPr>
                <a:spLocks noChangeArrowheads="1"/>
              </p:cNvSpPr>
              <p:nvPr/>
            </p:nvSpPr>
            <p:spPr bwMode="auto">
              <a:xfrm>
                <a:off x="106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3" name="Rectangle 123"/>
              <p:cNvSpPr>
                <a:spLocks noChangeArrowheads="1"/>
              </p:cNvSpPr>
              <p:nvPr/>
            </p:nvSpPr>
            <p:spPr bwMode="auto">
              <a:xfrm>
                <a:off x="106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4" name="Rectangle 124"/>
              <p:cNvSpPr>
                <a:spLocks noChangeArrowheads="1"/>
              </p:cNvSpPr>
              <p:nvPr/>
            </p:nvSpPr>
            <p:spPr bwMode="auto">
              <a:xfrm>
                <a:off x="106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5" name="Rectangle 125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6" name="Rectangle 126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7" name="Rectangle 127"/>
              <p:cNvSpPr>
                <a:spLocks noChangeArrowheads="1"/>
              </p:cNvSpPr>
              <p:nvPr/>
            </p:nvSpPr>
            <p:spPr bwMode="auto">
              <a:xfrm>
                <a:off x="106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8" name="Rectangle 128"/>
              <p:cNvSpPr>
                <a:spLocks noChangeArrowheads="1"/>
              </p:cNvSpPr>
              <p:nvPr/>
            </p:nvSpPr>
            <p:spPr bwMode="auto">
              <a:xfrm>
                <a:off x="106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9" name="Rectangle 129"/>
              <p:cNvSpPr>
                <a:spLocks noChangeArrowheads="1"/>
              </p:cNvSpPr>
              <p:nvPr/>
            </p:nvSpPr>
            <p:spPr bwMode="auto">
              <a:xfrm>
                <a:off x="106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0" name="Rectangle 130"/>
              <p:cNvSpPr>
                <a:spLocks noChangeArrowheads="1"/>
              </p:cNvSpPr>
              <p:nvPr/>
            </p:nvSpPr>
            <p:spPr bwMode="auto">
              <a:xfrm>
                <a:off x="106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1" name="Rectangle 131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2" name="Rectangle 134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3" name="Rectangle 135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4" name="Rectangle 136"/>
              <p:cNvSpPr>
                <a:spLocks noChangeArrowheads="1"/>
              </p:cNvSpPr>
              <p:nvPr/>
            </p:nvSpPr>
            <p:spPr bwMode="auto">
              <a:xfrm>
                <a:off x="680" y="2104"/>
                <a:ext cx="11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Conceptual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5" name="Rectangle 137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6" name="Rectangle 138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7" name="Rectangle 141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8" name="Rectangle 142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0" name="Rectangle 144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1" name="Rectangle 145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3" name="Rectangle 147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74" cy="2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4" name="Rectangle 148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02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6" name="Rectangle 150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7" name="Rectangle 151"/>
              <p:cNvSpPr>
                <a:spLocks noChangeArrowheads="1"/>
              </p:cNvSpPr>
              <p:nvPr/>
            </p:nvSpPr>
            <p:spPr bwMode="auto">
              <a:xfrm>
                <a:off x="2185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8" name="Rectangle 152"/>
              <p:cNvSpPr>
                <a:spLocks noChangeArrowheads="1"/>
              </p:cNvSpPr>
              <p:nvPr/>
            </p:nvSpPr>
            <p:spPr bwMode="auto">
              <a:xfrm>
                <a:off x="2185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9" name="Rectangle 153"/>
              <p:cNvSpPr>
                <a:spLocks noChangeArrowheads="1"/>
              </p:cNvSpPr>
              <p:nvPr/>
            </p:nvSpPr>
            <p:spPr bwMode="auto">
              <a:xfrm>
                <a:off x="2185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0" name="Rectangle 154"/>
              <p:cNvSpPr>
                <a:spLocks noChangeArrowheads="1"/>
              </p:cNvSpPr>
              <p:nvPr/>
            </p:nvSpPr>
            <p:spPr bwMode="auto">
              <a:xfrm>
                <a:off x="2185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1" name="Rectangle 155"/>
              <p:cNvSpPr>
                <a:spLocks noChangeArrowheads="1"/>
              </p:cNvSpPr>
              <p:nvPr/>
            </p:nvSpPr>
            <p:spPr bwMode="auto">
              <a:xfrm>
                <a:off x="2185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2" name="Rectangle 156"/>
              <p:cNvSpPr>
                <a:spLocks noChangeArrowheads="1"/>
              </p:cNvSpPr>
              <p:nvPr/>
            </p:nvSpPr>
            <p:spPr bwMode="auto">
              <a:xfrm>
                <a:off x="2185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3" name="Rectangle 158"/>
              <p:cNvSpPr>
                <a:spLocks noChangeArrowheads="1"/>
              </p:cNvSpPr>
              <p:nvPr/>
            </p:nvSpPr>
            <p:spPr bwMode="auto">
              <a:xfrm>
                <a:off x="2185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4" name="Rectangle 159"/>
              <p:cNvSpPr>
                <a:spLocks noChangeArrowheads="1"/>
              </p:cNvSpPr>
              <p:nvPr/>
            </p:nvSpPr>
            <p:spPr bwMode="auto">
              <a:xfrm>
                <a:off x="2185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5" name="Rectangle 160"/>
              <p:cNvSpPr>
                <a:spLocks noChangeArrowheads="1"/>
              </p:cNvSpPr>
              <p:nvPr/>
            </p:nvSpPr>
            <p:spPr bwMode="auto">
              <a:xfrm>
                <a:off x="2185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6" name="Rectangle 161"/>
              <p:cNvSpPr>
                <a:spLocks noChangeArrowheads="1"/>
              </p:cNvSpPr>
              <p:nvPr/>
            </p:nvSpPr>
            <p:spPr bwMode="auto">
              <a:xfrm>
                <a:off x="2185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7" name="Rectangle 162"/>
              <p:cNvSpPr>
                <a:spLocks noChangeArrowheads="1"/>
              </p:cNvSpPr>
              <p:nvPr/>
            </p:nvSpPr>
            <p:spPr bwMode="auto">
              <a:xfrm>
                <a:off x="2185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8" name="Rectangle 163"/>
              <p:cNvSpPr>
                <a:spLocks noChangeArrowheads="1"/>
              </p:cNvSpPr>
              <p:nvPr/>
            </p:nvSpPr>
            <p:spPr bwMode="auto">
              <a:xfrm>
                <a:off x="2185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9" name="Rectangle 164"/>
              <p:cNvSpPr>
                <a:spLocks noChangeArrowheads="1"/>
              </p:cNvSpPr>
              <p:nvPr/>
            </p:nvSpPr>
            <p:spPr bwMode="auto">
              <a:xfrm>
                <a:off x="2185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0" name="Rectangle 165"/>
              <p:cNvSpPr>
                <a:spLocks noChangeArrowheads="1"/>
              </p:cNvSpPr>
              <p:nvPr/>
            </p:nvSpPr>
            <p:spPr bwMode="auto">
              <a:xfrm>
                <a:off x="2185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1" name="Rectangle 166"/>
              <p:cNvSpPr>
                <a:spLocks noChangeArrowheads="1"/>
              </p:cNvSpPr>
              <p:nvPr/>
            </p:nvSpPr>
            <p:spPr bwMode="auto">
              <a:xfrm>
                <a:off x="2185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2" name="Rectangle 167"/>
              <p:cNvSpPr>
                <a:spLocks noChangeArrowheads="1"/>
              </p:cNvSpPr>
              <p:nvPr/>
            </p:nvSpPr>
            <p:spPr bwMode="auto">
              <a:xfrm>
                <a:off x="2185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3" name="Rectangle 168"/>
              <p:cNvSpPr>
                <a:spLocks noChangeArrowheads="1"/>
              </p:cNvSpPr>
              <p:nvPr/>
            </p:nvSpPr>
            <p:spPr bwMode="auto">
              <a:xfrm flipV="1">
                <a:off x="2185" y="1846"/>
                <a:ext cx="1981" cy="29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4" name="Rectangle 169"/>
              <p:cNvSpPr>
                <a:spLocks noChangeArrowheads="1"/>
              </p:cNvSpPr>
              <p:nvPr/>
            </p:nvSpPr>
            <p:spPr bwMode="auto">
              <a:xfrm>
                <a:off x="2185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5" name="Rectangle 170"/>
              <p:cNvSpPr>
                <a:spLocks noChangeArrowheads="1"/>
              </p:cNvSpPr>
              <p:nvPr/>
            </p:nvSpPr>
            <p:spPr bwMode="auto">
              <a:xfrm>
                <a:off x="2185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6" name="Rectangle 171"/>
              <p:cNvSpPr>
                <a:spLocks noChangeArrowheads="1"/>
              </p:cNvSpPr>
              <p:nvPr/>
            </p:nvSpPr>
            <p:spPr bwMode="auto">
              <a:xfrm>
                <a:off x="2185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7" name="Rectangle 172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8" name="Rectangle 173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9" name="Rectangle 174"/>
              <p:cNvSpPr>
                <a:spLocks noChangeArrowheads="1"/>
              </p:cNvSpPr>
              <p:nvPr/>
            </p:nvSpPr>
            <p:spPr bwMode="auto">
              <a:xfrm>
                <a:off x="2185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0" name="Rectangle 175"/>
              <p:cNvSpPr>
                <a:spLocks noChangeArrowheads="1"/>
              </p:cNvSpPr>
              <p:nvPr/>
            </p:nvSpPr>
            <p:spPr bwMode="auto">
              <a:xfrm>
                <a:off x="2185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1" name="Rectangle 176"/>
              <p:cNvSpPr>
                <a:spLocks noChangeArrowheads="1"/>
              </p:cNvSpPr>
              <p:nvPr/>
            </p:nvSpPr>
            <p:spPr bwMode="auto">
              <a:xfrm>
                <a:off x="2185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2" name="Rectangle 177"/>
              <p:cNvSpPr>
                <a:spLocks noChangeArrowheads="1"/>
              </p:cNvSpPr>
              <p:nvPr/>
            </p:nvSpPr>
            <p:spPr bwMode="auto">
              <a:xfrm>
                <a:off x="2185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3" name="Rectangle 178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4" name="Rectangle 179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5" name="Rectangle 180"/>
              <p:cNvSpPr>
                <a:spLocks noChangeArrowheads="1"/>
              </p:cNvSpPr>
              <p:nvPr/>
            </p:nvSpPr>
            <p:spPr bwMode="auto">
              <a:xfrm>
                <a:off x="2185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6" name="Rectangle 181"/>
              <p:cNvSpPr>
                <a:spLocks noChangeArrowheads="1"/>
              </p:cNvSpPr>
              <p:nvPr/>
            </p:nvSpPr>
            <p:spPr bwMode="auto">
              <a:xfrm>
                <a:off x="2185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7" name="Rectangle 182"/>
              <p:cNvSpPr>
                <a:spLocks noChangeArrowheads="1"/>
              </p:cNvSpPr>
              <p:nvPr/>
            </p:nvSpPr>
            <p:spPr bwMode="auto">
              <a:xfrm>
                <a:off x="2185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8" name="Rectangle 183"/>
              <p:cNvSpPr>
                <a:spLocks noChangeArrowheads="1"/>
              </p:cNvSpPr>
              <p:nvPr/>
            </p:nvSpPr>
            <p:spPr bwMode="auto">
              <a:xfrm>
                <a:off x="2185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9" name="Rectangle 184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2034" cy="30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0" name="Rectangle 191"/>
              <p:cNvSpPr>
                <a:spLocks noChangeArrowheads="1"/>
              </p:cNvSpPr>
              <p:nvPr/>
            </p:nvSpPr>
            <p:spPr bwMode="auto">
              <a:xfrm>
                <a:off x="2312" y="2024"/>
                <a:ext cx="144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1" name="Rectangle 192"/>
              <p:cNvSpPr>
                <a:spLocks noChangeArrowheads="1"/>
              </p:cNvSpPr>
              <p:nvPr/>
            </p:nvSpPr>
            <p:spPr bwMode="auto">
              <a:xfrm>
                <a:off x="2435" y="2104"/>
                <a:ext cx="11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Conceptual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193"/>
              <p:cNvSpPr>
                <a:spLocks noChangeArrowheads="1"/>
              </p:cNvSpPr>
              <p:nvPr/>
            </p:nvSpPr>
            <p:spPr bwMode="auto">
              <a:xfrm>
                <a:off x="2400" y="2350"/>
                <a:ext cx="147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3" name="Rectangle 194"/>
              <p:cNvSpPr>
                <a:spLocks noChangeArrowheads="1"/>
              </p:cNvSpPr>
              <p:nvPr/>
            </p:nvSpPr>
            <p:spPr bwMode="auto">
              <a:xfrm>
                <a:off x="2324" y="2359"/>
                <a:ext cx="141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4" name="Rectangle 199"/>
              <p:cNvSpPr>
                <a:spLocks noChangeArrowheads="1"/>
              </p:cNvSpPr>
              <p:nvPr/>
            </p:nvSpPr>
            <p:spPr bwMode="auto">
              <a:xfrm>
                <a:off x="2308" y="2694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5" name="Rectangle 202"/>
              <p:cNvSpPr>
                <a:spLocks noChangeArrowheads="1"/>
              </p:cNvSpPr>
              <p:nvPr/>
            </p:nvSpPr>
            <p:spPr bwMode="auto">
              <a:xfrm>
                <a:off x="2308" y="3029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</p:grpSp>
        <p:grpSp>
          <p:nvGrpSpPr>
            <p:cNvPr id="32" name="Group 406"/>
            <p:cNvGrpSpPr>
              <a:grpSpLocks/>
            </p:cNvGrpSpPr>
            <p:nvPr/>
          </p:nvGrpSpPr>
          <p:grpSpPr bwMode="auto">
            <a:xfrm>
              <a:off x="2308" y="1632"/>
              <a:ext cx="4232" cy="1935"/>
              <a:chOff x="2308" y="1632"/>
              <a:chExt cx="4232" cy="1935"/>
            </a:xfrm>
          </p:grpSpPr>
          <p:sp>
            <p:nvSpPr>
              <p:cNvPr id="144" name="Rectangle 206"/>
              <p:cNvSpPr>
                <a:spLocks noChangeArrowheads="1"/>
              </p:cNvSpPr>
              <p:nvPr/>
            </p:nvSpPr>
            <p:spPr bwMode="auto">
              <a:xfrm>
                <a:off x="2308" y="3331"/>
                <a:ext cx="1432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5" name="Rectangle 208"/>
              <p:cNvSpPr>
                <a:spLocks noChangeArrowheads="1"/>
              </p:cNvSpPr>
              <p:nvPr/>
            </p:nvSpPr>
            <p:spPr bwMode="auto">
              <a:xfrm>
                <a:off x="4322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6" name="Rectangle 209"/>
              <p:cNvSpPr>
                <a:spLocks noChangeArrowheads="1"/>
              </p:cNvSpPr>
              <p:nvPr/>
            </p:nvSpPr>
            <p:spPr bwMode="auto">
              <a:xfrm>
                <a:off x="4322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7" name="Rectangle 210"/>
              <p:cNvSpPr>
                <a:spLocks noChangeArrowheads="1"/>
              </p:cNvSpPr>
              <p:nvPr/>
            </p:nvSpPr>
            <p:spPr bwMode="auto">
              <a:xfrm>
                <a:off x="4322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8" name="Rectangle 212"/>
              <p:cNvSpPr>
                <a:spLocks noChangeArrowheads="1"/>
              </p:cNvSpPr>
              <p:nvPr/>
            </p:nvSpPr>
            <p:spPr bwMode="auto">
              <a:xfrm>
                <a:off x="4322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9" name="Rectangle 213"/>
              <p:cNvSpPr>
                <a:spLocks noChangeArrowheads="1"/>
              </p:cNvSpPr>
              <p:nvPr/>
            </p:nvSpPr>
            <p:spPr bwMode="auto">
              <a:xfrm>
                <a:off x="4322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0" name="Rectangle 214"/>
              <p:cNvSpPr>
                <a:spLocks noChangeArrowheads="1"/>
              </p:cNvSpPr>
              <p:nvPr/>
            </p:nvSpPr>
            <p:spPr bwMode="auto">
              <a:xfrm>
                <a:off x="4322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1" name="Rectangle 215"/>
              <p:cNvSpPr>
                <a:spLocks noChangeArrowheads="1"/>
              </p:cNvSpPr>
              <p:nvPr/>
            </p:nvSpPr>
            <p:spPr bwMode="auto">
              <a:xfrm>
                <a:off x="4322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2" name="Rectangle 216"/>
              <p:cNvSpPr>
                <a:spLocks noChangeArrowheads="1"/>
              </p:cNvSpPr>
              <p:nvPr/>
            </p:nvSpPr>
            <p:spPr bwMode="auto">
              <a:xfrm>
                <a:off x="4322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3" name="Rectangle 217"/>
              <p:cNvSpPr>
                <a:spLocks noChangeArrowheads="1"/>
              </p:cNvSpPr>
              <p:nvPr/>
            </p:nvSpPr>
            <p:spPr bwMode="auto">
              <a:xfrm>
                <a:off x="4322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4" name="Rectangle 218"/>
              <p:cNvSpPr>
                <a:spLocks noChangeArrowheads="1"/>
              </p:cNvSpPr>
              <p:nvPr/>
            </p:nvSpPr>
            <p:spPr bwMode="auto">
              <a:xfrm>
                <a:off x="4322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5" name="Rectangle 219"/>
              <p:cNvSpPr>
                <a:spLocks noChangeArrowheads="1"/>
              </p:cNvSpPr>
              <p:nvPr/>
            </p:nvSpPr>
            <p:spPr bwMode="auto">
              <a:xfrm>
                <a:off x="4322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6" name="Rectangle 220"/>
              <p:cNvSpPr>
                <a:spLocks noChangeArrowheads="1"/>
              </p:cNvSpPr>
              <p:nvPr/>
            </p:nvSpPr>
            <p:spPr bwMode="auto">
              <a:xfrm>
                <a:off x="4322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7" name="Rectangle 221"/>
              <p:cNvSpPr>
                <a:spLocks noChangeArrowheads="1"/>
              </p:cNvSpPr>
              <p:nvPr/>
            </p:nvSpPr>
            <p:spPr bwMode="auto">
              <a:xfrm>
                <a:off x="4322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8" name="Rectangle 222"/>
              <p:cNvSpPr>
                <a:spLocks noChangeArrowheads="1"/>
              </p:cNvSpPr>
              <p:nvPr/>
            </p:nvSpPr>
            <p:spPr bwMode="auto">
              <a:xfrm>
                <a:off x="4322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9" name="Rectangle 223"/>
              <p:cNvSpPr>
                <a:spLocks noChangeArrowheads="1"/>
              </p:cNvSpPr>
              <p:nvPr/>
            </p:nvSpPr>
            <p:spPr bwMode="auto">
              <a:xfrm>
                <a:off x="4322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0" name="Rectangle 224"/>
              <p:cNvSpPr>
                <a:spLocks noChangeArrowheads="1"/>
              </p:cNvSpPr>
              <p:nvPr/>
            </p:nvSpPr>
            <p:spPr bwMode="auto">
              <a:xfrm>
                <a:off x="4322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1" name="Rectangle 225"/>
              <p:cNvSpPr>
                <a:spLocks noChangeArrowheads="1"/>
              </p:cNvSpPr>
              <p:nvPr/>
            </p:nvSpPr>
            <p:spPr bwMode="auto">
              <a:xfrm>
                <a:off x="4322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2" name="Rectangle 226"/>
              <p:cNvSpPr>
                <a:spLocks noChangeArrowheads="1"/>
              </p:cNvSpPr>
              <p:nvPr/>
            </p:nvSpPr>
            <p:spPr bwMode="auto">
              <a:xfrm>
                <a:off x="4322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3" name="Rectangle 227"/>
              <p:cNvSpPr>
                <a:spLocks noChangeArrowheads="1"/>
              </p:cNvSpPr>
              <p:nvPr/>
            </p:nvSpPr>
            <p:spPr bwMode="auto">
              <a:xfrm>
                <a:off x="4322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4" name="Rectangle 228"/>
              <p:cNvSpPr>
                <a:spLocks noChangeArrowheads="1"/>
              </p:cNvSpPr>
              <p:nvPr/>
            </p:nvSpPr>
            <p:spPr bwMode="auto">
              <a:xfrm>
                <a:off x="4322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5" name="Rectangle 229"/>
              <p:cNvSpPr>
                <a:spLocks noChangeArrowheads="1"/>
              </p:cNvSpPr>
              <p:nvPr/>
            </p:nvSpPr>
            <p:spPr bwMode="auto">
              <a:xfrm>
                <a:off x="4322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6" name="Rectangle 230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7" name="Rectangle 231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8" name="Rectangle 232"/>
              <p:cNvSpPr>
                <a:spLocks noChangeArrowheads="1"/>
              </p:cNvSpPr>
              <p:nvPr/>
            </p:nvSpPr>
            <p:spPr bwMode="auto">
              <a:xfrm>
                <a:off x="4322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9" name="Rectangle 233"/>
              <p:cNvSpPr>
                <a:spLocks noChangeArrowheads="1"/>
              </p:cNvSpPr>
              <p:nvPr/>
            </p:nvSpPr>
            <p:spPr bwMode="auto">
              <a:xfrm>
                <a:off x="4322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0" name="Rectangle 234"/>
              <p:cNvSpPr>
                <a:spLocks noChangeArrowheads="1"/>
              </p:cNvSpPr>
              <p:nvPr/>
            </p:nvSpPr>
            <p:spPr bwMode="auto">
              <a:xfrm>
                <a:off x="4322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1" name="Rectangle 235"/>
              <p:cNvSpPr>
                <a:spLocks noChangeArrowheads="1"/>
              </p:cNvSpPr>
              <p:nvPr/>
            </p:nvSpPr>
            <p:spPr bwMode="auto">
              <a:xfrm>
                <a:off x="4322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2" name="Rectangle 236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3" name="Rectangle 237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4" name="Rectangle 238"/>
              <p:cNvSpPr>
                <a:spLocks noChangeArrowheads="1"/>
              </p:cNvSpPr>
              <p:nvPr/>
            </p:nvSpPr>
            <p:spPr bwMode="auto">
              <a:xfrm>
                <a:off x="4322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5" name="Rectangle 239"/>
              <p:cNvSpPr>
                <a:spLocks noChangeArrowheads="1"/>
              </p:cNvSpPr>
              <p:nvPr/>
            </p:nvSpPr>
            <p:spPr bwMode="auto">
              <a:xfrm>
                <a:off x="4322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6" name="Rectangle 240"/>
              <p:cNvSpPr>
                <a:spLocks noChangeArrowheads="1"/>
              </p:cNvSpPr>
              <p:nvPr/>
            </p:nvSpPr>
            <p:spPr bwMode="auto">
              <a:xfrm>
                <a:off x="4322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7" name="Rectangle 241"/>
              <p:cNvSpPr>
                <a:spLocks noChangeArrowheads="1"/>
              </p:cNvSpPr>
              <p:nvPr/>
            </p:nvSpPr>
            <p:spPr bwMode="auto">
              <a:xfrm>
                <a:off x="4322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8" name="Rectangle 242"/>
              <p:cNvSpPr>
                <a:spLocks noChangeArrowheads="1"/>
              </p:cNvSpPr>
              <p:nvPr/>
            </p:nvSpPr>
            <p:spPr bwMode="auto">
              <a:xfrm>
                <a:off x="4455" y="1632"/>
                <a:ext cx="1848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0" name="Rectangle 252"/>
              <p:cNvSpPr>
                <a:spLocks noChangeArrowheads="1"/>
              </p:cNvSpPr>
              <p:nvPr/>
            </p:nvSpPr>
            <p:spPr bwMode="auto">
              <a:xfrm>
                <a:off x="4661" y="2037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1" name="Rectangle 254"/>
              <p:cNvSpPr>
                <a:spLocks noChangeArrowheads="1"/>
              </p:cNvSpPr>
              <p:nvPr/>
            </p:nvSpPr>
            <p:spPr bwMode="auto">
              <a:xfrm>
                <a:off x="4661" y="203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2" name="Rectangle 255"/>
              <p:cNvSpPr>
                <a:spLocks noChangeArrowheads="1"/>
              </p:cNvSpPr>
              <p:nvPr/>
            </p:nvSpPr>
            <p:spPr bwMode="auto">
              <a:xfrm>
                <a:off x="4661" y="204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3" name="Rectangle 256"/>
              <p:cNvSpPr>
                <a:spLocks noChangeArrowheads="1"/>
              </p:cNvSpPr>
              <p:nvPr/>
            </p:nvSpPr>
            <p:spPr bwMode="auto">
              <a:xfrm>
                <a:off x="4661" y="2041"/>
                <a:ext cx="1694" cy="2"/>
              </a:xfrm>
              <a:prstGeom prst="rect">
                <a:avLst/>
              </a:prstGeom>
              <a:solidFill>
                <a:srgbClr val="82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4" name="Rectangle 257"/>
              <p:cNvSpPr>
                <a:spLocks noChangeArrowheads="1"/>
              </p:cNvSpPr>
              <p:nvPr/>
            </p:nvSpPr>
            <p:spPr bwMode="auto">
              <a:xfrm>
                <a:off x="4661" y="2043"/>
                <a:ext cx="1694" cy="1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5" name="Rectangle 258"/>
              <p:cNvSpPr>
                <a:spLocks noChangeArrowheads="1"/>
              </p:cNvSpPr>
              <p:nvPr/>
            </p:nvSpPr>
            <p:spPr bwMode="auto">
              <a:xfrm>
                <a:off x="4661" y="204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7" name="Rectangle 261"/>
              <p:cNvSpPr>
                <a:spLocks noChangeArrowheads="1"/>
              </p:cNvSpPr>
              <p:nvPr/>
            </p:nvSpPr>
            <p:spPr bwMode="auto">
              <a:xfrm>
                <a:off x="4661" y="2048"/>
                <a:ext cx="1694" cy="1"/>
              </a:xfrm>
              <a:prstGeom prst="rect">
                <a:avLst/>
              </a:prstGeom>
              <a:solidFill>
                <a:srgbClr val="8E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8" name="Rectangle 262"/>
              <p:cNvSpPr>
                <a:spLocks noChangeArrowheads="1"/>
              </p:cNvSpPr>
              <p:nvPr/>
            </p:nvSpPr>
            <p:spPr bwMode="auto">
              <a:xfrm>
                <a:off x="4661" y="2049"/>
                <a:ext cx="1694" cy="2"/>
              </a:xfrm>
              <a:prstGeom prst="rect">
                <a:avLst/>
              </a:prstGeom>
              <a:solidFill>
                <a:srgbClr val="91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0" name="Rectangle 264"/>
              <p:cNvSpPr>
                <a:spLocks noChangeArrowheads="1"/>
              </p:cNvSpPr>
              <p:nvPr/>
            </p:nvSpPr>
            <p:spPr bwMode="auto">
              <a:xfrm>
                <a:off x="4661" y="2053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1" name="Rectangle 265"/>
              <p:cNvSpPr>
                <a:spLocks noChangeArrowheads="1"/>
              </p:cNvSpPr>
              <p:nvPr/>
            </p:nvSpPr>
            <p:spPr bwMode="auto">
              <a:xfrm>
                <a:off x="4661" y="2054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2" name="Rectangle 267"/>
              <p:cNvSpPr>
                <a:spLocks noChangeArrowheads="1"/>
              </p:cNvSpPr>
              <p:nvPr/>
            </p:nvSpPr>
            <p:spPr bwMode="auto">
              <a:xfrm>
                <a:off x="4661" y="2056"/>
                <a:ext cx="1694" cy="1"/>
              </a:xfrm>
              <a:prstGeom prst="rect">
                <a:avLst/>
              </a:prstGeom>
              <a:solidFill>
                <a:srgbClr val="9D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5" name="Rectangle 270"/>
              <p:cNvSpPr>
                <a:spLocks noChangeArrowheads="1"/>
              </p:cNvSpPr>
              <p:nvPr/>
            </p:nvSpPr>
            <p:spPr bwMode="auto">
              <a:xfrm>
                <a:off x="4661" y="205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6" name="Rectangle 271"/>
              <p:cNvSpPr>
                <a:spLocks noChangeArrowheads="1"/>
              </p:cNvSpPr>
              <p:nvPr/>
            </p:nvSpPr>
            <p:spPr bwMode="auto">
              <a:xfrm>
                <a:off x="4661" y="2061"/>
                <a:ext cx="1694" cy="2"/>
              </a:xfrm>
              <a:prstGeom prst="rect">
                <a:avLst/>
              </a:prstGeom>
              <a:solidFill>
                <a:srgbClr val="A6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7" name="Rectangle 272"/>
              <p:cNvSpPr>
                <a:spLocks noChangeArrowheads="1"/>
              </p:cNvSpPr>
              <p:nvPr/>
            </p:nvSpPr>
            <p:spPr bwMode="auto">
              <a:xfrm>
                <a:off x="4661" y="2063"/>
                <a:ext cx="1694" cy="1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8" name="Rectangle 275"/>
              <p:cNvSpPr>
                <a:spLocks noChangeArrowheads="1"/>
              </p:cNvSpPr>
              <p:nvPr/>
            </p:nvSpPr>
            <p:spPr bwMode="auto">
              <a:xfrm>
                <a:off x="4661" y="2067"/>
                <a:ext cx="1694" cy="1"/>
              </a:xfrm>
              <a:prstGeom prst="rect">
                <a:avLst/>
              </a:prstGeom>
              <a:solidFill>
                <a:srgbClr val="B0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9" name="Rectangle 276"/>
              <p:cNvSpPr>
                <a:spLocks noChangeArrowheads="1"/>
              </p:cNvSpPr>
              <p:nvPr/>
            </p:nvSpPr>
            <p:spPr bwMode="auto">
              <a:xfrm>
                <a:off x="4661" y="2068"/>
                <a:ext cx="1694" cy="2"/>
              </a:xfrm>
              <a:prstGeom prst="rect">
                <a:avLst/>
              </a:prstGeom>
              <a:solidFill>
                <a:srgbClr val="B2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0" name="Rectangle 277"/>
              <p:cNvSpPr>
                <a:spLocks noChangeArrowheads="1"/>
              </p:cNvSpPr>
              <p:nvPr/>
            </p:nvSpPr>
            <p:spPr bwMode="auto">
              <a:xfrm>
                <a:off x="4661" y="2070"/>
                <a:ext cx="1694" cy="1"/>
              </a:xfrm>
              <a:prstGeom prst="rect">
                <a:avLst/>
              </a:prstGeom>
              <a:solidFill>
                <a:srgbClr val="B5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3" name="Rectangle 283"/>
              <p:cNvSpPr>
                <a:spLocks noChangeArrowheads="1"/>
              </p:cNvSpPr>
              <p:nvPr/>
            </p:nvSpPr>
            <p:spPr bwMode="auto">
              <a:xfrm>
                <a:off x="4661" y="2076"/>
                <a:ext cx="1694" cy="1"/>
              </a:xfrm>
              <a:prstGeom prst="rect">
                <a:avLst/>
              </a:prstGeom>
              <a:solidFill>
                <a:srgbClr val="C1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5" name="Rectangle 285"/>
              <p:cNvSpPr>
                <a:spLocks noChangeArrowheads="1"/>
              </p:cNvSpPr>
              <p:nvPr/>
            </p:nvSpPr>
            <p:spPr bwMode="auto">
              <a:xfrm>
                <a:off x="4661" y="2079"/>
                <a:ext cx="1694" cy="1"/>
              </a:xfrm>
              <a:prstGeom prst="rect">
                <a:avLst/>
              </a:prstGeom>
              <a:solidFill>
                <a:srgbClr val="C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6" name="Rectangle 286"/>
              <p:cNvSpPr>
                <a:spLocks noChangeArrowheads="1"/>
              </p:cNvSpPr>
              <p:nvPr/>
            </p:nvSpPr>
            <p:spPr bwMode="auto">
              <a:xfrm>
                <a:off x="4661" y="2080"/>
                <a:ext cx="1694" cy="1"/>
              </a:xfrm>
              <a:prstGeom prst="rect">
                <a:avLst/>
              </a:prstGeom>
              <a:solidFill>
                <a:srgbClr val="C8E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8" name="Rectangle 290"/>
              <p:cNvSpPr>
                <a:spLocks noChangeArrowheads="1"/>
              </p:cNvSpPr>
              <p:nvPr/>
            </p:nvSpPr>
            <p:spPr bwMode="auto">
              <a:xfrm>
                <a:off x="4661" y="2085"/>
                <a:ext cx="1694" cy="2"/>
              </a:xfrm>
              <a:prstGeom prst="rect">
                <a:avLst/>
              </a:prstGeom>
              <a:solidFill>
                <a:srgbClr val="D2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9" name="Rectangle 291"/>
              <p:cNvSpPr>
                <a:spLocks noChangeArrowheads="1"/>
              </p:cNvSpPr>
              <p:nvPr/>
            </p:nvSpPr>
            <p:spPr bwMode="auto">
              <a:xfrm>
                <a:off x="4661" y="2087"/>
                <a:ext cx="1694" cy="2"/>
              </a:xfrm>
              <a:prstGeom prst="rect">
                <a:avLst/>
              </a:prstGeom>
              <a:solidFill>
                <a:srgbClr val="D5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0" name="Rectangle 292"/>
              <p:cNvSpPr>
                <a:spLocks noChangeArrowheads="1"/>
              </p:cNvSpPr>
              <p:nvPr/>
            </p:nvSpPr>
            <p:spPr bwMode="auto">
              <a:xfrm>
                <a:off x="4661" y="2089"/>
                <a:ext cx="1694" cy="1"/>
              </a:xfrm>
              <a:prstGeom prst="rect">
                <a:avLst/>
              </a:prstGeom>
              <a:solidFill>
                <a:srgbClr val="D8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1" name="Rectangle 294"/>
              <p:cNvSpPr>
                <a:spLocks noChangeArrowheads="1"/>
              </p:cNvSpPr>
              <p:nvPr/>
            </p:nvSpPr>
            <p:spPr bwMode="auto">
              <a:xfrm>
                <a:off x="4661" y="2092"/>
                <a:ext cx="1694" cy="1"/>
              </a:xfrm>
              <a:prstGeom prst="rect">
                <a:avLst/>
              </a:prstGeom>
              <a:solidFill>
                <a:srgbClr val="DE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2" name="Rectangle 295"/>
              <p:cNvSpPr>
                <a:spLocks noChangeArrowheads="1"/>
              </p:cNvSpPr>
              <p:nvPr/>
            </p:nvSpPr>
            <p:spPr bwMode="auto">
              <a:xfrm>
                <a:off x="4661" y="2093"/>
                <a:ext cx="1694" cy="2"/>
              </a:xfrm>
              <a:prstGeom prst="rect">
                <a:avLst/>
              </a:prstGeom>
              <a:solidFill>
                <a:srgbClr val="E0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3" name="Rectangle 296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1"/>
              </a:xfrm>
              <a:prstGeom prst="rect">
                <a:avLst/>
              </a:prstGeom>
              <a:solidFill>
                <a:srgbClr val="E2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4" name="Rectangle 297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2"/>
              </a:xfrm>
              <a:prstGeom prst="rect">
                <a:avLst/>
              </a:prstGeom>
              <a:solidFill>
                <a:srgbClr val="E4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6" name="Rectangle 300"/>
              <p:cNvSpPr>
                <a:spLocks noChangeArrowheads="1"/>
              </p:cNvSpPr>
              <p:nvPr/>
            </p:nvSpPr>
            <p:spPr bwMode="auto">
              <a:xfrm>
                <a:off x="4661" y="2100"/>
                <a:ext cx="1694" cy="1"/>
              </a:xfrm>
              <a:prstGeom prst="rect">
                <a:avLst/>
              </a:prstGeom>
              <a:solidFill>
                <a:srgbClr val="ED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7" name="Rectangle 301"/>
              <p:cNvSpPr>
                <a:spLocks noChangeArrowheads="1"/>
              </p:cNvSpPr>
              <p:nvPr/>
            </p:nvSpPr>
            <p:spPr bwMode="auto">
              <a:xfrm>
                <a:off x="4661" y="2101"/>
                <a:ext cx="1694" cy="2"/>
              </a:xfrm>
              <a:prstGeom prst="rect">
                <a:avLst/>
              </a:prstGeom>
              <a:solidFill>
                <a:srgbClr val="EF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8" name="Rectangle 302"/>
              <p:cNvSpPr>
                <a:spLocks noChangeArrowheads="1"/>
              </p:cNvSpPr>
              <p:nvPr/>
            </p:nvSpPr>
            <p:spPr bwMode="auto">
              <a:xfrm>
                <a:off x="4661" y="2103"/>
                <a:ext cx="1694" cy="1"/>
              </a:xfrm>
              <a:prstGeom prst="rect">
                <a:avLst/>
              </a:prstGeom>
              <a:solidFill>
                <a:srgbClr val="F1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0" name="Rectangle 304"/>
              <p:cNvSpPr>
                <a:spLocks noChangeArrowheads="1"/>
              </p:cNvSpPr>
              <p:nvPr/>
            </p:nvSpPr>
            <p:spPr bwMode="auto">
              <a:xfrm>
                <a:off x="4661" y="210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1" name="Rectangle 306"/>
              <p:cNvSpPr>
                <a:spLocks noChangeArrowheads="1"/>
              </p:cNvSpPr>
              <p:nvPr/>
            </p:nvSpPr>
            <p:spPr bwMode="auto">
              <a:xfrm>
                <a:off x="4661" y="2108"/>
                <a:ext cx="1694" cy="1"/>
              </a:xfrm>
              <a:prstGeom prst="rect">
                <a:avLst/>
              </a:prstGeom>
              <a:solidFill>
                <a:srgbClr val="FA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2" name="Rectangle 307"/>
              <p:cNvSpPr>
                <a:spLocks noChangeArrowheads="1"/>
              </p:cNvSpPr>
              <p:nvPr/>
            </p:nvSpPr>
            <p:spPr bwMode="auto">
              <a:xfrm>
                <a:off x="4661" y="2109"/>
                <a:ext cx="1694" cy="1"/>
              </a:xfrm>
              <a:prstGeom prst="rect">
                <a:avLst/>
              </a:prstGeom>
              <a:solidFill>
                <a:srgbClr val="FC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3" name="Rectangle 311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4" name="Rectangle 312"/>
              <p:cNvSpPr>
                <a:spLocks noChangeArrowheads="1"/>
              </p:cNvSpPr>
              <p:nvPr/>
            </p:nvSpPr>
            <p:spPr bwMode="auto">
              <a:xfrm>
                <a:off x="4661" y="2353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5" name="Rectangle 313"/>
              <p:cNvSpPr>
                <a:spLocks noChangeArrowheads="1"/>
              </p:cNvSpPr>
              <p:nvPr/>
            </p:nvSpPr>
            <p:spPr bwMode="auto">
              <a:xfrm>
                <a:off x="4661" y="2355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6" name="Rectangle 314"/>
              <p:cNvSpPr>
                <a:spLocks noChangeArrowheads="1"/>
              </p:cNvSpPr>
              <p:nvPr/>
            </p:nvSpPr>
            <p:spPr bwMode="auto">
              <a:xfrm>
                <a:off x="4661" y="2356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7" name="Rectangle 315"/>
              <p:cNvSpPr>
                <a:spLocks noChangeArrowheads="1"/>
              </p:cNvSpPr>
              <p:nvPr/>
            </p:nvSpPr>
            <p:spPr bwMode="auto">
              <a:xfrm>
                <a:off x="4661" y="2357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8" name="Rectangle 316"/>
              <p:cNvSpPr>
                <a:spLocks noChangeArrowheads="1"/>
              </p:cNvSpPr>
              <p:nvPr/>
            </p:nvSpPr>
            <p:spPr bwMode="auto">
              <a:xfrm>
                <a:off x="4661" y="235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9" name="Rectangle 317"/>
              <p:cNvSpPr>
                <a:spLocks noChangeArrowheads="1"/>
              </p:cNvSpPr>
              <p:nvPr/>
            </p:nvSpPr>
            <p:spPr bwMode="auto">
              <a:xfrm>
                <a:off x="4661" y="236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0" name="Rectangle 318"/>
              <p:cNvSpPr>
                <a:spLocks noChangeArrowheads="1"/>
              </p:cNvSpPr>
              <p:nvPr/>
            </p:nvSpPr>
            <p:spPr bwMode="auto">
              <a:xfrm>
                <a:off x="4661" y="2361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1" name="Rectangle 319"/>
              <p:cNvSpPr>
                <a:spLocks noChangeArrowheads="1"/>
              </p:cNvSpPr>
              <p:nvPr/>
            </p:nvSpPr>
            <p:spPr bwMode="auto">
              <a:xfrm>
                <a:off x="4661" y="2362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2" name="Rectangle 320"/>
              <p:cNvSpPr>
                <a:spLocks noChangeArrowheads="1"/>
              </p:cNvSpPr>
              <p:nvPr/>
            </p:nvSpPr>
            <p:spPr bwMode="auto">
              <a:xfrm>
                <a:off x="4661" y="236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3" name="Rectangle 321"/>
              <p:cNvSpPr>
                <a:spLocks noChangeArrowheads="1"/>
              </p:cNvSpPr>
              <p:nvPr/>
            </p:nvSpPr>
            <p:spPr bwMode="auto">
              <a:xfrm>
                <a:off x="4661" y="2365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4" name="Rectangle 322"/>
              <p:cNvSpPr>
                <a:spLocks noChangeArrowheads="1"/>
              </p:cNvSpPr>
              <p:nvPr/>
            </p:nvSpPr>
            <p:spPr bwMode="auto">
              <a:xfrm>
                <a:off x="4661" y="2366"/>
                <a:ext cx="1694" cy="1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5" name="Rectangle 323"/>
              <p:cNvSpPr>
                <a:spLocks noChangeArrowheads="1"/>
              </p:cNvSpPr>
              <p:nvPr/>
            </p:nvSpPr>
            <p:spPr bwMode="auto">
              <a:xfrm>
                <a:off x="4661" y="2367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6" name="Rectangle 324"/>
              <p:cNvSpPr>
                <a:spLocks noChangeArrowheads="1"/>
              </p:cNvSpPr>
              <p:nvPr/>
            </p:nvSpPr>
            <p:spPr bwMode="auto">
              <a:xfrm>
                <a:off x="4661" y="2368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7" name="Rectangle 325"/>
              <p:cNvSpPr>
                <a:spLocks noChangeArrowheads="1"/>
              </p:cNvSpPr>
              <p:nvPr/>
            </p:nvSpPr>
            <p:spPr bwMode="auto">
              <a:xfrm>
                <a:off x="4661" y="2370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8" name="Rectangle 326"/>
              <p:cNvSpPr>
                <a:spLocks noChangeArrowheads="1"/>
              </p:cNvSpPr>
              <p:nvPr/>
            </p:nvSpPr>
            <p:spPr bwMode="auto">
              <a:xfrm>
                <a:off x="4661" y="2371"/>
                <a:ext cx="1694" cy="1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9" name="Rectangle 327"/>
              <p:cNvSpPr>
                <a:spLocks noChangeArrowheads="1"/>
              </p:cNvSpPr>
              <p:nvPr/>
            </p:nvSpPr>
            <p:spPr bwMode="auto">
              <a:xfrm>
                <a:off x="4661" y="2372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0" name="Rectangle 328"/>
              <p:cNvSpPr>
                <a:spLocks noChangeArrowheads="1"/>
              </p:cNvSpPr>
              <p:nvPr/>
            </p:nvSpPr>
            <p:spPr bwMode="auto">
              <a:xfrm>
                <a:off x="4661" y="2373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1" name="Rectangle 329"/>
              <p:cNvSpPr>
                <a:spLocks noChangeArrowheads="1"/>
              </p:cNvSpPr>
              <p:nvPr/>
            </p:nvSpPr>
            <p:spPr bwMode="auto">
              <a:xfrm>
                <a:off x="4661" y="2374"/>
                <a:ext cx="1694" cy="2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2" name="Rectangle 330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3" name="Rectangle 331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4" name="Rectangle 332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5" name="Rectangle 333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6" name="Rectangle 334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7" name="Rectangle 335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8" name="Rectangle 336"/>
              <p:cNvSpPr>
                <a:spLocks noChangeArrowheads="1"/>
              </p:cNvSpPr>
              <p:nvPr/>
            </p:nvSpPr>
            <p:spPr bwMode="auto">
              <a:xfrm>
                <a:off x="4661" y="2382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9" name="Rectangle 337"/>
              <p:cNvSpPr>
                <a:spLocks noChangeArrowheads="1"/>
              </p:cNvSpPr>
              <p:nvPr/>
            </p:nvSpPr>
            <p:spPr bwMode="auto">
              <a:xfrm>
                <a:off x="4661" y="2384"/>
                <a:ext cx="1694" cy="2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0" name="Rectangle 338"/>
              <p:cNvSpPr>
                <a:spLocks noChangeArrowheads="1"/>
              </p:cNvSpPr>
              <p:nvPr/>
            </p:nvSpPr>
            <p:spPr bwMode="auto">
              <a:xfrm>
                <a:off x="4661" y="2386"/>
                <a:ext cx="1694" cy="1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1" name="Rectangle 339"/>
              <p:cNvSpPr>
                <a:spLocks noChangeArrowheads="1"/>
              </p:cNvSpPr>
              <p:nvPr/>
            </p:nvSpPr>
            <p:spPr bwMode="auto">
              <a:xfrm>
                <a:off x="4661" y="2387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2" name="Rectangle 340"/>
              <p:cNvSpPr>
                <a:spLocks noChangeArrowheads="1"/>
              </p:cNvSpPr>
              <p:nvPr/>
            </p:nvSpPr>
            <p:spPr bwMode="auto">
              <a:xfrm>
                <a:off x="4661" y="2389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3" name="Rectangle 341"/>
              <p:cNvSpPr>
                <a:spLocks noChangeArrowheads="1"/>
              </p:cNvSpPr>
              <p:nvPr/>
            </p:nvSpPr>
            <p:spPr bwMode="auto">
              <a:xfrm>
                <a:off x="4661" y="2390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4" name="Rectangle 342"/>
              <p:cNvSpPr>
                <a:spLocks noChangeArrowheads="1"/>
              </p:cNvSpPr>
              <p:nvPr/>
            </p:nvSpPr>
            <p:spPr bwMode="auto">
              <a:xfrm>
                <a:off x="4661" y="2391"/>
                <a:ext cx="1694" cy="1"/>
              </a:xfrm>
              <a:prstGeom prst="rect">
                <a:avLst/>
              </a:prstGeom>
              <a:solidFill>
                <a:srgbClr val="B8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5" name="Rectangle 343"/>
              <p:cNvSpPr>
                <a:spLocks noChangeArrowheads="1"/>
              </p:cNvSpPr>
              <p:nvPr/>
            </p:nvSpPr>
            <p:spPr bwMode="auto">
              <a:xfrm>
                <a:off x="4661" y="2392"/>
                <a:ext cx="1694" cy="2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6" name="Rectangle 344"/>
              <p:cNvSpPr>
                <a:spLocks noChangeArrowheads="1"/>
              </p:cNvSpPr>
              <p:nvPr/>
            </p:nvSpPr>
            <p:spPr bwMode="auto">
              <a:xfrm>
                <a:off x="4661" y="2394"/>
                <a:ext cx="1694" cy="2"/>
              </a:xfrm>
              <a:prstGeom prst="rect">
                <a:avLst/>
              </a:prstGeom>
              <a:solidFill>
                <a:srgbClr val="BE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7" name="Rectangle 345"/>
              <p:cNvSpPr>
                <a:spLocks noChangeArrowheads="1"/>
              </p:cNvSpPr>
              <p:nvPr/>
            </p:nvSpPr>
            <p:spPr bwMode="auto">
              <a:xfrm>
                <a:off x="4661" y="2396"/>
                <a:ext cx="1694" cy="1"/>
              </a:xfrm>
              <a:prstGeom prst="rect">
                <a:avLst/>
              </a:prstGeom>
              <a:solidFill>
                <a:srgbClr val="C1E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8" name="Rectangle 346"/>
              <p:cNvSpPr>
                <a:spLocks noChangeArrowheads="1"/>
              </p:cNvSpPr>
              <p:nvPr/>
            </p:nvSpPr>
            <p:spPr bwMode="auto">
              <a:xfrm>
                <a:off x="4661" y="2397"/>
                <a:ext cx="1694" cy="2"/>
              </a:xfrm>
              <a:prstGeom prst="rect">
                <a:avLst/>
              </a:prstGeom>
              <a:solidFill>
                <a:srgbClr val="C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9" name="Rectangle 347"/>
              <p:cNvSpPr>
                <a:spLocks noChangeArrowheads="1"/>
              </p:cNvSpPr>
              <p:nvPr/>
            </p:nvSpPr>
            <p:spPr bwMode="auto">
              <a:xfrm>
                <a:off x="4661" y="2399"/>
                <a:ext cx="1694" cy="2"/>
              </a:xfrm>
              <a:prstGeom prst="rect">
                <a:avLst/>
              </a:prstGeom>
              <a:solidFill>
                <a:srgbClr val="C7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0" name="Rectangle 348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1"/>
              </a:xfrm>
              <a:prstGeom prst="rect">
                <a:avLst/>
              </a:prstGeom>
              <a:solidFill>
                <a:srgbClr val="CA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1" name="Rectangle 349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2"/>
              </a:xfrm>
              <a:prstGeom prst="rect">
                <a:avLst/>
              </a:prstGeom>
              <a:solidFill>
                <a:srgbClr val="CC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2" name="Rectangle 350"/>
              <p:cNvSpPr>
                <a:spLocks noChangeArrowheads="1"/>
              </p:cNvSpPr>
              <p:nvPr/>
            </p:nvSpPr>
            <p:spPr bwMode="auto">
              <a:xfrm>
                <a:off x="4661" y="2403"/>
                <a:ext cx="1694" cy="1"/>
              </a:xfrm>
              <a:prstGeom prst="rect">
                <a:avLst/>
              </a:prstGeom>
              <a:solidFill>
                <a:srgbClr val="CE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3" name="Rectangle 351"/>
              <p:cNvSpPr>
                <a:spLocks noChangeArrowheads="1"/>
              </p:cNvSpPr>
              <p:nvPr/>
            </p:nvSpPr>
            <p:spPr bwMode="auto">
              <a:xfrm>
                <a:off x="4661" y="2404"/>
                <a:ext cx="1694" cy="2"/>
              </a:xfrm>
              <a:prstGeom prst="rect">
                <a:avLst/>
              </a:prstGeom>
              <a:solidFill>
                <a:srgbClr val="D0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4" name="Rectangle 352"/>
              <p:cNvSpPr>
                <a:spLocks noChangeArrowheads="1"/>
              </p:cNvSpPr>
              <p:nvPr/>
            </p:nvSpPr>
            <p:spPr bwMode="auto">
              <a:xfrm>
                <a:off x="4661" y="2406"/>
                <a:ext cx="1694" cy="1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5" name="Rectangle 353"/>
              <p:cNvSpPr>
                <a:spLocks noChangeArrowheads="1"/>
              </p:cNvSpPr>
              <p:nvPr/>
            </p:nvSpPr>
            <p:spPr bwMode="auto">
              <a:xfrm>
                <a:off x="4661" y="2407"/>
                <a:ext cx="1694" cy="2"/>
              </a:xfrm>
              <a:prstGeom prst="rect">
                <a:avLst/>
              </a:prstGeom>
              <a:solidFill>
                <a:srgbClr val="D6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6" name="Rectangle 354"/>
              <p:cNvSpPr>
                <a:spLocks noChangeArrowheads="1"/>
              </p:cNvSpPr>
              <p:nvPr/>
            </p:nvSpPr>
            <p:spPr bwMode="auto">
              <a:xfrm>
                <a:off x="4661" y="2409"/>
                <a:ext cx="1694" cy="1"/>
              </a:xfrm>
              <a:prstGeom prst="rect">
                <a:avLst/>
              </a:prstGeom>
              <a:solidFill>
                <a:srgbClr val="D9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7" name="Rectangle 355"/>
              <p:cNvSpPr>
                <a:spLocks noChangeArrowheads="1"/>
              </p:cNvSpPr>
              <p:nvPr/>
            </p:nvSpPr>
            <p:spPr bwMode="auto">
              <a:xfrm>
                <a:off x="4661" y="2410"/>
                <a:ext cx="1694" cy="2"/>
              </a:xfrm>
              <a:prstGeom prst="rect">
                <a:avLst/>
              </a:prstGeom>
              <a:solidFill>
                <a:srgbClr val="D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8" name="Rectangle 356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1"/>
              </a:xfrm>
              <a:prstGeom prst="rect">
                <a:avLst/>
              </a:prstGeom>
              <a:solidFill>
                <a:srgbClr val="DD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9" name="Rectangle 357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2"/>
              </a:xfrm>
              <a:prstGeom prst="rect">
                <a:avLst/>
              </a:prstGeom>
              <a:solidFill>
                <a:srgbClr val="DF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0" name="Rectangle 358"/>
              <p:cNvSpPr>
                <a:spLocks noChangeArrowheads="1"/>
              </p:cNvSpPr>
              <p:nvPr/>
            </p:nvSpPr>
            <p:spPr bwMode="auto">
              <a:xfrm>
                <a:off x="4661" y="2414"/>
                <a:ext cx="1694" cy="2"/>
              </a:xfrm>
              <a:prstGeom prst="rect">
                <a:avLst/>
              </a:prstGeom>
              <a:solidFill>
                <a:srgbClr val="E2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1" name="Rectangle 359"/>
              <p:cNvSpPr>
                <a:spLocks noChangeArrowheads="1"/>
              </p:cNvSpPr>
              <p:nvPr/>
            </p:nvSpPr>
            <p:spPr bwMode="auto">
              <a:xfrm>
                <a:off x="4661" y="2416"/>
                <a:ext cx="1694" cy="1"/>
              </a:xfrm>
              <a:prstGeom prst="rect">
                <a:avLst/>
              </a:prstGeom>
              <a:solidFill>
                <a:srgbClr val="E5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2" name="Rectangle 360"/>
              <p:cNvSpPr>
                <a:spLocks noChangeArrowheads="1"/>
              </p:cNvSpPr>
              <p:nvPr/>
            </p:nvSpPr>
            <p:spPr bwMode="auto">
              <a:xfrm>
                <a:off x="4661" y="2417"/>
                <a:ext cx="1694" cy="1"/>
              </a:xfrm>
              <a:prstGeom prst="rect">
                <a:avLst/>
              </a:prstGeom>
              <a:solidFill>
                <a:srgbClr val="E8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3" name="Rectangle 361"/>
              <p:cNvSpPr>
                <a:spLocks noChangeArrowheads="1"/>
              </p:cNvSpPr>
              <p:nvPr/>
            </p:nvSpPr>
            <p:spPr bwMode="auto">
              <a:xfrm>
                <a:off x="4661" y="2418"/>
                <a:ext cx="1694" cy="2"/>
              </a:xfrm>
              <a:prstGeom prst="rect">
                <a:avLst/>
              </a:prstGeom>
              <a:solidFill>
                <a:srgbClr val="EA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4" name="Rectangle 362"/>
              <p:cNvSpPr>
                <a:spLocks noChangeArrowheads="1"/>
              </p:cNvSpPr>
              <p:nvPr/>
            </p:nvSpPr>
            <p:spPr bwMode="auto">
              <a:xfrm>
                <a:off x="4661" y="2420"/>
                <a:ext cx="1694" cy="1"/>
              </a:xfrm>
              <a:prstGeom prst="rect">
                <a:avLst/>
              </a:prstGeom>
              <a:solidFill>
                <a:srgbClr val="EC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5" name="Rectangle 363"/>
              <p:cNvSpPr>
                <a:spLocks noChangeArrowheads="1"/>
              </p:cNvSpPr>
              <p:nvPr/>
            </p:nvSpPr>
            <p:spPr bwMode="auto">
              <a:xfrm>
                <a:off x="4661" y="2421"/>
                <a:ext cx="1694" cy="1"/>
              </a:xfrm>
              <a:prstGeom prst="rect">
                <a:avLst/>
              </a:prstGeom>
              <a:solidFill>
                <a:srgbClr val="EE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6" name="Rectangle 364"/>
              <p:cNvSpPr>
                <a:spLocks noChangeArrowheads="1"/>
              </p:cNvSpPr>
              <p:nvPr/>
            </p:nvSpPr>
            <p:spPr bwMode="auto">
              <a:xfrm>
                <a:off x="4661" y="2422"/>
                <a:ext cx="1694" cy="1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7" name="Rectangle 365"/>
              <p:cNvSpPr>
                <a:spLocks noChangeArrowheads="1"/>
              </p:cNvSpPr>
              <p:nvPr/>
            </p:nvSpPr>
            <p:spPr bwMode="auto">
              <a:xfrm>
                <a:off x="4661" y="2423"/>
                <a:ext cx="1694" cy="2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8" name="Rectangle 366"/>
              <p:cNvSpPr>
                <a:spLocks noChangeArrowheads="1"/>
              </p:cNvSpPr>
              <p:nvPr/>
            </p:nvSpPr>
            <p:spPr bwMode="auto">
              <a:xfrm>
                <a:off x="4661" y="242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9" name="Rectangle 367"/>
              <p:cNvSpPr>
                <a:spLocks noChangeArrowheads="1"/>
              </p:cNvSpPr>
              <p:nvPr/>
            </p:nvSpPr>
            <p:spPr bwMode="auto">
              <a:xfrm>
                <a:off x="4661" y="2426"/>
                <a:ext cx="1694" cy="1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0" name="Rectangle 368"/>
              <p:cNvSpPr>
                <a:spLocks noChangeArrowheads="1"/>
              </p:cNvSpPr>
              <p:nvPr/>
            </p:nvSpPr>
            <p:spPr bwMode="auto">
              <a:xfrm>
                <a:off x="4661" y="2427"/>
                <a:ext cx="1694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1" name="Rectangle 369"/>
              <p:cNvSpPr>
                <a:spLocks noChangeArrowheads="1"/>
              </p:cNvSpPr>
              <p:nvPr/>
            </p:nvSpPr>
            <p:spPr bwMode="auto">
              <a:xfrm>
                <a:off x="4661" y="2428"/>
                <a:ext cx="1694" cy="1"/>
              </a:xfrm>
              <a:prstGeom prst="rect">
                <a:avLst/>
              </a:prstGeom>
              <a:solidFill>
                <a:srgbClr val="FB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2" name="Rectangle 370"/>
              <p:cNvSpPr>
                <a:spLocks noChangeArrowheads="1"/>
              </p:cNvSpPr>
              <p:nvPr/>
            </p:nvSpPr>
            <p:spPr bwMode="auto">
              <a:xfrm>
                <a:off x="4661" y="2429"/>
                <a:ext cx="1694" cy="1"/>
              </a:xfrm>
              <a:prstGeom prst="rect">
                <a:avLst/>
              </a:pr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3" name="Rectangle 371"/>
              <p:cNvSpPr>
                <a:spLocks noChangeArrowheads="1"/>
              </p:cNvSpPr>
              <p:nvPr/>
            </p:nvSpPr>
            <p:spPr bwMode="auto">
              <a:xfrm>
                <a:off x="4661" y="2430"/>
                <a:ext cx="1694" cy="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4" name="Rectangle 372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5" name="Rectangle 375"/>
              <p:cNvSpPr>
                <a:spLocks noChangeArrowheads="1"/>
              </p:cNvSpPr>
              <p:nvPr/>
            </p:nvSpPr>
            <p:spPr bwMode="auto">
              <a:xfrm>
                <a:off x="4661" y="2686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6" name="Rectangle 376"/>
              <p:cNvSpPr>
                <a:spLocks noChangeArrowheads="1"/>
              </p:cNvSpPr>
              <p:nvPr/>
            </p:nvSpPr>
            <p:spPr bwMode="auto">
              <a:xfrm>
                <a:off x="4661" y="2696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7" name="Rectangle 377"/>
              <p:cNvSpPr>
                <a:spLocks noChangeArrowheads="1"/>
              </p:cNvSpPr>
              <p:nvPr/>
            </p:nvSpPr>
            <p:spPr bwMode="auto">
              <a:xfrm>
                <a:off x="4661" y="2698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8" name="Rectangle 378"/>
              <p:cNvSpPr>
                <a:spLocks noChangeArrowheads="1"/>
              </p:cNvSpPr>
              <p:nvPr/>
            </p:nvSpPr>
            <p:spPr bwMode="auto">
              <a:xfrm>
                <a:off x="4661" y="2699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9" name="Rectangle 379"/>
              <p:cNvSpPr>
                <a:spLocks noChangeArrowheads="1"/>
              </p:cNvSpPr>
              <p:nvPr/>
            </p:nvSpPr>
            <p:spPr bwMode="auto">
              <a:xfrm>
                <a:off x="4661" y="2700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0" name="Rectangle 380"/>
              <p:cNvSpPr>
                <a:spLocks noChangeArrowheads="1"/>
              </p:cNvSpPr>
              <p:nvPr/>
            </p:nvSpPr>
            <p:spPr bwMode="auto">
              <a:xfrm>
                <a:off x="4661" y="2702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1" name="Rectangle 381"/>
              <p:cNvSpPr>
                <a:spLocks noChangeArrowheads="1"/>
              </p:cNvSpPr>
              <p:nvPr/>
            </p:nvSpPr>
            <p:spPr bwMode="auto">
              <a:xfrm>
                <a:off x="4661" y="2703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2" name="Rectangle 382"/>
              <p:cNvSpPr>
                <a:spLocks noChangeArrowheads="1"/>
              </p:cNvSpPr>
              <p:nvPr/>
            </p:nvSpPr>
            <p:spPr bwMode="auto">
              <a:xfrm>
                <a:off x="4661" y="2704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3" name="Rectangle 383"/>
              <p:cNvSpPr>
                <a:spLocks noChangeArrowheads="1"/>
              </p:cNvSpPr>
              <p:nvPr/>
            </p:nvSpPr>
            <p:spPr bwMode="auto">
              <a:xfrm>
                <a:off x="4661" y="2705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4" name="Rectangle 384"/>
              <p:cNvSpPr>
                <a:spLocks noChangeArrowheads="1"/>
              </p:cNvSpPr>
              <p:nvPr/>
            </p:nvSpPr>
            <p:spPr bwMode="auto">
              <a:xfrm>
                <a:off x="4661" y="2707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5" name="Rectangle 385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6" name="Rectangle 386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2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7" name="Rectangle 387"/>
              <p:cNvSpPr>
                <a:spLocks noChangeArrowheads="1"/>
              </p:cNvSpPr>
              <p:nvPr/>
            </p:nvSpPr>
            <p:spPr bwMode="auto">
              <a:xfrm>
                <a:off x="4661" y="2710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8" name="Rectangle 388"/>
              <p:cNvSpPr>
                <a:spLocks noChangeArrowheads="1"/>
              </p:cNvSpPr>
              <p:nvPr/>
            </p:nvSpPr>
            <p:spPr bwMode="auto">
              <a:xfrm>
                <a:off x="4661" y="2711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9" name="Rectangle 389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0" name="Rectangle 390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2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1" name="Rectangle 391"/>
              <p:cNvSpPr>
                <a:spLocks noChangeArrowheads="1"/>
              </p:cNvSpPr>
              <p:nvPr/>
            </p:nvSpPr>
            <p:spPr bwMode="auto">
              <a:xfrm>
                <a:off x="4661" y="2715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2" name="Rectangle 392"/>
              <p:cNvSpPr>
                <a:spLocks noChangeArrowheads="1"/>
              </p:cNvSpPr>
              <p:nvPr/>
            </p:nvSpPr>
            <p:spPr bwMode="auto">
              <a:xfrm>
                <a:off x="4661" y="2716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3" name="Rectangle 393"/>
              <p:cNvSpPr>
                <a:spLocks noChangeArrowheads="1"/>
              </p:cNvSpPr>
              <p:nvPr/>
            </p:nvSpPr>
            <p:spPr bwMode="auto">
              <a:xfrm>
                <a:off x="4661" y="2717"/>
                <a:ext cx="1694" cy="1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4" name="Rectangle 394"/>
              <p:cNvSpPr>
                <a:spLocks noChangeArrowheads="1"/>
              </p:cNvSpPr>
              <p:nvPr/>
            </p:nvSpPr>
            <p:spPr bwMode="auto">
              <a:xfrm>
                <a:off x="4846" y="2718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5" name="Rectangle 395"/>
              <p:cNvSpPr>
                <a:spLocks noChangeArrowheads="1"/>
              </p:cNvSpPr>
              <p:nvPr/>
            </p:nvSpPr>
            <p:spPr bwMode="auto">
              <a:xfrm>
                <a:off x="4661" y="2719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6" name="Rectangle 396"/>
              <p:cNvSpPr>
                <a:spLocks noChangeArrowheads="1"/>
              </p:cNvSpPr>
              <p:nvPr/>
            </p:nvSpPr>
            <p:spPr bwMode="auto">
              <a:xfrm>
                <a:off x="4661" y="2720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7" name="Rectangle 397"/>
              <p:cNvSpPr>
                <a:spLocks noChangeArrowheads="1"/>
              </p:cNvSpPr>
              <p:nvPr/>
            </p:nvSpPr>
            <p:spPr bwMode="auto">
              <a:xfrm>
                <a:off x="4661" y="2722"/>
                <a:ext cx="1694" cy="1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8" name="Rectangle 398"/>
              <p:cNvSpPr>
                <a:spLocks noChangeArrowheads="1"/>
              </p:cNvSpPr>
              <p:nvPr/>
            </p:nvSpPr>
            <p:spPr bwMode="auto">
              <a:xfrm>
                <a:off x="4661" y="2723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9" name="Rectangle 399"/>
              <p:cNvSpPr>
                <a:spLocks noChangeArrowheads="1"/>
              </p:cNvSpPr>
              <p:nvPr/>
            </p:nvSpPr>
            <p:spPr bwMode="auto">
              <a:xfrm>
                <a:off x="4661" y="2724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0" name="Rectangle 400"/>
              <p:cNvSpPr>
                <a:spLocks noChangeArrowheads="1"/>
              </p:cNvSpPr>
              <p:nvPr/>
            </p:nvSpPr>
            <p:spPr bwMode="auto">
              <a:xfrm>
                <a:off x="4661" y="2725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1" name="Rectangle 401"/>
              <p:cNvSpPr>
                <a:spLocks noChangeArrowheads="1"/>
              </p:cNvSpPr>
              <p:nvPr/>
            </p:nvSpPr>
            <p:spPr bwMode="auto">
              <a:xfrm>
                <a:off x="4661" y="2727"/>
                <a:ext cx="1694" cy="1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2" name="Rectangle 402"/>
              <p:cNvSpPr>
                <a:spLocks noChangeArrowheads="1"/>
              </p:cNvSpPr>
              <p:nvPr/>
            </p:nvSpPr>
            <p:spPr bwMode="auto">
              <a:xfrm>
                <a:off x="4661" y="2728"/>
                <a:ext cx="1694" cy="2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3" name="Rectangle 403"/>
              <p:cNvSpPr>
                <a:spLocks noChangeArrowheads="1"/>
              </p:cNvSpPr>
              <p:nvPr/>
            </p:nvSpPr>
            <p:spPr bwMode="auto">
              <a:xfrm>
                <a:off x="4661" y="2730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4" name="Rectangle 404"/>
              <p:cNvSpPr>
                <a:spLocks noChangeArrowheads="1"/>
              </p:cNvSpPr>
              <p:nvPr/>
            </p:nvSpPr>
            <p:spPr bwMode="auto">
              <a:xfrm>
                <a:off x="4661" y="2732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5" name="Rectangle 405"/>
              <p:cNvSpPr>
                <a:spLocks noChangeArrowheads="1"/>
              </p:cNvSpPr>
              <p:nvPr/>
            </p:nvSpPr>
            <p:spPr bwMode="auto">
              <a:xfrm>
                <a:off x="4661" y="2733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</p:grpSp>
        <p:sp>
          <p:nvSpPr>
            <p:cNvPr id="33" name="Rectangle 407"/>
            <p:cNvSpPr>
              <a:spLocks noChangeArrowheads="1"/>
            </p:cNvSpPr>
            <p:nvPr/>
          </p:nvSpPr>
          <p:spPr bwMode="auto">
            <a:xfrm>
              <a:off x="4661" y="2733"/>
              <a:ext cx="1694" cy="2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4" name="Rectangle 408"/>
            <p:cNvSpPr>
              <a:spLocks noChangeArrowheads="1"/>
            </p:cNvSpPr>
            <p:nvPr/>
          </p:nvSpPr>
          <p:spPr bwMode="auto">
            <a:xfrm>
              <a:off x="4661" y="2735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5" name="Rectangle 409"/>
            <p:cNvSpPr>
              <a:spLocks noChangeArrowheads="1"/>
            </p:cNvSpPr>
            <p:nvPr/>
          </p:nvSpPr>
          <p:spPr bwMode="auto">
            <a:xfrm>
              <a:off x="4661" y="2737"/>
              <a:ext cx="1694" cy="1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6" name="Rectangle 410"/>
            <p:cNvSpPr>
              <a:spLocks noChangeArrowheads="1"/>
            </p:cNvSpPr>
            <p:nvPr/>
          </p:nvSpPr>
          <p:spPr bwMode="auto">
            <a:xfrm>
              <a:off x="4661" y="2738"/>
              <a:ext cx="1694" cy="2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7" name="Rectangle 411"/>
            <p:cNvSpPr>
              <a:spLocks noChangeArrowheads="1"/>
            </p:cNvSpPr>
            <p:nvPr/>
          </p:nvSpPr>
          <p:spPr bwMode="auto">
            <a:xfrm>
              <a:off x="4661" y="2740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8" name="Rectangle 412"/>
            <p:cNvSpPr>
              <a:spLocks noChangeArrowheads="1"/>
            </p:cNvSpPr>
            <p:nvPr/>
          </p:nvSpPr>
          <p:spPr bwMode="auto">
            <a:xfrm>
              <a:off x="4661" y="2742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9" name="Rectangle 413"/>
            <p:cNvSpPr>
              <a:spLocks noChangeArrowheads="1"/>
            </p:cNvSpPr>
            <p:nvPr/>
          </p:nvSpPr>
          <p:spPr bwMode="auto">
            <a:xfrm>
              <a:off x="4661" y="2744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0" name="Rectangle 414"/>
            <p:cNvSpPr>
              <a:spLocks noChangeArrowheads="1"/>
            </p:cNvSpPr>
            <p:nvPr/>
          </p:nvSpPr>
          <p:spPr bwMode="auto">
            <a:xfrm>
              <a:off x="4661" y="2744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1" name="Rectangle 415"/>
            <p:cNvSpPr>
              <a:spLocks noChangeArrowheads="1"/>
            </p:cNvSpPr>
            <p:nvPr/>
          </p:nvSpPr>
          <p:spPr bwMode="auto">
            <a:xfrm>
              <a:off x="4661" y="2746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2" name="Rectangle 416"/>
            <p:cNvSpPr>
              <a:spLocks noChangeArrowheads="1"/>
            </p:cNvSpPr>
            <p:nvPr/>
          </p:nvSpPr>
          <p:spPr bwMode="auto">
            <a:xfrm>
              <a:off x="4661" y="2747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3" name="Rectangle 417"/>
            <p:cNvSpPr>
              <a:spLocks noChangeArrowheads="1"/>
            </p:cNvSpPr>
            <p:nvPr/>
          </p:nvSpPr>
          <p:spPr bwMode="auto">
            <a:xfrm>
              <a:off x="4661" y="2749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4" name="Rectangle 418"/>
            <p:cNvSpPr>
              <a:spLocks noChangeArrowheads="1"/>
            </p:cNvSpPr>
            <p:nvPr/>
          </p:nvSpPr>
          <p:spPr bwMode="auto">
            <a:xfrm>
              <a:off x="4661" y="2750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5" name="Rectangle 419"/>
            <p:cNvSpPr>
              <a:spLocks noChangeArrowheads="1"/>
            </p:cNvSpPr>
            <p:nvPr/>
          </p:nvSpPr>
          <p:spPr bwMode="auto">
            <a:xfrm>
              <a:off x="4661" y="2752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6" name="Rectangle 420"/>
            <p:cNvSpPr>
              <a:spLocks noChangeArrowheads="1"/>
            </p:cNvSpPr>
            <p:nvPr/>
          </p:nvSpPr>
          <p:spPr bwMode="auto">
            <a:xfrm>
              <a:off x="4661" y="2753"/>
              <a:ext cx="1694" cy="1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7" name="Rectangle 421"/>
            <p:cNvSpPr>
              <a:spLocks noChangeArrowheads="1"/>
            </p:cNvSpPr>
            <p:nvPr/>
          </p:nvSpPr>
          <p:spPr bwMode="auto">
            <a:xfrm>
              <a:off x="4661" y="2754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8" name="Rectangle 422"/>
            <p:cNvSpPr>
              <a:spLocks noChangeArrowheads="1"/>
            </p:cNvSpPr>
            <p:nvPr/>
          </p:nvSpPr>
          <p:spPr bwMode="auto">
            <a:xfrm>
              <a:off x="4661" y="2755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9" name="Rectangle 423"/>
            <p:cNvSpPr>
              <a:spLocks noChangeArrowheads="1"/>
            </p:cNvSpPr>
            <p:nvPr/>
          </p:nvSpPr>
          <p:spPr bwMode="auto">
            <a:xfrm>
              <a:off x="4661" y="2757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0" name="Rectangle 424"/>
            <p:cNvSpPr>
              <a:spLocks noChangeArrowheads="1"/>
            </p:cNvSpPr>
            <p:nvPr/>
          </p:nvSpPr>
          <p:spPr bwMode="auto">
            <a:xfrm>
              <a:off x="4661" y="2759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1" name="Rectangle 425"/>
            <p:cNvSpPr>
              <a:spLocks noChangeArrowheads="1"/>
            </p:cNvSpPr>
            <p:nvPr/>
          </p:nvSpPr>
          <p:spPr bwMode="auto">
            <a:xfrm>
              <a:off x="4661" y="2760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2" name="Rectangle 426"/>
            <p:cNvSpPr>
              <a:spLocks noChangeArrowheads="1"/>
            </p:cNvSpPr>
            <p:nvPr/>
          </p:nvSpPr>
          <p:spPr bwMode="auto">
            <a:xfrm>
              <a:off x="4661" y="2761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3" name="Rectangle 427"/>
            <p:cNvSpPr>
              <a:spLocks noChangeArrowheads="1"/>
            </p:cNvSpPr>
            <p:nvPr/>
          </p:nvSpPr>
          <p:spPr bwMode="auto">
            <a:xfrm>
              <a:off x="4661" y="2763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4" name="Rectangle 428"/>
            <p:cNvSpPr>
              <a:spLocks noChangeArrowheads="1"/>
            </p:cNvSpPr>
            <p:nvPr/>
          </p:nvSpPr>
          <p:spPr bwMode="auto">
            <a:xfrm>
              <a:off x="4661" y="2764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5" name="Rectangle 429"/>
            <p:cNvSpPr>
              <a:spLocks noChangeArrowheads="1"/>
            </p:cNvSpPr>
            <p:nvPr/>
          </p:nvSpPr>
          <p:spPr bwMode="auto">
            <a:xfrm>
              <a:off x="4661" y="2765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6" name="Rectangle 430"/>
            <p:cNvSpPr>
              <a:spLocks noChangeArrowheads="1"/>
            </p:cNvSpPr>
            <p:nvPr/>
          </p:nvSpPr>
          <p:spPr bwMode="auto">
            <a:xfrm>
              <a:off x="4661" y="2766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7" name="Rectangle 431"/>
            <p:cNvSpPr>
              <a:spLocks noChangeArrowheads="1"/>
            </p:cNvSpPr>
            <p:nvPr/>
          </p:nvSpPr>
          <p:spPr bwMode="auto">
            <a:xfrm>
              <a:off x="4661" y="2768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8" name="Rectangle 432"/>
            <p:cNvSpPr>
              <a:spLocks noChangeArrowheads="1"/>
            </p:cNvSpPr>
            <p:nvPr/>
          </p:nvSpPr>
          <p:spPr bwMode="auto">
            <a:xfrm>
              <a:off x="4661" y="2769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9" name="Rectangle 433"/>
            <p:cNvSpPr>
              <a:spLocks noChangeArrowheads="1"/>
            </p:cNvSpPr>
            <p:nvPr/>
          </p:nvSpPr>
          <p:spPr bwMode="auto">
            <a:xfrm>
              <a:off x="4661" y="2769"/>
              <a:ext cx="1694" cy="2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0" name="Rectangle 434"/>
            <p:cNvSpPr>
              <a:spLocks noChangeArrowheads="1"/>
            </p:cNvSpPr>
            <p:nvPr/>
          </p:nvSpPr>
          <p:spPr bwMode="auto">
            <a:xfrm>
              <a:off x="4661" y="2771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1" name="Rectangle 435"/>
            <p:cNvSpPr>
              <a:spLocks noChangeArrowheads="1"/>
            </p:cNvSpPr>
            <p:nvPr/>
          </p:nvSpPr>
          <p:spPr bwMode="auto">
            <a:xfrm>
              <a:off x="4661" y="2772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2" name="Rectangle 436"/>
            <p:cNvSpPr>
              <a:spLocks noChangeArrowheads="1"/>
            </p:cNvSpPr>
            <p:nvPr/>
          </p:nvSpPr>
          <p:spPr bwMode="auto">
            <a:xfrm>
              <a:off x="4846" y="2773"/>
              <a:ext cx="1694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3" name="Rectangle 437"/>
            <p:cNvSpPr>
              <a:spLocks noChangeArrowheads="1"/>
            </p:cNvSpPr>
            <p:nvPr/>
          </p:nvSpPr>
          <p:spPr bwMode="auto">
            <a:xfrm>
              <a:off x="4661" y="268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4" name="Rectangle 439"/>
            <p:cNvSpPr>
              <a:spLocks noChangeArrowheads="1"/>
            </p:cNvSpPr>
            <p:nvPr/>
          </p:nvSpPr>
          <p:spPr bwMode="auto">
            <a:xfrm>
              <a:off x="4657" y="2971"/>
              <a:ext cx="1694" cy="10"/>
            </a:xfrm>
            <a:prstGeom prst="rect">
              <a:avLst/>
            </a:prstGeom>
            <a:solidFill>
              <a:srgbClr val="72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5" name="Rectangle 440"/>
            <p:cNvSpPr>
              <a:spLocks noChangeArrowheads="1"/>
            </p:cNvSpPr>
            <p:nvPr/>
          </p:nvSpPr>
          <p:spPr bwMode="auto">
            <a:xfrm>
              <a:off x="4657" y="2981"/>
              <a:ext cx="1694" cy="2"/>
            </a:xfrm>
            <a:prstGeom prst="rect">
              <a:avLst/>
            </a:prstGeom>
            <a:solidFill>
              <a:srgbClr val="74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6" name="Rectangle 441"/>
            <p:cNvSpPr>
              <a:spLocks noChangeArrowheads="1"/>
            </p:cNvSpPr>
            <p:nvPr/>
          </p:nvSpPr>
          <p:spPr bwMode="auto">
            <a:xfrm>
              <a:off x="4657" y="2983"/>
              <a:ext cx="1694" cy="1"/>
            </a:xfrm>
            <a:prstGeom prst="rect">
              <a:avLst/>
            </a:prstGeom>
            <a:solidFill>
              <a:srgbClr val="77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7" name="Rectangle 442"/>
            <p:cNvSpPr>
              <a:spLocks noChangeArrowheads="1"/>
            </p:cNvSpPr>
            <p:nvPr/>
          </p:nvSpPr>
          <p:spPr bwMode="auto">
            <a:xfrm>
              <a:off x="4657" y="2984"/>
              <a:ext cx="1694" cy="1"/>
            </a:xfrm>
            <a:prstGeom prst="rect">
              <a:avLst/>
            </a:prstGeom>
            <a:solidFill>
              <a:srgbClr val="7AC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8" name="Rectangle 443"/>
            <p:cNvSpPr>
              <a:spLocks noChangeArrowheads="1"/>
            </p:cNvSpPr>
            <p:nvPr/>
          </p:nvSpPr>
          <p:spPr bwMode="auto">
            <a:xfrm>
              <a:off x="4657" y="2985"/>
              <a:ext cx="1694" cy="2"/>
            </a:xfrm>
            <a:prstGeom prst="rect">
              <a:avLst/>
            </a:prstGeom>
            <a:solidFill>
              <a:srgbClr val="7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9" name="Rectangle 444"/>
            <p:cNvSpPr>
              <a:spLocks noChangeArrowheads="1"/>
            </p:cNvSpPr>
            <p:nvPr/>
          </p:nvSpPr>
          <p:spPr bwMode="auto">
            <a:xfrm>
              <a:off x="4657" y="2987"/>
              <a:ext cx="1694" cy="1"/>
            </a:xfrm>
            <a:prstGeom prst="rect">
              <a:avLst/>
            </a:prstGeom>
            <a:solidFill>
              <a:srgbClr val="7E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0" name="Rectangle 445"/>
            <p:cNvSpPr>
              <a:spLocks noChangeArrowheads="1"/>
            </p:cNvSpPr>
            <p:nvPr/>
          </p:nvSpPr>
          <p:spPr bwMode="auto">
            <a:xfrm>
              <a:off x="4657" y="2988"/>
              <a:ext cx="1694" cy="1"/>
            </a:xfrm>
            <a:prstGeom prst="rect">
              <a:avLst/>
            </a:prstGeom>
            <a:solidFill>
              <a:srgbClr val="80C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1" name="Rectangle 446"/>
            <p:cNvSpPr>
              <a:spLocks noChangeArrowheads="1"/>
            </p:cNvSpPr>
            <p:nvPr/>
          </p:nvSpPr>
          <p:spPr bwMode="auto">
            <a:xfrm>
              <a:off x="4657" y="2989"/>
              <a:ext cx="1694" cy="1"/>
            </a:xfrm>
            <a:prstGeom prst="rect">
              <a:avLst/>
            </a:prstGeom>
            <a:solidFill>
              <a:srgbClr val="83C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2" name="Rectangle 447"/>
            <p:cNvSpPr>
              <a:spLocks noChangeArrowheads="1"/>
            </p:cNvSpPr>
            <p:nvPr/>
          </p:nvSpPr>
          <p:spPr bwMode="auto">
            <a:xfrm>
              <a:off x="4657" y="2990"/>
              <a:ext cx="1694" cy="2"/>
            </a:xfrm>
            <a:prstGeom prst="rect">
              <a:avLst/>
            </a:prstGeom>
            <a:solidFill>
              <a:srgbClr val="85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3" name="Rectangle 448"/>
            <p:cNvSpPr>
              <a:spLocks noChangeArrowheads="1"/>
            </p:cNvSpPr>
            <p:nvPr/>
          </p:nvSpPr>
          <p:spPr bwMode="auto">
            <a:xfrm>
              <a:off x="4657" y="2992"/>
              <a:ext cx="1694" cy="1"/>
            </a:xfrm>
            <a:prstGeom prst="rect">
              <a:avLst/>
            </a:prstGeom>
            <a:solidFill>
              <a:srgbClr val="87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4" name="Rectangle 449"/>
            <p:cNvSpPr>
              <a:spLocks noChangeArrowheads="1"/>
            </p:cNvSpPr>
            <p:nvPr/>
          </p:nvSpPr>
          <p:spPr bwMode="auto">
            <a:xfrm>
              <a:off x="4657" y="2993"/>
              <a:ext cx="1694" cy="1"/>
            </a:xfrm>
            <a:prstGeom prst="rect">
              <a:avLst/>
            </a:prstGeom>
            <a:solidFill>
              <a:srgbClr val="89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5" name="Rectangle 450"/>
            <p:cNvSpPr>
              <a:spLocks noChangeArrowheads="1"/>
            </p:cNvSpPr>
            <p:nvPr/>
          </p:nvSpPr>
          <p:spPr bwMode="auto">
            <a:xfrm>
              <a:off x="4657" y="2994"/>
              <a:ext cx="1694" cy="1"/>
            </a:xfrm>
            <a:prstGeom prst="rect">
              <a:avLst/>
            </a:prstGeom>
            <a:solidFill>
              <a:srgbClr val="8B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6" name="Rectangle 451"/>
            <p:cNvSpPr>
              <a:spLocks noChangeArrowheads="1"/>
            </p:cNvSpPr>
            <p:nvPr/>
          </p:nvSpPr>
          <p:spPr bwMode="auto">
            <a:xfrm>
              <a:off x="4657" y="2995"/>
              <a:ext cx="1694" cy="1"/>
            </a:xfrm>
            <a:prstGeom prst="rect">
              <a:avLst/>
            </a:prstGeom>
            <a:solidFill>
              <a:srgbClr val="8D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7" name="Rectangle 452"/>
            <p:cNvSpPr>
              <a:spLocks noChangeArrowheads="1"/>
            </p:cNvSpPr>
            <p:nvPr/>
          </p:nvSpPr>
          <p:spPr bwMode="auto">
            <a:xfrm>
              <a:off x="4657" y="2996"/>
              <a:ext cx="1694" cy="2"/>
            </a:xfrm>
            <a:prstGeom prst="rect">
              <a:avLst/>
            </a:prstGeom>
            <a:solidFill>
              <a:srgbClr val="8F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8" name="Rectangle 453"/>
            <p:cNvSpPr>
              <a:spLocks noChangeArrowheads="1"/>
            </p:cNvSpPr>
            <p:nvPr/>
          </p:nvSpPr>
          <p:spPr bwMode="auto">
            <a:xfrm>
              <a:off x="4657" y="2998"/>
              <a:ext cx="1694" cy="1"/>
            </a:xfrm>
            <a:prstGeom prst="rect">
              <a:avLst/>
            </a:prstGeom>
            <a:solidFill>
              <a:srgbClr val="92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9" name="Rectangle 454"/>
            <p:cNvSpPr>
              <a:spLocks noChangeArrowheads="1"/>
            </p:cNvSpPr>
            <p:nvPr/>
          </p:nvSpPr>
          <p:spPr bwMode="auto">
            <a:xfrm>
              <a:off x="4657" y="2999"/>
              <a:ext cx="1694" cy="1"/>
            </a:xfrm>
            <a:prstGeom prst="rect">
              <a:avLst/>
            </a:prstGeom>
            <a:solidFill>
              <a:srgbClr val="94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0" name="Rectangle 455"/>
            <p:cNvSpPr>
              <a:spLocks noChangeArrowheads="1"/>
            </p:cNvSpPr>
            <p:nvPr/>
          </p:nvSpPr>
          <p:spPr bwMode="auto">
            <a:xfrm>
              <a:off x="4657" y="3000"/>
              <a:ext cx="1694" cy="1"/>
            </a:xfrm>
            <a:prstGeom prst="rect">
              <a:avLst/>
            </a:prstGeom>
            <a:solidFill>
              <a:srgbClr val="96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1" name="Rectangle 456"/>
            <p:cNvSpPr>
              <a:spLocks noChangeArrowheads="1"/>
            </p:cNvSpPr>
            <p:nvPr/>
          </p:nvSpPr>
          <p:spPr bwMode="auto">
            <a:xfrm>
              <a:off x="4657" y="3001"/>
              <a:ext cx="1694" cy="1"/>
            </a:xfrm>
            <a:prstGeom prst="rect">
              <a:avLst/>
            </a:prstGeom>
            <a:solidFill>
              <a:srgbClr val="98D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2" name="Rectangle 457"/>
            <p:cNvSpPr>
              <a:spLocks noChangeArrowheads="1"/>
            </p:cNvSpPr>
            <p:nvPr/>
          </p:nvSpPr>
          <p:spPr bwMode="auto">
            <a:xfrm>
              <a:off x="4657" y="3002"/>
              <a:ext cx="1694" cy="2"/>
            </a:xfrm>
            <a:prstGeom prst="rect">
              <a:avLst/>
            </a:prstGeom>
            <a:solidFill>
              <a:srgbClr val="9AD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3" name="Rectangle 458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C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4" name="Rectangle 459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E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5" name="Rectangle 460"/>
            <p:cNvSpPr>
              <a:spLocks noChangeArrowheads="1"/>
            </p:cNvSpPr>
            <p:nvPr/>
          </p:nvSpPr>
          <p:spPr bwMode="auto">
            <a:xfrm>
              <a:off x="4657" y="3005"/>
              <a:ext cx="1694" cy="2"/>
            </a:xfrm>
            <a:prstGeom prst="rect">
              <a:avLst/>
            </a:prstGeom>
            <a:solidFill>
              <a:srgbClr val="A0D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6" name="Rectangle 461"/>
            <p:cNvSpPr>
              <a:spLocks noChangeArrowheads="1"/>
            </p:cNvSpPr>
            <p:nvPr/>
          </p:nvSpPr>
          <p:spPr bwMode="auto">
            <a:xfrm>
              <a:off x="4657" y="3007"/>
              <a:ext cx="1694" cy="2"/>
            </a:xfrm>
            <a:prstGeom prst="rect">
              <a:avLst/>
            </a:prstGeom>
            <a:solidFill>
              <a:srgbClr val="A3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7" name="Rectangle 462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5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8" name="Rectangle 463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7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9" name="Rectangle 464"/>
            <p:cNvSpPr>
              <a:spLocks noChangeArrowheads="1"/>
            </p:cNvSpPr>
            <p:nvPr/>
          </p:nvSpPr>
          <p:spPr bwMode="auto">
            <a:xfrm>
              <a:off x="4657" y="3010"/>
              <a:ext cx="1694" cy="2"/>
            </a:xfrm>
            <a:prstGeom prst="rect">
              <a:avLst/>
            </a:prstGeom>
            <a:solidFill>
              <a:srgbClr val="A9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0" name="Rectangle 465"/>
            <p:cNvSpPr>
              <a:spLocks noChangeArrowheads="1"/>
            </p:cNvSpPr>
            <p:nvPr/>
          </p:nvSpPr>
          <p:spPr bwMode="auto">
            <a:xfrm>
              <a:off x="4657" y="3012"/>
              <a:ext cx="1694" cy="2"/>
            </a:xfrm>
            <a:prstGeom prst="rect">
              <a:avLst/>
            </a:prstGeom>
            <a:solidFill>
              <a:srgbClr val="AC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1" name="Rectangle 466"/>
            <p:cNvSpPr>
              <a:spLocks noChangeArrowheads="1"/>
            </p:cNvSpPr>
            <p:nvPr/>
          </p:nvSpPr>
          <p:spPr bwMode="auto">
            <a:xfrm>
              <a:off x="4657" y="3014"/>
              <a:ext cx="1694" cy="1"/>
            </a:xfrm>
            <a:prstGeom prst="rect">
              <a:avLst/>
            </a:prstGeom>
            <a:solidFill>
              <a:srgbClr val="AF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2" name="Rectangle 467"/>
            <p:cNvSpPr>
              <a:spLocks noChangeArrowheads="1"/>
            </p:cNvSpPr>
            <p:nvPr/>
          </p:nvSpPr>
          <p:spPr bwMode="auto">
            <a:xfrm>
              <a:off x="4657" y="3015"/>
              <a:ext cx="1694" cy="2"/>
            </a:xfrm>
            <a:prstGeom prst="rect">
              <a:avLst/>
            </a:prstGeom>
            <a:solidFill>
              <a:srgbClr val="B2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3" name="Rectangle 468"/>
            <p:cNvSpPr>
              <a:spLocks noChangeArrowheads="1"/>
            </p:cNvSpPr>
            <p:nvPr/>
          </p:nvSpPr>
          <p:spPr bwMode="auto">
            <a:xfrm>
              <a:off x="4657" y="3017"/>
              <a:ext cx="1694" cy="1"/>
            </a:xfrm>
            <a:prstGeom prst="rect">
              <a:avLst/>
            </a:prstGeom>
            <a:solidFill>
              <a:srgbClr val="B4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4" name="Rectangle 469"/>
            <p:cNvSpPr>
              <a:spLocks noChangeArrowheads="1"/>
            </p:cNvSpPr>
            <p:nvPr/>
          </p:nvSpPr>
          <p:spPr bwMode="auto">
            <a:xfrm>
              <a:off x="4657" y="3018"/>
              <a:ext cx="1694" cy="1"/>
            </a:xfrm>
            <a:prstGeom prst="rect">
              <a:avLst/>
            </a:prstGeom>
            <a:solidFill>
              <a:srgbClr val="B6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5" name="Rectangle 470"/>
            <p:cNvSpPr>
              <a:spLocks noChangeArrowheads="1"/>
            </p:cNvSpPr>
            <p:nvPr/>
          </p:nvSpPr>
          <p:spPr bwMode="auto">
            <a:xfrm>
              <a:off x="4657" y="3019"/>
              <a:ext cx="1694" cy="1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6" name="Rectangle 471"/>
            <p:cNvSpPr>
              <a:spLocks noChangeArrowheads="1"/>
            </p:cNvSpPr>
            <p:nvPr/>
          </p:nvSpPr>
          <p:spPr bwMode="auto">
            <a:xfrm>
              <a:off x="4657" y="3020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7" name="Rectangle 472"/>
            <p:cNvSpPr>
              <a:spLocks noChangeArrowheads="1"/>
            </p:cNvSpPr>
            <p:nvPr/>
          </p:nvSpPr>
          <p:spPr bwMode="auto">
            <a:xfrm>
              <a:off x="4657" y="3022"/>
              <a:ext cx="1694" cy="2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8" name="Rectangle 473"/>
            <p:cNvSpPr>
              <a:spLocks noChangeArrowheads="1"/>
            </p:cNvSpPr>
            <p:nvPr/>
          </p:nvSpPr>
          <p:spPr bwMode="auto">
            <a:xfrm>
              <a:off x="4657" y="3024"/>
              <a:ext cx="1694" cy="1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9" name="Rectangle 474"/>
            <p:cNvSpPr>
              <a:spLocks noChangeArrowheads="1"/>
            </p:cNvSpPr>
            <p:nvPr/>
          </p:nvSpPr>
          <p:spPr bwMode="auto">
            <a:xfrm>
              <a:off x="4657" y="3025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0" name="Rectangle 475"/>
            <p:cNvSpPr>
              <a:spLocks noChangeArrowheads="1"/>
            </p:cNvSpPr>
            <p:nvPr/>
          </p:nvSpPr>
          <p:spPr bwMode="auto">
            <a:xfrm>
              <a:off x="4657" y="3027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1" name="Rectangle 476"/>
            <p:cNvSpPr>
              <a:spLocks noChangeArrowheads="1"/>
            </p:cNvSpPr>
            <p:nvPr/>
          </p:nvSpPr>
          <p:spPr bwMode="auto">
            <a:xfrm>
              <a:off x="4657" y="3029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2" name="Rectangle 477"/>
            <p:cNvSpPr>
              <a:spLocks noChangeArrowheads="1"/>
            </p:cNvSpPr>
            <p:nvPr/>
          </p:nvSpPr>
          <p:spPr bwMode="auto">
            <a:xfrm>
              <a:off x="4657" y="3029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3" name="Rectangle 478"/>
            <p:cNvSpPr>
              <a:spLocks noChangeArrowheads="1"/>
            </p:cNvSpPr>
            <p:nvPr/>
          </p:nvSpPr>
          <p:spPr bwMode="auto">
            <a:xfrm>
              <a:off x="4657" y="3031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4" name="Rectangle 479"/>
            <p:cNvSpPr>
              <a:spLocks noChangeArrowheads="1"/>
            </p:cNvSpPr>
            <p:nvPr/>
          </p:nvSpPr>
          <p:spPr bwMode="auto">
            <a:xfrm>
              <a:off x="4657" y="3032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5" name="Rectangle 480"/>
            <p:cNvSpPr>
              <a:spLocks noChangeArrowheads="1"/>
            </p:cNvSpPr>
            <p:nvPr/>
          </p:nvSpPr>
          <p:spPr bwMode="auto">
            <a:xfrm>
              <a:off x="4657" y="3034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6" name="Rectangle 481"/>
            <p:cNvSpPr>
              <a:spLocks noChangeArrowheads="1"/>
            </p:cNvSpPr>
            <p:nvPr/>
          </p:nvSpPr>
          <p:spPr bwMode="auto">
            <a:xfrm>
              <a:off x="4657" y="3035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7" name="Rectangle 482"/>
            <p:cNvSpPr>
              <a:spLocks noChangeArrowheads="1"/>
            </p:cNvSpPr>
            <p:nvPr/>
          </p:nvSpPr>
          <p:spPr bwMode="auto">
            <a:xfrm>
              <a:off x="4657" y="3037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8" name="Rectangle 483"/>
            <p:cNvSpPr>
              <a:spLocks noChangeArrowheads="1"/>
            </p:cNvSpPr>
            <p:nvPr/>
          </p:nvSpPr>
          <p:spPr bwMode="auto">
            <a:xfrm>
              <a:off x="4657" y="3038"/>
              <a:ext cx="1694" cy="2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9" name="Rectangle 484"/>
            <p:cNvSpPr>
              <a:spLocks noChangeArrowheads="1"/>
            </p:cNvSpPr>
            <p:nvPr/>
          </p:nvSpPr>
          <p:spPr bwMode="auto">
            <a:xfrm>
              <a:off x="4657" y="3040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0" name="Rectangle 485"/>
            <p:cNvSpPr>
              <a:spLocks noChangeArrowheads="1"/>
            </p:cNvSpPr>
            <p:nvPr/>
          </p:nvSpPr>
          <p:spPr bwMode="auto">
            <a:xfrm>
              <a:off x="4657" y="3040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1" name="Rectangle 486"/>
            <p:cNvSpPr>
              <a:spLocks noChangeArrowheads="1"/>
            </p:cNvSpPr>
            <p:nvPr/>
          </p:nvSpPr>
          <p:spPr bwMode="auto">
            <a:xfrm>
              <a:off x="4657" y="3042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2" name="Rectangle 487"/>
            <p:cNvSpPr>
              <a:spLocks noChangeArrowheads="1"/>
            </p:cNvSpPr>
            <p:nvPr/>
          </p:nvSpPr>
          <p:spPr bwMode="auto">
            <a:xfrm>
              <a:off x="4657" y="3044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3" name="Rectangle 488"/>
            <p:cNvSpPr>
              <a:spLocks noChangeArrowheads="1"/>
            </p:cNvSpPr>
            <p:nvPr/>
          </p:nvSpPr>
          <p:spPr bwMode="auto">
            <a:xfrm>
              <a:off x="4657" y="3045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4" name="Rectangle 489"/>
            <p:cNvSpPr>
              <a:spLocks noChangeArrowheads="1"/>
            </p:cNvSpPr>
            <p:nvPr/>
          </p:nvSpPr>
          <p:spPr bwMode="auto">
            <a:xfrm>
              <a:off x="4657" y="3046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5" name="Rectangle 490"/>
            <p:cNvSpPr>
              <a:spLocks noChangeArrowheads="1"/>
            </p:cNvSpPr>
            <p:nvPr/>
          </p:nvSpPr>
          <p:spPr bwMode="auto">
            <a:xfrm>
              <a:off x="4657" y="3048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6" name="Rectangle 491"/>
            <p:cNvSpPr>
              <a:spLocks noChangeArrowheads="1"/>
            </p:cNvSpPr>
            <p:nvPr/>
          </p:nvSpPr>
          <p:spPr bwMode="auto">
            <a:xfrm>
              <a:off x="4657" y="3049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7" name="Rectangle 492"/>
            <p:cNvSpPr>
              <a:spLocks noChangeArrowheads="1"/>
            </p:cNvSpPr>
            <p:nvPr/>
          </p:nvSpPr>
          <p:spPr bwMode="auto">
            <a:xfrm>
              <a:off x="4657" y="3050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8" name="Rectangle 493"/>
            <p:cNvSpPr>
              <a:spLocks noChangeArrowheads="1"/>
            </p:cNvSpPr>
            <p:nvPr/>
          </p:nvSpPr>
          <p:spPr bwMode="auto">
            <a:xfrm>
              <a:off x="4657" y="3051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9" name="Rectangle 494"/>
            <p:cNvSpPr>
              <a:spLocks noChangeArrowheads="1"/>
            </p:cNvSpPr>
            <p:nvPr/>
          </p:nvSpPr>
          <p:spPr bwMode="auto">
            <a:xfrm>
              <a:off x="4657" y="3053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0" name="Rectangle 495"/>
            <p:cNvSpPr>
              <a:spLocks noChangeArrowheads="1"/>
            </p:cNvSpPr>
            <p:nvPr/>
          </p:nvSpPr>
          <p:spPr bwMode="auto">
            <a:xfrm>
              <a:off x="4657" y="3054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1" name="Rectangle 496"/>
            <p:cNvSpPr>
              <a:spLocks noChangeArrowheads="1"/>
            </p:cNvSpPr>
            <p:nvPr/>
          </p:nvSpPr>
          <p:spPr bwMode="auto">
            <a:xfrm>
              <a:off x="4657" y="3055"/>
              <a:ext cx="1694" cy="1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2" name="Rectangle 497"/>
            <p:cNvSpPr>
              <a:spLocks noChangeArrowheads="1"/>
            </p:cNvSpPr>
            <p:nvPr/>
          </p:nvSpPr>
          <p:spPr bwMode="auto">
            <a:xfrm>
              <a:off x="4657" y="3056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3" name="Rectangle 498"/>
            <p:cNvSpPr>
              <a:spLocks noChangeArrowheads="1"/>
            </p:cNvSpPr>
            <p:nvPr/>
          </p:nvSpPr>
          <p:spPr bwMode="auto">
            <a:xfrm>
              <a:off x="4657" y="3057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4" name="Rectangle 499"/>
            <p:cNvSpPr>
              <a:spLocks noChangeArrowheads="1"/>
            </p:cNvSpPr>
            <p:nvPr/>
          </p:nvSpPr>
          <p:spPr bwMode="auto">
            <a:xfrm>
              <a:off x="4842" y="3058"/>
              <a:ext cx="1694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5" name="Rectangle 500"/>
            <p:cNvSpPr>
              <a:spLocks noChangeArrowheads="1"/>
            </p:cNvSpPr>
            <p:nvPr/>
          </p:nvSpPr>
          <p:spPr bwMode="auto">
            <a:xfrm>
              <a:off x="4657" y="2971"/>
              <a:ext cx="1694" cy="237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6" name="Rectangle 502"/>
            <p:cNvSpPr>
              <a:spLocks noChangeArrowheads="1"/>
            </p:cNvSpPr>
            <p:nvPr/>
          </p:nvSpPr>
          <p:spPr bwMode="auto">
            <a:xfrm>
              <a:off x="4846" y="3256"/>
              <a:ext cx="1694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7" name="Rectangle 503"/>
            <p:cNvSpPr>
              <a:spLocks noChangeArrowheads="1"/>
            </p:cNvSpPr>
            <p:nvPr/>
          </p:nvSpPr>
          <p:spPr bwMode="auto">
            <a:xfrm>
              <a:off x="4661" y="325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8" name="Rectangle 505"/>
            <p:cNvSpPr>
              <a:spLocks noChangeArrowheads="1"/>
            </p:cNvSpPr>
            <p:nvPr/>
          </p:nvSpPr>
          <p:spPr bwMode="auto">
            <a:xfrm>
              <a:off x="4732" y="3566"/>
              <a:ext cx="1710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9" name="Freeform 508"/>
            <p:cNvSpPr>
              <a:spLocks/>
            </p:cNvSpPr>
            <p:nvPr/>
          </p:nvSpPr>
          <p:spPr bwMode="auto">
            <a:xfrm>
              <a:off x="6411" y="2086"/>
              <a:ext cx="262" cy="1033"/>
            </a:xfrm>
            <a:custGeom>
              <a:avLst/>
              <a:gdLst>
                <a:gd name="T0" fmla="*/ 0 w 516"/>
                <a:gd name="T1" fmla="*/ 0 h 4944"/>
                <a:gd name="T2" fmla="*/ 258 w 516"/>
                <a:gd name="T3" fmla="*/ 43 h 4944"/>
                <a:gd name="T4" fmla="*/ 258 w 516"/>
                <a:gd name="T5" fmla="*/ 2430 h 4944"/>
                <a:gd name="T6" fmla="*/ 516 w 516"/>
                <a:gd name="T7" fmla="*/ 2472 h 4944"/>
                <a:gd name="T8" fmla="*/ 258 w 516"/>
                <a:gd name="T9" fmla="*/ 2515 h 4944"/>
                <a:gd name="T10" fmla="*/ 258 w 516"/>
                <a:gd name="T11" fmla="*/ 4902 h 4944"/>
                <a:gd name="T12" fmla="*/ 0 w 516"/>
                <a:gd name="T13" fmla="*/ 4944 h 4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4944">
                  <a:moveTo>
                    <a:pt x="0" y="0"/>
                  </a:moveTo>
                  <a:cubicBezTo>
                    <a:pt x="143" y="0"/>
                    <a:pt x="258" y="20"/>
                    <a:pt x="258" y="43"/>
                  </a:cubicBezTo>
                  <a:lnTo>
                    <a:pt x="258" y="2430"/>
                  </a:lnTo>
                  <a:cubicBezTo>
                    <a:pt x="258" y="2453"/>
                    <a:pt x="374" y="2472"/>
                    <a:pt x="516" y="2472"/>
                  </a:cubicBezTo>
                  <a:cubicBezTo>
                    <a:pt x="374" y="2472"/>
                    <a:pt x="258" y="2492"/>
                    <a:pt x="258" y="2515"/>
                  </a:cubicBezTo>
                  <a:lnTo>
                    <a:pt x="258" y="4902"/>
                  </a:lnTo>
                  <a:cubicBezTo>
                    <a:pt x="258" y="4925"/>
                    <a:pt x="143" y="4944"/>
                    <a:pt x="0" y="4944"/>
                  </a:cubicBezTo>
                </a:path>
              </a:pathLst>
            </a:custGeom>
            <a:noFill/>
            <a:ln w="25" cap="flat">
              <a:solidFill>
                <a:srgbClr val="2222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30" name="Freeform 509"/>
            <p:cNvSpPr>
              <a:spLocks/>
            </p:cNvSpPr>
            <p:nvPr/>
          </p:nvSpPr>
          <p:spPr bwMode="auto">
            <a:xfrm>
              <a:off x="6703" y="2193"/>
              <a:ext cx="836" cy="819"/>
            </a:xfrm>
            <a:custGeom>
              <a:avLst/>
              <a:gdLst>
                <a:gd name="T0" fmla="*/ 0 w 2556"/>
                <a:gd name="T1" fmla="*/ 426 h 3916"/>
                <a:gd name="T2" fmla="*/ 426 w 2556"/>
                <a:gd name="T3" fmla="*/ 0 h 3916"/>
                <a:gd name="T4" fmla="*/ 2130 w 2556"/>
                <a:gd name="T5" fmla="*/ 0 h 3916"/>
                <a:gd name="T6" fmla="*/ 2556 w 2556"/>
                <a:gd name="T7" fmla="*/ 426 h 3916"/>
                <a:gd name="T8" fmla="*/ 2556 w 2556"/>
                <a:gd name="T9" fmla="*/ 3490 h 3916"/>
                <a:gd name="T10" fmla="*/ 2130 w 2556"/>
                <a:gd name="T11" fmla="*/ 3916 h 3916"/>
                <a:gd name="T12" fmla="*/ 426 w 2556"/>
                <a:gd name="T13" fmla="*/ 3916 h 3916"/>
                <a:gd name="T14" fmla="*/ 0 w 2556"/>
                <a:gd name="T15" fmla="*/ 3490 h 3916"/>
                <a:gd name="T16" fmla="*/ 0 w 2556"/>
                <a:gd name="T17" fmla="*/ 426 h 3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6" h="3916">
                  <a:moveTo>
                    <a:pt x="0" y="426"/>
                  </a:moveTo>
                  <a:cubicBezTo>
                    <a:pt x="0" y="191"/>
                    <a:pt x="191" y="0"/>
                    <a:pt x="426" y="0"/>
                  </a:cubicBezTo>
                  <a:lnTo>
                    <a:pt x="2130" y="0"/>
                  </a:lnTo>
                  <a:cubicBezTo>
                    <a:pt x="2366" y="0"/>
                    <a:pt x="2556" y="191"/>
                    <a:pt x="2556" y="426"/>
                  </a:cubicBezTo>
                  <a:lnTo>
                    <a:pt x="2556" y="3490"/>
                  </a:lnTo>
                  <a:cubicBezTo>
                    <a:pt x="2556" y="3726"/>
                    <a:pt x="2366" y="3916"/>
                    <a:pt x="2130" y="3916"/>
                  </a:cubicBezTo>
                  <a:lnTo>
                    <a:pt x="426" y="3916"/>
                  </a:lnTo>
                  <a:cubicBezTo>
                    <a:pt x="191" y="3916"/>
                    <a:pt x="0" y="3726"/>
                    <a:pt x="0" y="3490"/>
                  </a:cubicBezTo>
                  <a:lnTo>
                    <a:pt x="0" y="426"/>
                  </a:lnTo>
                  <a:close/>
                </a:path>
              </a:pathLst>
            </a:custGeom>
            <a:solidFill>
              <a:srgbClr val="CECEE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31" name="Rectangle 517"/>
            <p:cNvSpPr>
              <a:spLocks noChangeArrowheads="1"/>
            </p:cNvSpPr>
            <p:nvPr/>
          </p:nvSpPr>
          <p:spPr bwMode="auto">
            <a:xfrm>
              <a:off x="6640" y="2793"/>
              <a:ext cx="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Freeform 521"/>
            <p:cNvSpPr>
              <a:spLocks/>
            </p:cNvSpPr>
            <p:nvPr/>
          </p:nvSpPr>
          <p:spPr bwMode="auto">
            <a:xfrm>
              <a:off x="106" y="3895"/>
              <a:ext cx="6986" cy="145"/>
            </a:xfrm>
            <a:custGeom>
              <a:avLst/>
              <a:gdLst>
                <a:gd name="T0" fmla="*/ 0 w 21928"/>
                <a:gd name="T1" fmla="*/ 188 h 1124"/>
                <a:gd name="T2" fmla="*/ 188 w 21928"/>
                <a:gd name="T3" fmla="*/ 0 h 1124"/>
                <a:gd name="T4" fmla="*/ 21741 w 21928"/>
                <a:gd name="T5" fmla="*/ 0 h 1124"/>
                <a:gd name="T6" fmla="*/ 21928 w 21928"/>
                <a:gd name="T7" fmla="*/ 188 h 1124"/>
                <a:gd name="T8" fmla="*/ 21928 w 21928"/>
                <a:gd name="T9" fmla="*/ 937 h 1124"/>
                <a:gd name="T10" fmla="*/ 21741 w 21928"/>
                <a:gd name="T11" fmla="*/ 1124 h 1124"/>
                <a:gd name="T12" fmla="*/ 188 w 21928"/>
                <a:gd name="T13" fmla="*/ 1124 h 1124"/>
                <a:gd name="T14" fmla="*/ 0 w 21928"/>
                <a:gd name="T15" fmla="*/ 937 h 1124"/>
                <a:gd name="T16" fmla="*/ 0 w 21928"/>
                <a:gd name="T17" fmla="*/ 18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1124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lnTo>
                    <a:pt x="21741" y="0"/>
                  </a:lnTo>
                  <a:cubicBezTo>
                    <a:pt x="21845" y="0"/>
                    <a:pt x="21928" y="84"/>
                    <a:pt x="21928" y="188"/>
                  </a:cubicBezTo>
                  <a:lnTo>
                    <a:pt x="21928" y="937"/>
                  </a:lnTo>
                  <a:cubicBezTo>
                    <a:pt x="21928" y="1041"/>
                    <a:pt x="21845" y="1124"/>
                    <a:pt x="21741" y="1124"/>
                  </a:cubicBezTo>
                  <a:lnTo>
                    <a:pt x="188" y="1124"/>
                  </a:lnTo>
                  <a:cubicBezTo>
                    <a:pt x="84" y="1124"/>
                    <a:pt x="0" y="1041"/>
                    <a:pt x="0" y="937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rgbClr val="6B6B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37" name="Rectangle 523"/>
            <p:cNvSpPr>
              <a:spLocks noChangeArrowheads="1"/>
            </p:cNvSpPr>
            <p:nvPr/>
          </p:nvSpPr>
          <p:spPr bwMode="auto">
            <a:xfrm>
              <a:off x="1866" y="3921"/>
              <a:ext cx="43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PROCESO CONTABLE  Y SISTEMA DOCUMENTAL CONTABLE </a:t>
              </a:r>
              <a:endParaRPr kumimoji="0" lang="es-CO" sz="16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8" name="Freeform 524"/>
            <p:cNvSpPr>
              <a:spLocks/>
            </p:cNvSpPr>
            <p:nvPr/>
          </p:nvSpPr>
          <p:spPr bwMode="auto">
            <a:xfrm>
              <a:off x="1010" y="3750"/>
              <a:ext cx="243" cy="111"/>
            </a:xfrm>
            <a:custGeom>
              <a:avLst/>
              <a:gdLst>
                <a:gd name="T0" fmla="*/ 0 w 391"/>
                <a:gd name="T1" fmla="*/ 107 h 214"/>
                <a:gd name="T2" fmla="*/ 195 w 391"/>
                <a:gd name="T3" fmla="*/ 0 h 214"/>
                <a:gd name="T4" fmla="*/ 391 w 391"/>
                <a:gd name="T5" fmla="*/ 107 h 214"/>
                <a:gd name="T6" fmla="*/ 293 w 391"/>
                <a:gd name="T7" fmla="*/ 107 h 214"/>
                <a:gd name="T8" fmla="*/ 293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5" y="0"/>
                  </a:lnTo>
                  <a:lnTo>
                    <a:pt x="391" y="107"/>
                  </a:lnTo>
                  <a:lnTo>
                    <a:pt x="293" y="107"/>
                  </a:lnTo>
                  <a:lnTo>
                    <a:pt x="293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40" name="Freeform 526"/>
            <p:cNvSpPr>
              <a:spLocks/>
            </p:cNvSpPr>
            <p:nvPr/>
          </p:nvSpPr>
          <p:spPr bwMode="auto">
            <a:xfrm>
              <a:off x="2859" y="3766"/>
              <a:ext cx="243" cy="95"/>
            </a:xfrm>
            <a:custGeom>
              <a:avLst/>
              <a:gdLst>
                <a:gd name="T0" fmla="*/ 0 w 391"/>
                <a:gd name="T1" fmla="*/ 107 h 214"/>
                <a:gd name="T2" fmla="*/ 196 w 391"/>
                <a:gd name="T3" fmla="*/ 0 h 214"/>
                <a:gd name="T4" fmla="*/ 391 w 391"/>
                <a:gd name="T5" fmla="*/ 107 h 214"/>
                <a:gd name="T6" fmla="*/ 294 w 391"/>
                <a:gd name="T7" fmla="*/ 107 h 214"/>
                <a:gd name="T8" fmla="*/ 294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6" y="0"/>
                  </a:lnTo>
                  <a:lnTo>
                    <a:pt x="391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42" name="Freeform 528"/>
            <p:cNvSpPr>
              <a:spLocks/>
            </p:cNvSpPr>
            <p:nvPr/>
          </p:nvSpPr>
          <p:spPr bwMode="auto">
            <a:xfrm>
              <a:off x="5441" y="3778"/>
              <a:ext cx="222" cy="89"/>
            </a:xfrm>
            <a:custGeom>
              <a:avLst/>
              <a:gdLst>
                <a:gd name="T0" fmla="*/ 0 w 392"/>
                <a:gd name="T1" fmla="*/ 107 h 214"/>
                <a:gd name="T2" fmla="*/ 196 w 392"/>
                <a:gd name="T3" fmla="*/ 0 h 214"/>
                <a:gd name="T4" fmla="*/ 392 w 392"/>
                <a:gd name="T5" fmla="*/ 107 h 214"/>
                <a:gd name="T6" fmla="*/ 294 w 392"/>
                <a:gd name="T7" fmla="*/ 107 h 214"/>
                <a:gd name="T8" fmla="*/ 294 w 392"/>
                <a:gd name="T9" fmla="*/ 214 h 214"/>
                <a:gd name="T10" fmla="*/ 98 w 392"/>
                <a:gd name="T11" fmla="*/ 214 h 214"/>
                <a:gd name="T12" fmla="*/ 98 w 392"/>
                <a:gd name="T13" fmla="*/ 107 h 214"/>
                <a:gd name="T14" fmla="*/ 0 w 392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14">
                  <a:moveTo>
                    <a:pt x="0" y="107"/>
                  </a:moveTo>
                  <a:lnTo>
                    <a:pt x="196" y="0"/>
                  </a:lnTo>
                  <a:lnTo>
                    <a:pt x="392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</p:grpSp>
      <p:sp>
        <p:nvSpPr>
          <p:cNvPr id="27" name="Freeform 518"/>
          <p:cNvSpPr>
            <a:spLocks/>
          </p:cNvSpPr>
          <p:nvPr/>
        </p:nvSpPr>
        <p:spPr bwMode="auto">
          <a:xfrm>
            <a:off x="467544" y="404664"/>
            <a:ext cx="8280920" cy="547923"/>
          </a:xfrm>
          <a:custGeom>
            <a:avLst/>
            <a:gdLst>
              <a:gd name="T0" fmla="*/ 0 w 21928"/>
              <a:gd name="T1" fmla="*/ 172 h 1028"/>
              <a:gd name="T2" fmla="*/ 172 w 21928"/>
              <a:gd name="T3" fmla="*/ 0 h 1028"/>
              <a:gd name="T4" fmla="*/ 21757 w 21928"/>
              <a:gd name="T5" fmla="*/ 0 h 1028"/>
              <a:gd name="T6" fmla="*/ 21928 w 21928"/>
              <a:gd name="T7" fmla="*/ 172 h 1028"/>
              <a:gd name="T8" fmla="*/ 21928 w 21928"/>
              <a:gd name="T9" fmla="*/ 857 h 1028"/>
              <a:gd name="T10" fmla="*/ 21757 w 21928"/>
              <a:gd name="T11" fmla="*/ 1028 h 1028"/>
              <a:gd name="T12" fmla="*/ 172 w 21928"/>
              <a:gd name="T13" fmla="*/ 1028 h 1028"/>
              <a:gd name="T14" fmla="*/ 0 w 21928"/>
              <a:gd name="T15" fmla="*/ 857 h 1028"/>
              <a:gd name="T16" fmla="*/ 0 w 21928"/>
              <a:gd name="T17" fmla="*/ 172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28" h="1028">
                <a:moveTo>
                  <a:pt x="0" y="172"/>
                </a:moveTo>
                <a:cubicBezTo>
                  <a:pt x="0" y="77"/>
                  <a:pt x="77" y="0"/>
                  <a:pt x="172" y="0"/>
                </a:cubicBezTo>
                <a:lnTo>
                  <a:pt x="21757" y="0"/>
                </a:lnTo>
                <a:cubicBezTo>
                  <a:pt x="21852" y="0"/>
                  <a:pt x="21928" y="77"/>
                  <a:pt x="21928" y="172"/>
                </a:cubicBezTo>
                <a:lnTo>
                  <a:pt x="21928" y="857"/>
                </a:lnTo>
                <a:cubicBezTo>
                  <a:pt x="21928" y="952"/>
                  <a:pt x="21852" y="1028"/>
                  <a:pt x="21757" y="1028"/>
                </a:cubicBezTo>
                <a:lnTo>
                  <a:pt x="172" y="1028"/>
                </a:lnTo>
                <a:cubicBezTo>
                  <a:pt x="77" y="1028"/>
                  <a:pt x="0" y="952"/>
                  <a:pt x="0" y="857"/>
                </a:cubicBezTo>
                <a:lnTo>
                  <a:pt x="0" y="172"/>
                </a:lnTo>
                <a:close/>
              </a:path>
            </a:pathLst>
          </a:custGeom>
          <a:solidFill>
            <a:srgbClr val="BBE0E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2000"/>
          </a:p>
        </p:txBody>
      </p:sp>
      <p:sp>
        <p:nvSpPr>
          <p:cNvPr id="28" name="Rectangle 520"/>
          <p:cNvSpPr>
            <a:spLocks noChangeArrowheads="1"/>
          </p:cNvSpPr>
          <p:nvPr/>
        </p:nvSpPr>
        <p:spPr bwMode="auto">
          <a:xfrm>
            <a:off x="1346051" y="548680"/>
            <a:ext cx="6728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NUEVA ESTRUCTURA DEL RÉGIMEN DE CONTABILIDAD PÚBLICA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6" name="CuadroTexto 495"/>
          <p:cNvSpPr txBox="1"/>
          <p:nvPr/>
        </p:nvSpPr>
        <p:spPr>
          <a:xfrm>
            <a:off x="2753773" y="2317049"/>
            <a:ext cx="2403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Empresas que no cotizan en el mercado de valores y que no captan ni administran  Ahorro del Público</a:t>
            </a:r>
          </a:p>
        </p:txBody>
      </p:sp>
      <p:sp>
        <p:nvSpPr>
          <p:cNvPr id="497" name="Freeform 509"/>
          <p:cNvSpPr>
            <a:spLocks/>
          </p:cNvSpPr>
          <p:nvPr/>
        </p:nvSpPr>
        <p:spPr bwMode="auto">
          <a:xfrm>
            <a:off x="4829468" y="3247223"/>
            <a:ext cx="576709" cy="1624252"/>
          </a:xfrm>
          <a:custGeom>
            <a:avLst/>
            <a:gdLst>
              <a:gd name="T0" fmla="*/ 0 w 2556"/>
              <a:gd name="T1" fmla="*/ 426 h 3916"/>
              <a:gd name="T2" fmla="*/ 426 w 2556"/>
              <a:gd name="T3" fmla="*/ 0 h 3916"/>
              <a:gd name="T4" fmla="*/ 2130 w 2556"/>
              <a:gd name="T5" fmla="*/ 0 h 3916"/>
              <a:gd name="T6" fmla="*/ 2556 w 2556"/>
              <a:gd name="T7" fmla="*/ 426 h 3916"/>
              <a:gd name="T8" fmla="*/ 2556 w 2556"/>
              <a:gd name="T9" fmla="*/ 3490 h 3916"/>
              <a:gd name="T10" fmla="*/ 2130 w 2556"/>
              <a:gd name="T11" fmla="*/ 3916 h 3916"/>
              <a:gd name="T12" fmla="*/ 426 w 2556"/>
              <a:gd name="T13" fmla="*/ 3916 h 3916"/>
              <a:gd name="T14" fmla="*/ 0 w 2556"/>
              <a:gd name="T15" fmla="*/ 3490 h 3916"/>
              <a:gd name="T16" fmla="*/ 0 w 2556"/>
              <a:gd name="T17" fmla="*/ 426 h 3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6" h="3916">
                <a:moveTo>
                  <a:pt x="0" y="426"/>
                </a:moveTo>
                <a:cubicBezTo>
                  <a:pt x="0" y="191"/>
                  <a:pt x="191" y="0"/>
                  <a:pt x="426" y="0"/>
                </a:cubicBezTo>
                <a:lnTo>
                  <a:pt x="2130" y="0"/>
                </a:lnTo>
                <a:cubicBezTo>
                  <a:pt x="2366" y="0"/>
                  <a:pt x="2556" y="191"/>
                  <a:pt x="2556" y="426"/>
                </a:cubicBezTo>
                <a:lnTo>
                  <a:pt x="2556" y="3490"/>
                </a:lnTo>
                <a:cubicBezTo>
                  <a:pt x="2556" y="3726"/>
                  <a:pt x="2366" y="3916"/>
                  <a:pt x="2130" y="3916"/>
                </a:cubicBezTo>
                <a:lnTo>
                  <a:pt x="426" y="3916"/>
                </a:lnTo>
                <a:cubicBezTo>
                  <a:pt x="191" y="3916"/>
                  <a:pt x="0" y="3726"/>
                  <a:pt x="0" y="3490"/>
                </a:cubicBezTo>
                <a:lnTo>
                  <a:pt x="0" y="426"/>
                </a:lnTo>
                <a:close/>
              </a:path>
            </a:pathLst>
          </a:custGeom>
          <a:solidFill>
            <a:srgbClr val="CECEE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 dirty="0">
              <a:latin typeface="Calibri" panose="020F0502020204030204" pitchFamily="34" charset="0"/>
            </a:endParaRPr>
          </a:p>
        </p:txBody>
      </p:sp>
      <p:sp>
        <p:nvSpPr>
          <p:cNvPr id="498" name="Rectangle 372"/>
          <p:cNvSpPr>
            <a:spLocks noChangeArrowheads="1"/>
          </p:cNvSpPr>
          <p:nvPr/>
        </p:nvSpPr>
        <p:spPr bwMode="auto">
          <a:xfrm>
            <a:off x="5622201" y="2969281"/>
            <a:ext cx="1935366" cy="357758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499" name="CuadroTexto 498"/>
          <p:cNvSpPr txBox="1"/>
          <p:nvPr/>
        </p:nvSpPr>
        <p:spPr>
          <a:xfrm>
            <a:off x="7964953" y="3393075"/>
            <a:ext cx="9259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b="1" dirty="0">
                <a:latin typeface="Calibri" panose="020F0502020204030204" pitchFamily="34" charset="0"/>
              </a:rPr>
              <a:t>Res 743/13 </a:t>
            </a:r>
          </a:p>
          <a:p>
            <a:pPr algn="l"/>
            <a:r>
              <a:rPr lang="es-CO" sz="1000" b="1" dirty="0">
                <a:latin typeface="Calibri" panose="020F0502020204030204" pitchFamily="34" charset="0"/>
              </a:rPr>
              <a:t>Res. 598/14</a:t>
            </a:r>
          </a:p>
          <a:p>
            <a:pPr algn="l"/>
            <a:r>
              <a:rPr lang="es-CO" sz="1000" b="1" dirty="0">
                <a:latin typeface="Calibri" panose="020F0502020204030204" pitchFamily="34" charset="0"/>
              </a:rPr>
              <a:t>(Anexo D.N 2784/12 y normas que lo modifiquen) </a:t>
            </a:r>
          </a:p>
        </p:txBody>
      </p:sp>
      <p:sp>
        <p:nvSpPr>
          <p:cNvPr id="500" name="Freeform 508"/>
          <p:cNvSpPr>
            <a:spLocks/>
          </p:cNvSpPr>
          <p:nvPr/>
        </p:nvSpPr>
        <p:spPr bwMode="auto">
          <a:xfrm>
            <a:off x="4578046" y="3128443"/>
            <a:ext cx="215720" cy="1677973"/>
          </a:xfrm>
          <a:custGeom>
            <a:avLst/>
            <a:gdLst>
              <a:gd name="T0" fmla="*/ 0 w 516"/>
              <a:gd name="T1" fmla="*/ 0 h 4944"/>
              <a:gd name="T2" fmla="*/ 258 w 516"/>
              <a:gd name="T3" fmla="*/ 43 h 4944"/>
              <a:gd name="T4" fmla="*/ 258 w 516"/>
              <a:gd name="T5" fmla="*/ 2430 h 4944"/>
              <a:gd name="T6" fmla="*/ 516 w 516"/>
              <a:gd name="T7" fmla="*/ 2472 h 4944"/>
              <a:gd name="T8" fmla="*/ 258 w 516"/>
              <a:gd name="T9" fmla="*/ 2515 h 4944"/>
              <a:gd name="T10" fmla="*/ 258 w 516"/>
              <a:gd name="T11" fmla="*/ 4902 h 4944"/>
              <a:gd name="T12" fmla="*/ 0 w 516"/>
              <a:gd name="T13" fmla="*/ 4944 h 4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4944">
                <a:moveTo>
                  <a:pt x="0" y="0"/>
                </a:moveTo>
                <a:cubicBezTo>
                  <a:pt x="143" y="0"/>
                  <a:pt x="258" y="20"/>
                  <a:pt x="258" y="43"/>
                </a:cubicBezTo>
                <a:lnTo>
                  <a:pt x="258" y="2430"/>
                </a:lnTo>
                <a:cubicBezTo>
                  <a:pt x="258" y="2453"/>
                  <a:pt x="374" y="2472"/>
                  <a:pt x="516" y="2472"/>
                </a:cubicBezTo>
                <a:cubicBezTo>
                  <a:pt x="374" y="2472"/>
                  <a:pt x="258" y="2492"/>
                  <a:pt x="258" y="2515"/>
                </a:cubicBezTo>
                <a:lnTo>
                  <a:pt x="258" y="4902"/>
                </a:lnTo>
                <a:cubicBezTo>
                  <a:pt x="258" y="4925"/>
                  <a:pt x="143" y="4944"/>
                  <a:pt x="0" y="4944"/>
                </a:cubicBezTo>
              </a:path>
            </a:pathLst>
          </a:custGeom>
          <a:noFill/>
          <a:ln w="25" cap="flat">
            <a:solidFill>
              <a:srgbClr val="22226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501" name="CuadroTexto 500"/>
          <p:cNvSpPr txBox="1"/>
          <p:nvPr/>
        </p:nvSpPr>
        <p:spPr>
          <a:xfrm>
            <a:off x="4801409" y="3322572"/>
            <a:ext cx="67496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900" b="1" dirty="0">
                <a:latin typeface="Calibri" panose="020F0502020204030204" pitchFamily="34" charset="0"/>
              </a:rPr>
              <a:t>Res. 414 </a:t>
            </a:r>
            <a:r>
              <a:rPr lang="es-CO" sz="900" b="1" dirty="0" err="1">
                <a:latin typeface="Calibri" panose="020F0502020204030204" pitchFamily="34" charset="0"/>
              </a:rPr>
              <a:t>Sep</a:t>
            </a:r>
            <a:r>
              <a:rPr lang="es-CO" sz="900" b="1" dirty="0">
                <a:latin typeface="Calibri" panose="020F0502020204030204" pitchFamily="34" charset="0"/>
              </a:rPr>
              <a:t> 2014. </a:t>
            </a:r>
          </a:p>
          <a:p>
            <a:pPr algn="l"/>
            <a:endParaRPr lang="es-CO" sz="900" b="1" dirty="0">
              <a:latin typeface="Calibri" panose="020F0502020204030204" pitchFamily="34" charset="0"/>
            </a:endParaRPr>
          </a:p>
          <a:p>
            <a:pPr algn="l"/>
            <a:r>
              <a:rPr lang="es-CO" sz="900" b="1" dirty="0">
                <a:latin typeface="Calibri" panose="020F0502020204030204" pitchFamily="34" charset="0"/>
              </a:rPr>
              <a:t>Carta Circular 03 e </a:t>
            </a:r>
            <a:r>
              <a:rPr lang="es-CO" sz="900" b="1" dirty="0" err="1">
                <a:latin typeface="Calibri" panose="020F0502020204030204" pitchFamily="34" charset="0"/>
              </a:rPr>
              <a:t>Instruc</a:t>
            </a:r>
            <a:r>
              <a:rPr lang="es-CO" sz="900" b="1" dirty="0">
                <a:latin typeface="Calibri" panose="020F0502020204030204" pitchFamily="34" charset="0"/>
              </a:rPr>
              <a:t>. 02 / 2014</a:t>
            </a:r>
          </a:p>
        </p:txBody>
      </p:sp>
      <p:sp>
        <p:nvSpPr>
          <p:cNvPr id="502" name="CuadroTexto 501"/>
          <p:cNvSpPr txBox="1"/>
          <p:nvPr/>
        </p:nvSpPr>
        <p:spPr>
          <a:xfrm>
            <a:off x="509633" y="2408111"/>
            <a:ext cx="204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Entidades de gobierno</a:t>
            </a:r>
          </a:p>
        </p:txBody>
      </p:sp>
      <p:sp>
        <p:nvSpPr>
          <p:cNvPr id="503" name="CuadroTexto 502"/>
          <p:cNvSpPr txBox="1"/>
          <p:nvPr/>
        </p:nvSpPr>
        <p:spPr>
          <a:xfrm>
            <a:off x="1835697" y="1274528"/>
            <a:ext cx="46067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CONTEXTO DEL SECTOR PÚBLICO COLOMBIANO Y</a:t>
            </a:r>
          </a:p>
          <a:p>
            <a:pPr algn="ctr"/>
            <a:r>
              <a:rPr lang="es-CO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SISTEMA NACIONAL DE CONTABILIDAD PÚBLICA</a:t>
            </a:r>
          </a:p>
        </p:txBody>
      </p:sp>
      <p:sp>
        <p:nvSpPr>
          <p:cNvPr id="504" name="CuadroTexto 503"/>
          <p:cNvSpPr txBox="1"/>
          <p:nvPr/>
        </p:nvSpPr>
        <p:spPr>
          <a:xfrm>
            <a:off x="5406176" y="2338247"/>
            <a:ext cx="207263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Empresas que cotizan en </a:t>
            </a:r>
          </a:p>
          <a:p>
            <a:pPr algn="ctr"/>
            <a:r>
              <a:rPr lang="es-C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el mercado de valores</a:t>
            </a:r>
          </a:p>
        </p:txBody>
      </p:sp>
      <p:sp>
        <p:nvSpPr>
          <p:cNvPr id="505" name="Rectangle 136"/>
          <p:cNvSpPr>
            <a:spLocks noChangeArrowheads="1"/>
          </p:cNvSpPr>
          <p:nvPr/>
        </p:nvSpPr>
        <p:spPr bwMode="auto">
          <a:xfrm>
            <a:off x="1261276" y="3624519"/>
            <a:ext cx="7837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6" name="Rectangle 136"/>
          <p:cNvSpPr>
            <a:spLocks noChangeArrowheads="1"/>
          </p:cNvSpPr>
          <p:nvPr/>
        </p:nvSpPr>
        <p:spPr bwMode="auto">
          <a:xfrm>
            <a:off x="3317945" y="3624519"/>
            <a:ext cx="7053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7" name="Rectangle 143"/>
          <p:cNvSpPr>
            <a:spLocks noChangeArrowheads="1"/>
          </p:cNvSpPr>
          <p:nvPr/>
        </p:nvSpPr>
        <p:spPr bwMode="auto">
          <a:xfrm>
            <a:off x="3059685" y="4179317"/>
            <a:ext cx="1488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8" name="Rectangle 146"/>
          <p:cNvSpPr>
            <a:spLocks noChangeArrowheads="1"/>
          </p:cNvSpPr>
          <p:nvPr/>
        </p:nvSpPr>
        <p:spPr bwMode="auto">
          <a:xfrm>
            <a:off x="3019698" y="4704639"/>
            <a:ext cx="1397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Rectangle 149"/>
          <p:cNvSpPr>
            <a:spLocks noChangeArrowheads="1"/>
          </p:cNvSpPr>
          <p:nvPr/>
        </p:nvSpPr>
        <p:spPr bwMode="auto">
          <a:xfrm>
            <a:off x="3019698" y="5177557"/>
            <a:ext cx="15286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0" name="Rectangle 192"/>
          <p:cNvSpPr>
            <a:spLocks noChangeArrowheads="1"/>
          </p:cNvSpPr>
          <p:nvPr/>
        </p:nvSpPr>
        <p:spPr bwMode="auto">
          <a:xfrm>
            <a:off x="5953502" y="3042584"/>
            <a:ext cx="15253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CO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Marco Conceptual</a:t>
            </a:r>
          </a:p>
        </p:txBody>
      </p:sp>
      <p:sp>
        <p:nvSpPr>
          <p:cNvPr id="511" name="Rectangle 136"/>
          <p:cNvSpPr>
            <a:spLocks noChangeArrowheads="1"/>
          </p:cNvSpPr>
          <p:nvPr/>
        </p:nvSpPr>
        <p:spPr bwMode="auto">
          <a:xfrm>
            <a:off x="5981831" y="3576586"/>
            <a:ext cx="819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" name="Rectangle 143"/>
          <p:cNvSpPr>
            <a:spLocks noChangeArrowheads="1"/>
          </p:cNvSpPr>
          <p:nvPr/>
        </p:nvSpPr>
        <p:spPr bwMode="auto">
          <a:xfrm>
            <a:off x="5683969" y="4096601"/>
            <a:ext cx="16509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" name="Rectangle 146"/>
          <p:cNvSpPr>
            <a:spLocks noChangeArrowheads="1"/>
          </p:cNvSpPr>
          <p:nvPr/>
        </p:nvSpPr>
        <p:spPr bwMode="auto">
          <a:xfrm>
            <a:off x="5814213" y="4552733"/>
            <a:ext cx="1359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Interpretaciones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Rectangle 503"/>
          <p:cNvSpPr>
            <a:spLocks noChangeArrowheads="1"/>
          </p:cNvSpPr>
          <p:nvPr/>
        </p:nvSpPr>
        <p:spPr bwMode="auto">
          <a:xfrm>
            <a:off x="5622201" y="5415108"/>
            <a:ext cx="1935366" cy="356248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515" name="Rectangle 146"/>
          <p:cNvSpPr>
            <a:spLocks noChangeArrowheads="1"/>
          </p:cNvSpPr>
          <p:nvPr/>
        </p:nvSpPr>
        <p:spPr bwMode="auto">
          <a:xfrm>
            <a:off x="5683969" y="5074551"/>
            <a:ext cx="16664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Rectangle 149"/>
          <p:cNvSpPr>
            <a:spLocks noChangeArrowheads="1"/>
          </p:cNvSpPr>
          <p:nvPr/>
        </p:nvSpPr>
        <p:spPr bwMode="auto">
          <a:xfrm>
            <a:off x="5823352" y="5501822"/>
            <a:ext cx="16554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Rectangle 149"/>
          <p:cNvSpPr>
            <a:spLocks noChangeArrowheads="1"/>
          </p:cNvSpPr>
          <p:nvPr/>
        </p:nvSpPr>
        <p:spPr bwMode="auto">
          <a:xfrm>
            <a:off x="971601" y="5164197"/>
            <a:ext cx="15424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" name="Rectangle 146"/>
          <p:cNvSpPr>
            <a:spLocks noChangeArrowheads="1"/>
          </p:cNvSpPr>
          <p:nvPr/>
        </p:nvSpPr>
        <p:spPr bwMode="auto">
          <a:xfrm>
            <a:off x="1054626" y="4704639"/>
            <a:ext cx="1459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Rectangle 143"/>
          <p:cNvSpPr>
            <a:spLocks noChangeArrowheads="1"/>
          </p:cNvSpPr>
          <p:nvPr/>
        </p:nvSpPr>
        <p:spPr bwMode="auto">
          <a:xfrm>
            <a:off x="971600" y="4183808"/>
            <a:ext cx="14315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3998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22864" y="24123"/>
            <a:ext cx="916686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27" name="Conector recto 3"/>
          <p:cNvSpPr/>
          <p:nvPr/>
        </p:nvSpPr>
        <p:spPr>
          <a:xfrm>
            <a:off x="4552076" y="2783543"/>
            <a:ext cx="2232566" cy="12909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11974"/>
                </a:lnTo>
                <a:lnTo>
                  <a:pt x="4340781" y="1011974"/>
                </a:lnTo>
                <a:lnTo>
                  <a:pt x="4340781" y="1290914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8" name="Conector recto 4"/>
          <p:cNvSpPr/>
          <p:nvPr/>
        </p:nvSpPr>
        <p:spPr>
          <a:xfrm>
            <a:off x="4495723" y="2783543"/>
            <a:ext cx="91440" cy="12909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011974"/>
                </a:lnTo>
                <a:lnTo>
                  <a:pt x="65644" y="1011974"/>
                </a:lnTo>
                <a:lnTo>
                  <a:pt x="65644" y="1290914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9" name="Conector recto 5"/>
          <p:cNvSpPr/>
          <p:nvPr/>
        </p:nvSpPr>
        <p:spPr>
          <a:xfrm>
            <a:off x="251146" y="2783543"/>
            <a:ext cx="3024000" cy="1260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00932" y="0"/>
                </a:moveTo>
                <a:lnTo>
                  <a:pt x="4300932" y="1011974"/>
                </a:lnTo>
                <a:lnTo>
                  <a:pt x="0" y="1011974"/>
                </a:lnTo>
                <a:lnTo>
                  <a:pt x="0" y="1290914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30" name="Arco 29"/>
          <p:cNvSpPr/>
          <p:nvPr/>
        </p:nvSpPr>
        <p:spPr>
          <a:xfrm>
            <a:off x="3887934" y="1455258"/>
            <a:ext cx="1328284" cy="1328284"/>
          </a:xfrm>
          <a:prstGeom prst="arc">
            <a:avLst>
              <a:gd name="adj1" fmla="val 13200000"/>
              <a:gd name="adj2" fmla="val 192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Arco 30"/>
          <p:cNvSpPr/>
          <p:nvPr/>
        </p:nvSpPr>
        <p:spPr>
          <a:xfrm>
            <a:off x="3887934" y="1455258"/>
            <a:ext cx="1328284" cy="1328284"/>
          </a:xfrm>
          <a:prstGeom prst="arc">
            <a:avLst>
              <a:gd name="adj1" fmla="val 2400000"/>
              <a:gd name="adj2" fmla="val 84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upo 31"/>
          <p:cNvGrpSpPr/>
          <p:nvPr/>
        </p:nvGrpSpPr>
        <p:grpSpPr>
          <a:xfrm>
            <a:off x="2627785" y="1694350"/>
            <a:ext cx="3888432" cy="850102"/>
            <a:chOff x="4304418" y="527124"/>
            <a:chExt cx="2716361" cy="850102"/>
          </a:xfrm>
        </p:grpSpPr>
        <p:sp>
          <p:nvSpPr>
            <p:cNvPr id="48" name="Rectángulo 47"/>
            <p:cNvSpPr/>
            <p:nvPr/>
          </p:nvSpPr>
          <p:spPr>
            <a:xfrm>
              <a:off x="4304418" y="527124"/>
              <a:ext cx="2656569" cy="85010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tángulo 48"/>
            <p:cNvSpPr/>
            <p:nvPr/>
          </p:nvSpPr>
          <p:spPr>
            <a:xfrm>
              <a:off x="4364210" y="527124"/>
              <a:ext cx="2656569" cy="8501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kern="1200" dirty="0"/>
                <a:t>Resolución 414 de 2014</a:t>
              </a:r>
            </a:p>
          </p:txBody>
        </p:sp>
      </p:grpSp>
      <p:sp>
        <p:nvSpPr>
          <p:cNvPr id="33" name="Arco 32"/>
          <p:cNvSpPr/>
          <p:nvPr/>
        </p:nvSpPr>
        <p:spPr>
          <a:xfrm>
            <a:off x="147372" y="4074457"/>
            <a:ext cx="1328284" cy="1328284"/>
          </a:xfrm>
          <a:prstGeom prst="arc">
            <a:avLst>
              <a:gd name="adj1" fmla="val 13200000"/>
              <a:gd name="adj2" fmla="val 192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Arco 33"/>
          <p:cNvSpPr/>
          <p:nvPr/>
        </p:nvSpPr>
        <p:spPr>
          <a:xfrm>
            <a:off x="163065" y="4074457"/>
            <a:ext cx="1328284" cy="1328284"/>
          </a:xfrm>
          <a:prstGeom prst="arc">
            <a:avLst>
              <a:gd name="adj1" fmla="val 2400000"/>
              <a:gd name="adj2" fmla="val 84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upo 34"/>
          <p:cNvGrpSpPr/>
          <p:nvPr/>
        </p:nvGrpSpPr>
        <p:grpSpPr>
          <a:xfrm>
            <a:off x="-460833" y="4313549"/>
            <a:ext cx="2656569" cy="850102"/>
            <a:chOff x="3485" y="3146323"/>
            <a:chExt cx="2656569" cy="850102"/>
          </a:xfrm>
        </p:grpSpPr>
        <p:sp>
          <p:nvSpPr>
            <p:cNvPr id="46" name="Rectángulo 45"/>
            <p:cNvSpPr/>
            <p:nvPr/>
          </p:nvSpPr>
          <p:spPr>
            <a:xfrm>
              <a:off x="3485" y="3146323"/>
              <a:ext cx="2656569" cy="85010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ctángulo 46"/>
            <p:cNvSpPr/>
            <p:nvPr/>
          </p:nvSpPr>
          <p:spPr>
            <a:xfrm>
              <a:off x="3485" y="3146323"/>
              <a:ext cx="2656569" cy="8501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ts val="0"/>
                </a:spcAft>
              </a:pPr>
              <a:r>
                <a:rPr lang="es-CO" sz="2600" b="1" dirty="0"/>
                <a:t>Marco </a:t>
              </a:r>
            </a:p>
            <a:p>
              <a:pPr algn="ctr" defTabSz="889000">
                <a:spcBef>
                  <a:spcPct val="0"/>
                </a:spcBef>
                <a:spcAft>
                  <a:spcPts val="0"/>
                </a:spcAft>
              </a:pPr>
              <a:r>
                <a:rPr lang="es-CO" sz="2600" b="1" dirty="0"/>
                <a:t>conceptual</a:t>
              </a:r>
            </a:p>
          </p:txBody>
        </p:sp>
      </p:grpSp>
      <p:sp>
        <p:nvSpPr>
          <p:cNvPr id="36" name="Arco 35"/>
          <p:cNvSpPr/>
          <p:nvPr/>
        </p:nvSpPr>
        <p:spPr>
          <a:xfrm>
            <a:off x="3354654" y="4074457"/>
            <a:ext cx="2434692" cy="1328284"/>
          </a:xfrm>
          <a:prstGeom prst="arc">
            <a:avLst>
              <a:gd name="adj1" fmla="val 13200000"/>
              <a:gd name="adj2" fmla="val 192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Arco 36"/>
          <p:cNvSpPr/>
          <p:nvPr/>
        </p:nvSpPr>
        <p:spPr>
          <a:xfrm>
            <a:off x="3354654" y="4074456"/>
            <a:ext cx="2434692" cy="1946832"/>
          </a:xfrm>
          <a:prstGeom prst="arc">
            <a:avLst>
              <a:gd name="adj1" fmla="val 2400000"/>
              <a:gd name="adj2" fmla="val 84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upo 37"/>
          <p:cNvGrpSpPr/>
          <p:nvPr/>
        </p:nvGrpSpPr>
        <p:grpSpPr>
          <a:xfrm>
            <a:off x="1907704" y="4313548"/>
            <a:ext cx="5098989" cy="1203683"/>
            <a:chOff x="2988331" y="3146323"/>
            <a:chExt cx="5098989" cy="850102"/>
          </a:xfrm>
        </p:grpSpPr>
        <p:sp>
          <p:nvSpPr>
            <p:cNvPr id="44" name="Rectángulo 43"/>
            <p:cNvSpPr/>
            <p:nvPr/>
          </p:nvSpPr>
          <p:spPr>
            <a:xfrm>
              <a:off x="3217935" y="3146323"/>
              <a:ext cx="4869385" cy="85010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ángulo 44"/>
            <p:cNvSpPr/>
            <p:nvPr/>
          </p:nvSpPr>
          <p:spPr>
            <a:xfrm>
              <a:off x="2988331" y="3146323"/>
              <a:ext cx="5098989" cy="8501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ts val="0"/>
                </a:spcAft>
              </a:pPr>
              <a:r>
                <a:rPr lang="es-CO" sz="2600" b="1" dirty="0"/>
                <a:t>Normas</a:t>
              </a:r>
              <a:r>
                <a:rPr lang="es-CO" sz="2600" b="1" kern="1200" dirty="0"/>
                <a:t> para el reconocimiento, </a:t>
              </a:r>
            </a:p>
            <a:p>
              <a:pPr lvl="0" algn="ctr" defTabSz="889000">
                <a:spcBef>
                  <a:spcPct val="0"/>
                </a:spcBef>
                <a:spcAft>
                  <a:spcPts val="0"/>
                </a:spcAft>
              </a:pPr>
              <a:r>
                <a:rPr lang="es-CO" sz="2600" b="1" kern="1200" dirty="0"/>
                <a:t>medición, revelación y presentación</a:t>
              </a:r>
            </a:p>
            <a:p>
              <a:pPr lvl="0" algn="ctr" defTabSz="889000">
                <a:spcBef>
                  <a:spcPct val="0"/>
                </a:spcBef>
                <a:spcAft>
                  <a:spcPts val="0"/>
                </a:spcAft>
              </a:pPr>
              <a:r>
                <a:rPr lang="es-CO" sz="2600" b="1" kern="1200" dirty="0"/>
                <a:t> de los hechos económicos </a:t>
              </a:r>
            </a:p>
          </p:txBody>
        </p:sp>
      </p:grpSp>
      <p:sp>
        <p:nvSpPr>
          <p:cNvPr id="39" name="Arco 38"/>
          <p:cNvSpPr/>
          <p:nvPr/>
        </p:nvSpPr>
        <p:spPr>
          <a:xfrm>
            <a:off x="7612406" y="4074457"/>
            <a:ext cx="1328284" cy="1328284"/>
          </a:xfrm>
          <a:prstGeom prst="arc">
            <a:avLst>
              <a:gd name="adj1" fmla="val 13200000"/>
              <a:gd name="adj2" fmla="val 192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Arco 39"/>
          <p:cNvSpPr/>
          <p:nvPr/>
        </p:nvSpPr>
        <p:spPr>
          <a:xfrm>
            <a:off x="7524328" y="4198806"/>
            <a:ext cx="1328284" cy="1328284"/>
          </a:xfrm>
          <a:prstGeom prst="arc">
            <a:avLst>
              <a:gd name="adj1" fmla="val 2400000"/>
              <a:gd name="adj2" fmla="val 8400000"/>
            </a:avLst>
          </a:prstGeom>
          <a:ln w="412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Grupo 40"/>
          <p:cNvGrpSpPr/>
          <p:nvPr/>
        </p:nvGrpSpPr>
        <p:grpSpPr>
          <a:xfrm>
            <a:off x="6948264" y="4313549"/>
            <a:ext cx="2656569" cy="850102"/>
            <a:chOff x="8645200" y="3146323"/>
            <a:chExt cx="2656569" cy="850102"/>
          </a:xfrm>
        </p:grpSpPr>
        <p:sp>
          <p:nvSpPr>
            <p:cNvPr id="42" name="Rectángulo 41"/>
            <p:cNvSpPr/>
            <p:nvPr/>
          </p:nvSpPr>
          <p:spPr>
            <a:xfrm>
              <a:off x="8645200" y="3146323"/>
              <a:ext cx="2656569" cy="85010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8645200" y="3146323"/>
              <a:ext cx="2656569" cy="8501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ts val="0"/>
                </a:spcAft>
              </a:pPr>
              <a:r>
                <a:rPr lang="es-CO" sz="2600" b="1" dirty="0"/>
                <a:t>Instructivo</a:t>
              </a:r>
            </a:p>
            <a:p>
              <a:pPr algn="ctr" defTabSz="889000">
                <a:spcBef>
                  <a:spcPct val="0"/>
                </a:spcBef>
                <a:spcAft>
                  <a:spcPts val="0"/>
                </a:spcAft>
              </a:pPr>
              <a:r>
                <a:rPr lang="es-CO" sz="2600" b="1" dirty="0"/>
                <a:t> 002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777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6" name="5 Forma libre"/>
          <p:cNvSpPr/>
          <p:nvPr/>
        </p:nvSpPr>
        <p:spPr>
          <a:xfrm>
            <a:off x="671274" y="2348880"/>
            <a:ext cx="7933173" cy="3816424"/>
          </a:xfrm>
          <a:custGeom>
            <a:avLst/>
            <a:gdLst>
              <a:gd name="connsiteX0" fmla="*/ 0 w 7258406"/>
              <a:gd name="connsiteY0" fmla="*/ 0 h 2268252"/>
              <a:gd name="connsiteX1" fmla="*/ 7258406 w 7258406"/>
              <a:gd name="connsiteY1" fmla="*/ 0 h 2268252"/>
              <a:gd name="connsiteX2" fmla="*/ 7258406 w 7258406"/>
              <a:gd name="connsiteY2" fmla="*/ 2268252 h 2268252"/>
              <a:gd name="connsiteX3" fmla="*/ 0 w 7258406"/>
              <a:gd name="connsiteY3" fmla="*/ 2268252 h 2268252"/>
              <a:gd name="connsiteX4" fmla="*/ 0 w 7258406"/>
              <a:gd name="connsiteY4" fmla="*/ 0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06" h="2268252">
                <a:moveTo>
                  <a:pt x="0" y="0"/>
                </a:moveTo>
                <a:lnTo>
                  <a:pt x="7258406" y="0"/>
                </a:lnTo>
                <a:lnTo>
                  <a:pt x="7258406" y="2268252"/>
                </a:lnTo>
                <a:lnTo>
                  <a:pt x="0" y="226825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6600">
                <a:alpha val="90000"/>
              </a:srgbClr>
            </a:solidFill>
          </a:ln>
        </p:spPr>
        <p:style>
          <a:lnRef idx="1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6363" tIns="57150" rIns="57150" bIns="57150" numCol="1" spcCol="1270" anchor="ctr" anchorCtr="0">
            <a:noAutofit/>
          </a:bodyPr>
          <a:lstStyle/>
          <a:p>
            <a:r>
              <a:rPr lang="es-CO" sz="2800" b="1" dirty="0">
                <a:solidFill>
                  <a:schemeClr val="tx1"/>
                </a:solidFill>
                <a:latin typeface="Calibri" pitchFamily="34" charset="0"/>
              </a:rPr>
              <a:t>Recursos </a:t>
            </a:r>
            <a:r>
              <a:rPr lang="es-CO" sz="2800" b="1" u="sng" dirty="0">
                <a:solidFill>
                  <a:srgbClr val="0000FF"/>
                </a:solidFill>
                <a:latin typeface="Calibri" pitchFamily="34" charset="0"/>
              </a:rPr>
              <a:t>controlados</a:t>
            </a:r>
            <a:r>
              <a:rPr lang="es-CO" sz="2800" b="1" dirty="0">
                <a:solidFill>
                  <a:schemeClr val="tx1"/>
                </a:solidFill>
                <a:latin typeface="Calibri" pitchFamily="34" charset="0"/>
              </a:rPr>
              <a:t> por la empresa producto de sucesos pasados, de los cuales se espera obtener </a:t>
            </a:r>
            <a:r>
              <a:rPr lang="es-CO" sz="2800" b="1" u="sng" dirty="0">
                <a:solidFill>
                  <a:srgbClr val="0000FF"/>
                </a:solidFill>
                <a:latin typeface="Calibri" pitchFamily="34" charset="0"/>
              </a:rPr>
              <a:t>beneficios económicos futuros.</a:t>
            </a:r>
          </a:p>
          <a:p>
            <a:endParaRPr lang="es-CO" sz="2400" u="sng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s-CO" sz="2400" b="1" dirty="0">
                <a:solidFill>
                  <a:schemeClr val="tx1"/>
                </a:solidFill>
                <a:latin typeface="Calibri" pitchFamily="34" charset="0"/>
              </a:rPr>
              <a:t>Requisitos para el reconocimiento: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flujo de los beneficios debe </a:t>
            </a:r>
            <a:r>
              <a:rPr lang="es-CO" sz="24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ser  probable.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Debe tener un costo o valor que pueda </a:t>
            </a:r>
            <a:r>
              <a:rPr lang="es-CO" sz="24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medirse con fiabilidad</a:t>
            </a:r>
            <a:r>
              <a:rPr lang="es-CO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 bwMode="auto">
          <a:xfrm>
            <a:off x="179512" y="1712870"/>
            <a:ext cx="1693628" cy="996050"/>
          </a:xfrm>
          <a:prstGeom prst="rect">
            <a:avLst/>
          </a:prstGeom>
          <a:solidFill>
            <a:srgbClr val="FFDFA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s-CO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1. ACTIVOS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1412" y="1339910"/>
            <a:ext cx="6278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latin typeface="Calibri" pitchFamily="34" charset="0"/>
              </a:rPr>
              <a:t>PRINCIPALES ASPECTOS DEL NUEVO MARCO NORMATIVO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3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5" name="4 Forma libre"/>
          <p:cNvSpPr/>
          <p:nvPr/>
        </p:nvSpPr>
        <p:spPr>
          <a:xfrm>
            <a:off x="539552" y="2060848"/>
            <a:ext cx="8208912" cy="4176464"/>
          </a:xfrm>
          <a:custGeom>
            <a:avLst/>
            <a:gdLst>
              <a:gd name="connsiteX0" fmla="*/ 0 w 7258406"/>
              <a:gd name="connsiteY0" fmla="*/ 0 h 2268252"/>
              <a:gd name="connsiteX1" fmla="*/ 7258406 w 7258406"/>
              <a:gd name="connsiteY1" fmla="*/ 0 h 2268252"/>
              <a:gd name="connsiteX2" fmla="*/ 7258406 w 7258406"/>
              <a:gd name="connsiteY2" fmla="*/ 2268252 h 2268252"/>
              <a:gd name="connsiteX3" fmla="*/ 0 w 7258406"/>
              <a:gd name="connsiteY3" fmla="*/ 2268252 h 2268252"/>
              <a:gd name="connsiteX4" fmla="*/ 0 w 7258406"/>
              <a:gd name="connsiteY4" fmla="*/ 0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06" h="2268252">
                <a:moveTo>
                  <a:pt x="0" y="0"/>
                </a:moveTo>
                <a:lnTo>
                  <a:pt x="7258406" y="0"/>
                </a:lnTo>
                <a:lnTo>
                  <a:pt x="7258406" y="2268252"/>
                </a:lnTo>
                <a:lnTo>
                  <a:pt x="0" y="2268252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36363" tIns="57150" rIns="57150" bIns="57150" numCol="1" spcCol="1270" anchor="ctr" anchorCtr="0">
            <a:noAutofit/>
          </a:bodyPr>
          <a:lstStyle/>
          <a:p>
            <a:pPr eaLnBrk="1" hangingPunct="1">
              <a:defRPr/>
            </a:pPr>
            <a:r>
              <a:rPr lang="es-CO" sz="26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Obligación presente</a:t>
            </a:r>
            <a:r>
              <a:rPr lang="es-CO" sz="2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O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producto de </a:t>
            </a:r>
            <a:r>
              <a:rPr lang="es-CO" sz="26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sucesos pasados </a:t>
            </a:r>
            <a:r>
              <a:rPr lang="es-CO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cuya cancelación, una vez vencida, la empresa espera </a:t>
            </a:r>
            <a:r>
              <a:rPr lang="es-CO" sz="26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desprenderse de recursos que incorporan  beneficios económicos </a:t>
            </a:r>
            <a:endParaRPr lang="es-CO" sz="2600" u="sng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CO" sz="2600" b="1" dirty="0">
                <a:solidFill>
                  <a:srgbClr val="7030A0"/>
                </a:solidFill>
                <a:latin typeface="Calibri" pitchFamily="34" charset="0"/>
              </a:rPr>
              <a:t>Requisitos para el reconocimiento: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 </a:t>
            </a:r>
            <a:r>
              <a:rPr lang="es-CO" sz="26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probable</a:t>
            </a:r>
            <a:r>
              <a:rPr lang="es-CO" sz="2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O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que, del pago de una obligación presente, se derive la </a:t>
            </a:r>
            <a:r>
              <a:rPr lang="es-CO" sz="26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salida de recursos que incorporen beneficios económicos</a:t>
            </a:r>
            <a:r>
              <a:rPr lang="es-CO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y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 la cuantía del desembolso a realizar se pueda </a:t>
            </a:r>
            <a:r>
              <a:rPr lang="es-CO" sz="26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medir con fiabilidad</a:t>
            </a:r>
            <a:endParaRPr lang="es-CO" sz="26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07504" y="1340768"/>
            <a:ext cx="1693628" cy="9960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s-CO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2. PASIVOS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6" name="5 Forma libre"/>
          <p:cNvSpPr/>
          <p:nvPr/>
        </p:nvSpPr>
        <p:spPr>
          <a:xfrm>
            <a:off x="683568" y="2060848"/>
            <a:ext cx="7776864" cy="4176464"/>
          </a:xfrm>
          <a:custGeom>
            <a:avLst/>
            <a:gdLst>
              <a:gd name="connsiteX0" fmla="*/ 0 w 7258406"/>
              <a:gd name="connsiteY0" fmla="*/ 0 h 2268252"/>
              <a:gd name="connsiteX1" fmla="*/ 7258406 w 7258406"/>
              <a:gd name="connsiteY1" fmla="*/ 0 h 2268252"/>
              <a:gd name="connsiteX2" fmla="*/ 7258406 w 7258406"/>
              <a:gd name="connsiteY2" fmla="*/ 2268252 h 2268252"/>
              <a:gd name="connsiteX3" fmla="*/ 0 w 7258406"/>
              <a:gd name="connsiteY3" fmla="*/ 2268252 h 2268252"/>
              <a:gd name="connsiteX4" fmla="*/ 0 w 7258406"/>
              <a:gd name="connsiteY4" fmla="*/ 0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06" h="2268252">
                <a:moveTo>
                  <a:pt x="0" y="0"/>
                </a:moveTo>
                <a:lnTo>
                  <a:pt x="7258406" y="0"/>
                </a:lnTo>
                <a:lnTo>
                  <a:pt x="7258406" y="2268252"/>
                </a:lnTo>
                <a:lnTo>
                  <a:pt x="0" y="2268252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36363" tIns="57150" rIns="57150" bIns="57150" numCol="1" spcCol="1270" anchor="ctr" anchorCtr="0">
            <a:noAutofit/>
          </a:bodyPr>
          <a:lstStyle/>
          <a:p>
            <a:r>
              <a:rPr lang="es-CO" sz="2400" b="1" dirty="0">
                <a:latin typeface="Calibri" pitchFamily="34" charset="0"/>
              </a:rPr>
              <a:t>Comprende el </a:t>
            </a:r>
            <a:r>
              <a:rPr lang="es-CO" sz="2400" b="1" u="sng" dirty="0">
                <a:solidFill>
                  <a:srgbClr val="0000FF"/>
                </a:solidFill>
                <a:latin typeface="Calibri" pitchFamily="34" charset="0"/>
              </a:rPr>
              <a:t>valor de los recursos públicos representados en bienes y derechos</a:t>
            </a:r>
            <a:r>
              <a:rPr lang="es-CO" sz="2400" b="1" dirty="0">
                <a:latin typeface="Calibri" pitchFamily="34" charset="0"/>
              </a:rPr>
              <a:t>, </a:t>
            </a:r>
            <a:r>
              <a:rPr lang="es-CO" sz="2400" b="1" u="sng" dirty="0">
                <a:solidFill>
                  <a:srgbClr val="0000FF"/>
                </a:solidFill>
                <a:latin typeface="Calibri" pitchFamily="34" charset="0"/>
              </a:rPr>
              <a:t>deducidas las obligaciones</a:t>
            </a:r>
            <a:r>
              <a:rPr lang="es-CO" sz="2400" b="1" dirty="0">
                <a:latin typeface="Calibri" pitchFamily="34" charset="0"/>
              </a:rPr>
              <a:t>, que tiene la empresa para cumplir las funciones de cometido estatal.</a:t>
            </a:r>
          </a:p>
          <a:p>
            <a:endParaRPr lang="es-CO" sz="24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CO" sz="2400" b="1" dirty="0">
                <a:solidFill>
                  <a:schemeClr val="tx1"/>
                </a:solidFill>
                <a:latin typeface="Calibri" pitchFamily="34" charset="0"/>
              </a:rPr>
              <a:t>Se debe clasificar con el fin de presentar información que permita a los usuarios conocer las </a:t>
            </a:r>
            <a:r>
              <a:rPr lang="es-CO" sz="2400" b="1" u="sng" dirty="0">
                <a:solidFill>
                  <a:srgbClr val="0000FF"/>
                </a:solidFill>
                <a:latin typeface="Calibri" pitchFamily="34" charset="0"/>
              </a:rPr>
              <a:t>restricciones, legales o de otro tipo</a:t>
            </a:r>
            <a:r>
              <a:rPr lang="es-CO" sz="2400" b="1" dirty="0">
                <a:solidFill>
                  <a:schemeClr val="tx1"/>
                </a:solidFill>
                <a:latin typeface="Calibri" pitchFamily="34" charset="0"/>
              </a:rPr>
              <a:t>, que afectan la capacidad de la empresa para </a:t>
            </a:r>
            <a:r>
              <a:rPr lang="es-CO" sz="2400" b="1" u="sng" dirty="0">
                <a:solidFill>
                  <a:srgbClr val="0000FF"/>
                </a:solidFill>
                <a:latin typeface="Calibri" pitchFamily="34" charset="0"/>
              </a:rPr>
              <a:t>distribuir o aplicar</a:t>
            </a:r>
            <a:r>
              <a:rPr lang="es-CO" sz="2400" b="1" dirty="0">
                <a:solidFill>
                  <a:schemeClr val="tx1"/>
                </a:solidFill>
                <a:latin typeface="Calibri" pitchFamily="34" charset="0"/>
              </a:rPr>
              <a:t> de forma diferente su patrimonio</a:t>
            </a:r>
            <a:r>
              <a:rPr lang="es-CO" sz="2400" b="1" dirty="0">
                <a:latin typeface="Calibri" pitchFamily="34" charset="0"/>
              </a:rPr>
              <a:t>.</a:t>
            </a:r>
            <a:r>
              <a:rPr lang="es-CO" sz="2400" b="1" u="sng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 bwMode="auto">
          <a:xfrm>
            <a:off x="179512" y="1346798"/>
            <a:ext cx="2325371" cy="786058"/>
          </a:xfrm>
          <a:prstGeom prst="rect">
            <a:avLst/>
          </a:prstGeom>
          <a:solidFill>
            <a:srgbClr val="C9F1FF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s-CO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3. PATRIMONIO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4" name="3 Forma libre"/>
          <p:cNvSpPr/>
          <p:nvPr/>
        </p:nvSpPr>
        <p:spPr>
          <a:xfrm>
            <a:off x="755576" y="1700809"/>
            <a:ext cx="8136904" cy="4464496"/>
          </a:xfrm>
          <a:custGeom>
            <a:avLst/>
            <a:gdLst>
              <a:gd name="connsiteX0" fmla="*/ 0 w 7258406"/>
              <a:gd name="connsiteY0" fmla="*/ 0 h 2268252"/>
              <a:gd name="connsiteX1" fmla="*/ 7258406 w 7258406"/>
              <a:gd name="connsiteY1" fmla="*/ 0 h 2268252"/>
              <a:gd name="connsiteX2" fmla="*/ 7258406 w 7258406"/>
              <a:gd name="connsiteY2" fmla="*/ 2268252 h 2268252"/>
              <a:gd name="connsiteX3" fmla="*/ 0 w 7258406"/>
              <a:gd name="connsiteY3" fmla="*/ 2268252 h 2268252"/>
              <a:gd name="connsiteX4" fmla="*/ 0 w 7258406"/>
              <a:gd name="connsiteY4" fmla="*/ 0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06" h="2268252">
                <a:moveTo>
                  <a:pt x="0" y="0"/>
                </a:moveTo>
                <a:lnTo>
                  <a:pt x="7258406" y="0"/>
                </a:lnTo>
                <a:lnTo>
                  <a:pt x="7258406" y="2268252"/>
                </a:lnTo>
                <a:lnTo>
                  <a:pt x="0" y="2268252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36363" tIns="57150" rIns="57150" bIns="57150" numCol="1" spcCol="1270" anchor="ctr" anchorCtr="0">
            <a:noAutofit/>
          </a:bodyPr>
          <a:lstStyle/>
          <a:p>
            <a:pPr>
              <a:defRPr/>
            </a:pPr>
            <a:r>
              <a:rPr lang="es-CO" sz="2100" b="1" dirty="0">
                <a:latin typeface="Calibri" pitchFamily="34" charset="0"/>
              </a:rPr>
              <a:t>Son los </a:t>
            </a:r>
            <a:r>
              <a:rPr lang="es-CO" sz="2100" b="1" u="sng" dirty="0">
                <a:solidFill>
                  <a:srgbClr val="0000FF"/>
                </a:solidFill>
                <a:latin typeface="Calibri" pitchFamily="34" charset="0"/>
              </a:rPr>
              <a:t>incrementos en los beneficios económicos</a:t>
            </a:r>
            <a:r>
              <a:rPr lang="es-CO" sz="21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s-CO" sz="2100" b="1" dirty="0">
                <a:latin typeface="Calibri" pitchFamily="34" charset="0"/>
              </a:rPr>
              <a:t>producidos a lo largo del periodo contable, bien en forma de </a:t>
            </a:r>
            <a:r>
              <a:rPr lang="es-CO" sz="2100" b="1" u="sng" dirty="0">
                <a:solidFill>
                  <a:srgbClr val="0000FF"/>
                </a:solidFill>
                <a:latin typeface="Calibri" pitchFamily="34" charset="0"/>
              </a:rPr>
              <a:t>entradas o incrementos de valor de los activos</a:t>
            </a:r>
            <a:r>
              <a:rPr lang="es-CO" sz="2100" b="1" dirty="0">
                <a:latin typeface="Calibri" pitchFamily="34" charset="0"/>
              </a:rPr>
              <a:t>, o bien como </a:t>
            </a:r>
            <a:r>
              <a:rPr lang="es-CO" sz="2100" b="1" u="sng" dirty="0">
                <a:solidFill>
                  <a:srgbClr val="0000FF"/>
                </a:solidFill>
                <a:latin typeface="Calibri" pitchFamily="34" charset="0"/>
              </a:rPr>
              <a:t>decrementos de los pasivos</a:t>
            </a:r>
            <a:r>
              <a:rPr lang="es-CO" sz="2100" b="1" dirty="0">
                <a:latin typeface="Calibri" pitchFamily="34" charset="0"/>
              </a:rPr>
              <a:t>, que dan como resultado </a:t>
            </a:r>
            <a:r>
              <a:rPr lang="es-CO" sz="2100" b="1" u="sng" dirty="0">
                <a:solidFill>
                  <a:srgbClr val="0000FF"/>
                </a:solidFill>
                <a:latin typeface="Calibri" pitchFamily="34" charset="0"/>
              </a:rPr>
              <a:t>aumentos del patrimonio</a:t>
            </a:r>
            <a:r>
              <a:rPr lang="es-CO" sz="2100" b="1" dirty="0">
                <a:latin typeface="Calibri" pitchFamily="34" charset="0"/>
              </a:rPr>
              <a:t> y </a:t>
            </a:r>
            <a:r>
              <a:rPr lang="es-CO" sz="2100" b="1" u="sng" dirty="0">
                <a:solidFill>
                  <a:srgbClr val="0000FF"/>
                </a:solidFill>
                <a:latin typeface="Calibri" pitchFamily="34" charset="0"/>
              </a:rPr>
              <a:t>no</a:t>
            </a:r>
            <a:r>
              <a:rPr lang="es-CO" sz="2100" b="1" dirty="0">
                <a:latin typeface="Calibri" pitchFamily="34" charset="0"/>
              </a:rPr>
              <a:t> están </a:t>
            </a:r>
            <a:r>
              <a:rPr lang="es-CO" sz="2100" b="1" u="sng" dirty="0">
                <a:solidFill>
                  <a:srgbClr val="0000FF"/>
                </a:solidFill>
                <a:latin typeface="Calibri" pitchFamily="34" charset="0"/>
              </a:rPr>
              <a:t>relacionados</a:t>
            </a:r>
            <a:r>
              <a:rPr lang="es-CO" sz="2100" b="1" dirty="0">
                <a:latin typeface="Calibri" pitchFamily="34" charset="0"/>
              </a:rPr>
              <a:t> con las </a:t>
            </a:r>
            <a:r>
              <a:rPr lang="es-CO" sz="2100" b="1" u="sng" dirty="0">
                <a:solidFill>
                  <a:srgbClr val="0000FF"/>
                </a:solidFill>
                <a:latin typeface="Calibri" pitchFamily="34" charset="0"/>
              </a:rPr>
              <a:t>aportaciones</a:t>
            </a:r>
            <a:r>
              <a:rPr lang="es-CO" sz="2100" b="1" dirty="0">
                <a:latin typeface="Calibri" pitchFamily="34" charset="0"/>
              </a:rPr>
              <a:t> de los propietarios a este patrimonio.</a:t>
            </a:r>
            <a:endParaRPr lang="es-CO" sz="21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CO" sz="2200" b="1" dirty="0">
                <a:solidFill>
                  <a:srgbClr val="287655"/>
                </a:solidFill>
                <a:latin typeface="Calibri" pitchFamily="34" charset="0"/>
              </a:rPr>
              <a:t>Requisitos para el reconocimiento</a:t>
            </a:r>
            <a:r>
              <a:rPr lang="es-CO" sz="2100" b="1" dirty="0">
                <a:solidFill>
                  <a:srgbClr val="287655"/>
                </a:solidFill>
                <a:latin typeface="Calibri" pitchFamily="34" charset="0"/>
              </a:rPr>
              <a:t>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altLang="es-CO" sz="2100" b="1" dirty="0">
                <a:latin typeface="Calibri" pitchFamily="34" charset="0"/>
              </a:rPr>
              <a:t>Que surja un </a:t>
            </a:r>
            <a:r>
              <a:rPr lang="es-CO" altLang="es-CO" sz="2100" b="1" u="sng" dirty="0">
                <a:solidFill>
                  <a:srgbClr val="0000FF"/>
                </a:solidFill>
                <a:latin typeface="Calibri" pitchFamily="34" charset="0"/>
              </a:rPr>
              <a:t>incremento en los beneficios económicos futuros</a:t>
            </a:r>
            <a:r>
              <a:rPr lang="es-CO" altLang="es-CO" sz="2100" b="1" u="sng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s-CO" altLang="es-CO" sz="2100" b="1" dirty="0">
                <a:latin typeface="Calibri" pitchFamily="34" charset="0"/>
              </a:rPr>
              <a:t>relacionado con la entrada o incremento en el valor de los activos o </a:t>
            </a:r>
            <a:r>
              <a:rPr lang="es-CO" altLang="es-CO" sz="2100" b="1" u="sng" dirty="0">
                <a:solidFill>
                  <a:srgbClr val="0000FF"/>
                </a:solidFill>
                <a:latin typeface="Calibri" pitchFamily="34" charset="0"/>
              </a:rPr>
              <a:t>con una disminución en los pasivos</a:t>
            </a:r>
            <a:r>
              <a:rPr lang="es-CO" altLang="es-CO" sz="2100" b="1" dirty="0">
                <a:latin typeface="Calibri" pitchFamily="34" charset="0"/>
              </a:rPr>
              <a:t>, y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altLang="es-CO" sz="2100" b="1" dirty="0">
                <a:latin typeface="Calibri" pitchFamily="34" charset="0"/>
              </a:rPr>
              <a:t>Que el valor del ingreso pueda </a:t>
            </a:r>
            <a:r>
              <a:rPr lang="es-CO" altLang="es-CO" sz="2100" b="1" dirty="0">
                <a:solidFill>
                  <a:srgbClr val="0000FF"/>
                </a:solidFill>
                <a:latin typeface="Calibri" pitchFamily="34" charset="0"/>
              </a:rPr>
              <a:t>medirse con fiabilidad.</a:t>
            </a:r>
            <a:endParaRPr lang="es-CO" sz="21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07504" y="1268760"/>
            <a:ext cx="1889490" cy="703534"/>
          </a:xfrm>
          <a:prstGeom prst="rect">
            <a:avLst/>
          </a:prstGeom>
          <a:solidFill>
            <a:srgbClr val="8BFFE3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s-CO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4. INGRESOS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4 Título"/>
          <p:cNvSpPr>
            <a:spLocks noGrp="1"/>
          </p:cNvSpPr>
          <p:nvPr>
            <p:ph type="ctrTitle"/>
          </p:nvPr>
        </p:nvSpPr>
        <p:spPr bwMode="auto">
          <a:xfrm>
            <a:off x="34924" y="764704"/>
            <a:ext cx="4537076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>
                <a:cs typeface="Times New Roman" pitchFamily="18" charset="0"/>
              </a:rPr>
              <a:t>Estrategia de Convergencia de la Regulación Contable Pública  hacia NIIF y NICSP</a:t>
            </a:r>
            <a:endParaRPr lang="es-ES" altLang="es-ES" sz="19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734510A-6B79-433E-8C0E-44E491A537AF}" type="slidenum">
              <a:rPr lang="es-ES_tradnl"/>
              <a:pPr>
                <a:defRPr/>
              </a:pPr>
              <a:t>3</a:t>
            </a:fld>
            <a:endParaRPr lang="es-ES_tradnl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24" y="3694197"/>
            <a:ext cx="25783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824536" cy="49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t3.gstatic.com/images?q=tbn:ANd9GcS3osU_I5FHJS1lfLcBEA8LyCK1YQqymNPzxyfcDoz_cEILSPx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1993625" cy="27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67" t="26725" r="28221" b="28796"/>
          <a:stretch/>
        </p:blipFill>
        <p:spPr>
          <a:xfrm>
            <a:off x="1" y="1412776"/>
            <a:ext cx="3059832" cy="228142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 bwMode="auto">
          <a:xfrm>
            <a:off x="5796136" y="4207454"/>
            <a:ext cx="2304256" cy="301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</a:t>
            </a: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NICSP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4" name="3 Forma libre"/>
          <p:cNvSpPr/>
          <p:nvPr/>
        </p:nvSpPr>
        <p:spPr>
          <a:xfrm>
            <a:off x="683568" y="1844824"/>
            <a:ext cx="8208912" cy="4320480"/>
          </a:xfrm>
          <a:custGeom>
            <a:avLst/>
            <a:gdLst>
              <a:gd name="connsiteX0" fmla="*/ 0 w 7258406"/>
              <a:gd name="connsiteY0" fmla="*/ 0 h 2268252"/>
              <a:gd name="connsiteX1" fmla="*/ 7258406 w 7258406"/>
              <a:gd name="connsiteY1" fmla="*/ 0 h 2268252"/>
              <a:gd name="connsiteX2" fmla="*/ 7258406 w 7258406"/>
              <a:gd name="connsiteY2" fmla="*/ 2268252 h 2268252"/>
              <a:gd name="connsiteX3" fmla="*/ 0 w 7258406"/>
              <a:gd name="connsiteY3" fmla="*/ 2268252 h 2268252"/>
              <a:gd name="connsiteX4" fmla="*/ 0 w 7258406"/>
              <a:gd name="connsiteY4" fmla="*/ 0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06" h="2268252">
                <a:moveTo>
                  <a:pt x="0" y="0"/>
                </a:moveTo>
                <a:lnTo>
                  <a:pt x="7258406" y="0"/>
                </a:lnTo>
                <a:lnTo>
                  <a:pt x="7258406" y="2268252"/>
                </a:lnTo>
                <a:lnTo>
                  <a:pt x="0" y="2268252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99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36363" tIns="57150" rIns="57150" bIns="57150" numCol="1" spcCol="1270" anchor="ctr" anchorCtr="0">
            <a:noAutofit/>
          </a:bodyPr>
          <a:lstStyle/>
          <a:p>
            <a:pPr>
              <a:defRPr/>
            </a:pPr>
            <a:r>
              <a:rPr lang="es-CO" sz="2000" b="1" dirty="0">
                <a:latin typeface="Calibri" pitchFamily="34" charset="0"/>
              </a:rPr>
              <a:t>Son los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decrementos en los beneficios económicos</a:t>
            </a:r>
            <a:r>
              <a:rPr lang="es-CO" sz="20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s-CO" sz="2000" b="1" dirty="0">
                <a:latin typeface="Calibri" pitchFamily="34" charset="0"/>
              </a:rPr>
              <a:t>producidos a lo largo del periodo contable, bien en forma de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salidas o disminuciones del valor de los activos</a:t>
            </a:r>
            <a:r>
              <a:rPr lang="es-CO" sz="2000" b="1" dirty="0">
                <a:latin typeface="Calibri" pitchFamily="34" charset="0"/>
              </a:rPr>
              <a:t>, o bien por la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generación o aumento de los pasivo</a:t>
            </a:r>
            <a:r>
              <a:rPr lang="es-CO" sz="2000" b="1" u="sng" dirty="0">
                <a:solidFill>
                  <a:srgbClr val="000099"/>
                </a:solidFill>
                <a:latin typeface="Calibri" pitchFamily="34" charset="0"/>
              </a:rPr>
              <a:t>s</a:t>
            </a:r>
            <a:r>
              <a:rPr lang="es-CO" sz="2000" b="1" dirty="0">
                <a:latin typeface="Calibri" pitchFamily="34" charset="0"/>
              </a:rPr>
              <a:t>, que dan como resultado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decrementos en el patrimonio</a:t>
            </a:r>
            <a:r>
              <a:rPr lang="es-CO" sz="2000" b="1" dirty="0">
                <a:latin typeface="Calibri" pitchFamily="34" charset="0"/>
              </a:rPr>
              <a:t> y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no</a:t>
            </a:r>
            <a:r>
              <a:rPr lang="es-CO" sz="2000" b="1" dirty="0">
                <a:latin typeface="Calibri" pitchFamily="34" charset="0"/>
              </a:rPr>
              <a:t> están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asociados</a:t>
            </a:r>
            <a:r>
              <a:rPr lang="es-CO" sz="2000" b="1" dirty="0">
                <a:latin typeface="Calibri" pitchFamily="34" charset="0"/>
              </a:rPr>
              <a:t> con la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adquisición o producción de bienes y la prestación de servicios, vendidos</a:t>
            </a:r>
            <a:r>
              <a:rPr lang="es-CO" sz="2000" b="1" dirty="0">
                <a:latin typeface="Calibri" pitchFamily="34" charset="0"/>
              </a:rPr>
              <a:t>, ni con las </a:t>
            </a:r>
            <a:r>
              <a:rPr lang="es-CO" sz="2000" b="1" u="sng" dirty="0">
                <a:solidFill>
                  <a:srgbClr val="0000FF"/>
                </a:solidFill>
                <a:latin typeface="Calibri" pitchFamily="34" charset="0"/>
              </a:rPr>
              <a:t>distribuciones realizadas </a:t>
            </a:r>
            <a:r>
              <a:rPr lang="es-CO" sz="2000" b="1" dirty="0">
                <a:solidFill>
                  <a:schemeClr val="tx1"/>
                </a:solidFill>
                <a:latin typeface="Calibri" pitchFamily="34" charset="0"/>
              </a:rPr>
              <a:t>a los propietarios de este patrimonio.</a:t>
            </a:r>
          </a:p>
          <a:p>
            <a:pPr>
              <a:defRPr/>
            </a:pPr>
            <a:r>
              <a:rPr lang="es-CO" sz="2200" b="1" dirty="0">
                <a:solidFill>
                  <a:srgbClr val="990000"/>
                </a:solidFill>
                <a:latin typeface="Calibri" pitchFamily="34" charset="0"/>
              </a:rPr>
              <a:t>Requisitos para el reconocimiento</a:t>
            </a:r>
            <a:r>
              <a:rPr lang="es-CO" sz="2000" b="1" dirty="0">
                <a:solidFill>
                  <a:srgbClr val="990000"/>
                </a:solidFill>
                <a:latin typeface="Calibri" pitchFamily="34" charset="0"/>
              </a:rPr>
              <a:t>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altLang="es-CO" sz="2000" b="1" dirty="0">
                <a:latin typeface="Calibri" pitchFamily="34" charset="0"/>
              </a:rPr>
              <a:t>Que surja una </a:t>
            </a:r>
            <a:r>
              <a:rPr lang="es-CO" altLang="es-CO" sz="2000" b="1" u="sng" dirty="0">
                <a:solidFill>
                  <a:srgbClr val="0000FF"/>
                </a:solidFill>
                <a:latin typeface="Calibri" pitchFamily="34" charset="0"/>
              </a:rPr>
              <a:t>disminución en los beneficios económicos</a:t>
            </a:r>
            <a:r>
              <a:rPr lang="es-CO" altLang="es-CO" sz="2000" b="1" dirty="0">
                <a:latin typeface="Calibri" pitchFamily="34" charset="0"/>
              </a:rPr>
              <a:t> relacionada con la salida o la disminución del valor de los activos o con el incremento en los pasivos y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altLang="es-CO" sz="2000" b="1" dirty="0">
                <a:latin typeface="Calibri" pitchFamily="34" charset="0"/>
              </a:rPr>
              <a:t>Que el valor del gasto pueda </a:t>
            </a:r>
            <a:r>
              <a:rPr lang="es-CO" altLang="es-CO" sz="2000" b="1" u="sng" dirty="0">
                <a:solidFill>
                  <a:srgbClr val="0000FF"/>
                </a:solidFill>
                <a:latin typeface="Calibri" pitchFamily="34" charset="0"/>
              </a:rPr>
              <a:t>medirse con fiabilidad</a:t>
            </a:r>
            <a:r>
              <a:rPr lang="es-CO" altLang="es-CO" sz="2000" b="1" dirty="0">
                <a:solidFill>
                  <a:srgbClr val="000099"/>
                </a:solidFill>
                <a:latin typeface="Calibri" pitchFamily="34" charset="0"/>
              </a:rPr>
              <a:t>.</a:t>
            </a:r>
            <a:r>
              <a:rPr lang="es-CO" altLang="es-CO" sz="2000" b="1" u="sng" dirty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s-ES" altLang="es-CO" sz="2000" b="1" u="sng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79512" y="1412776"/>
            <a:ext cx="1656184" cy="930074"/>
          </a:xfrm>
          <a:prstGeom prst="rect">
            <a:avLst/>
          </a:prstGeom>
          <a:solidFill>
            <a:srgbClr val="FFC1C1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s-CO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5. GASTOS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4" name="3 Forma libre"/>
          <p:cNvSpPr/>
          <p:nvPr/>
        </p:nvSpPr>
        <p:spPr>
          <a:xfrm>
            <a:off x="646124" y="1925106"/>
            <a:ext cx="8047614" cy="4240198"/>
          </a:xfrm>
          <a:custGeom>
            <a:avLst/>
            <a:gdLst>
              <a:gd name="connsiteX0" fmla="*/ 0 w 7258406"/>
              <a:gd name="connsiteY0" fmla="*/ 0 h 2268252"/>
              <a:gd name="connsiteX1" fmla="*/ 7258406 w 7258406"/>
              <a:gd name="connsiteY1" fmla="*/ 0 h 2268252"/>
              <a:gd name="connsiteX2" fmla="*/ 7258406 w 7258406"/>
              <a:gd name="connsiteY2" fmla="*/ 2268252 h 2268252"/>
              <a:gd name="connsiteX3" fmla="*/ 0 w 7258406"/>
              <a:gd name="connsiteY3" fmla="*/ 2268252 h 2268252"/>
              <a:gd name="connsiteX4" fmla="*/ 0 w 7258406"/>
              <a:gd name="connsiteY4" fmla="*/ 0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06" h="2268252">
                <a:moveTo>
                  <a:pt x="0" y="0"/>
                </a:moveTo>
                <a:lnTo>
                  <a:pt x="7258406" y="0"/>
                </a:lnTo>
                <a:lnTo>
                  <a:pt x="7258406" y="2268252"/>
                </a:lnTo>
                <a:lnTo>
                  <a:pt x="0" y="2268252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36363" tIns="57150" rIns="57150" bIns="57150" numCol="1" spcCol="1270" anchor="ctr" anchorCtr="0">
            <a:noAutofit/>
          </a:bodyPr>
          <a:lstStyle/>
          <a:p>
            <a:pPr>
              <a:defRPr/>
            </a:pPr>
            <a:endParaRPr lang="es-CO" sz="2200" dirty="0">
              <a:latin typeface="Calibri" pitchFamily="34" charset="0"/>
            </a:endParaRPr>
          </a:p>
          <a:p>
            <a:pPr>
              <a:defRPr/>
            </a:pPr>
            <a:r>
              <a:rPr lang="es-CO" sz="2200" dirty="0">
                <a:latin typeface="Calibri" pitchFamily="34" charset="0"/>
              </a:rPr>
              <a:t>Son los </a:t>
            </a:r>
            <a:r>
              <a:rPr lang="es-CO" sz="2200" u="sng" dirty="0">
                <a:solidFill>
                  <a:srgbClr val="0000FF"/>
                </a:solidFill>
                <a:latin typeface="Calibri" pitchFamily="34" charset="0"/>
              </a:rPr>
              <a:t>decrementos en los beneficios económicos</a:t>
            </a:r>
            <a:r>
              <a:rPr lang="es-CO" sz="2200" dirty="0">
                <a:latin typeface="Calibri" pitchFamily="34" charset="0"/>
              </a:rPr>
              <a:t>, producidos a lo largo del periodo contable, que están </a:t>
            </a:r>
            <a:r>
              <a:rPr lang="es-CO" sz="2200" u="sng" dirty="0">
                <a:solidFill>
                  <a:srgbClr val="0000FF"/>
                </a:solidFill>
                <a:latin typeface="Calibri" pitchFamily="34" charset="0"/>
              </a:rPr>
              <a:t>asociados</a:t>
            </a:r>
            <a:r>
              <a:rPr lang="es-CO" sz="2200" dirty="0">
                <a:latin typeface="Calibri" pitchFamily="34" charset="0"/>
              </a:rPr>
              <a:t> con la </a:t>
            </a:r>
            <a:r>
              <a:rPr lang="es-CO" sz="2200" u="sng" dirty="0">
                <a:solidFill>
                  <a:srgbClr val="0000FF"/>
                </a:solidFill>
                <a:latin typeface="Calibri" pitchFamily="34" charset="0"/>
              </a:rPr>
              <a:t>adquisición o producción de bienes </a:t>
            </a:r>
            <a:r>
              <a:rPr lang="es-CO" sz="2200" dirty="0">
                <a:latin typeface="Calibri" pitchFamily="34" charset="0"/>
              </a:rPr>
              <a:t>y la </a:t>
            </a:r>
            <a:r>
              <a:rPr lang="es-CO" sz="2200" u="sng" dirty="0">
                <a:solidFill>
                  <a:srgbClr val="0000FF"/>
                </a:solidFill>
                <a:latin typeface="Calibri" pitchFamily="34" charset="0"/>
              </a:rPr>
              <a:t>prestación de servicios, vendidos </a:t>
            </a:r>
            <a:r>
              <a:rPr lang="es-CO" sz="2200" dirty="0">
                <a:latin typeface="Calibri" pitchFamily="34" charset="0"/>
              </a:rPr>
              <a:t>y que dan como resultado </a:t>
            </a:r>
            <a:r>
              <a:rPr lang="es-CO" sz="2200" u="sng" dirty="0">
                <a:solidFill>
                  <a:srgbClr val="0000FF"/>
                </a:solidFill>
                <a:latin typeface="Calibri" pitchFamily="34" charset="0"/>
              </a:rPr>
              <a:t>decrementos en el patrimonio.</a:t>
            </a:r>
          </a:p>
          <a:p>
            <a:pPr>
              <a:defRPr/>
            </a:pPr>
            <a:r>
              <a:rPr lang="es-CO" sz="2200" b="1" dirty="0">
                <a:solidFill>
                  <a:srgbClr val="990000"/>
                </a:solidFill>
                <a:latin typeface="Calibri" pitchFamily="34" charset="0"/>
              </a:rPr>
              <a:t>Requisitos para el reconocimiento: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altLang="es-CO" sz="2200" dirty="0">
                <a:latin typeface="Calibri" pitchFamily="34" charset="0"/>
              </a:rPr>
              <a:t>Que surja una </a:t>
            </a:r>
            <a:r>
              <a:rPr lang="es-CO" altLang="es-CO" sz="2200" u="sng" dirty="0">
                <a:solidFill>
                  <a:srgbClr val="0000FF"/>
                </a:solidFill>
                <a:latin typeface="Calibri" pitchFamily="34" charset="0"/>
              </a:rPr>
              <a:t>disminución en los beneficios económicos</a:t>
            </a:r>
            <a:r>
              <a:rPr lang="es-CO" altLang="es-CO" sz="2200" dirty="0">
                <a:latin typeface="Calibri" pitchFamily="34" charset="0"/>
              </a:rPr>
              <a:t> relacionada con la salida o la disminución del valor de los activos o con el incremento en los pasivos y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CO" altLang="es-CO" sz="2200" dirty="0">
                <a:latin typeface="Calibri" pitchFamily="34" charset="0"/>
              </a:rPr>
              <a:t>Que el valor del costo pueda </a:t>
            </a:r>
            <a:r>
              <a:rPr lang="es-CO" altLang="es-CO" sz="2200" u="sng" dirty="0">
                <a:solidFill>
                  <a:srgbClr val="0000FF"/>
                </a:solidFill>
                <a:latin typeface="Calibri" pitchFamily="34" charset="0"/>
              </a:rPr>
              <a:t>medirse con fiabilidad</a:t>
            </a:r>
            <a:r>
              <a:rPr lang="es-CO" altLang="es-CO" sz="2200" dirty="0">
                <a:solidFill>
                  <a:srgbClr val="000099"/>
                </a:solidFill>
                <a:latin typeface="Calibri" pitchFamily="34" charset="0"/>
              </a:rPr>
              <a:t>.</a:t>
            </a:r>
            <a:r>
              <a:rPr lang="es-CO" altLang="es-CO" sz="2200" u="sng" dirty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s-ES" altLang="es-CO" sz="2200" u="sng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395536" y="1268760"/>
            <a:ext cx="5003115" cy="777783"/>
          </a:xfrm>
          <a:prstGeom prst="rect">
            <a:avLst/>
          </a:prstGeom>
          <a:solidFill>
            <a:srgbClr val="FFDFA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s-CO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6. COSTOS DE VENTAS y </a:t>
            </a:r>
          </a:p>
          <a:p>
            <a:pPr algn="l">
              <a:spcBef>
                <a:spcPct val="0"/>
              </a:spcBef>
            </a:pPr>
            <a:r>
              <a:rPr lang="es-CO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7. COSTOS DE TRANSFORMACIÓN</a:t>
            </a:r>
            <a:endParaRPr lang="es-ES" sz="2400" b="1" dirty="0">
              <a:solidFill>
                <a:schemeClr val="accent4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graphicFrame>
        <p:nvGraphicFramePr>
          <p:cNvPr id="5" name="6 Diagrama"/>
          <p:cNvGraphicFramePr/>
          <p:nvPr>
            <p:extLst>
              <p:ext uri="{D42A27DB-BD31-4B8C-83A1-F6EECF244321}">
                <p14:modId xmlns:p14="http://schemas.microsoft.com/office/powerpoint/2010/main" val="847689589"/>
              </p:ext>
            </p:extLst>
          </p:nvPr>
        </p:nvGraphicFramePr>
        <p:xfrm>
          <a:off x="683568" y="1062986"/>
          <a:ext cx="8352928" cy="546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90145" y="14270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PRINCIPALES ASPECTOS DEL NUEVO 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2569014289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33</a:t>
            </a:fld>
            <a:endParaRPr lang="es-ES_tradnl" dirty="0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 bwMode="auto">
          <a:xfrm>
            <a:off x="0" y="2420887"/>
            <a:ext cx="8964488" cy="17281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CO" altLang="es-ES" dirty="0"/>
              <a:t>5. P</a:t>
            </a:r>
            <a:r>
              <a:rPr lang="es-CO" dirty="0"/>
              <a:t>apel de la administración en la aplicación del marco normativo</a:t>
            </a:r>
            <a:endParaRPr lang="es-CO" altLang="es-E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7321261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42371" y="1292167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900" b="1" dirty="0">
                <a:latin typeface="Calibri" pitchFamily="34" charset="0"/>
                <a:cs typeface="Calibri" pitchFamily="34" charset="0"/>
              </a:rPr>
              <a:t>Gran compromiso de la Alta Gerencia pues </a:t>
            </a:r>
            <a:r>
              <a:rPr lang="es-CO" sz="19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el periodo </a:t>
            </a:r>
            <a:r>
              <a:rPr lang="es-CO" sz="19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 transición es corto es en 2014 y como obligación legal a partir del 1/1/16. Los recursos disponibles son limitados y el proyecto involucra riesgos internos y externos</a:t>
            </a:r>
            <a:r>
              <a:rPr lang="es-CO" sz="19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  C</a:t>
            </a:r>
            <a:r>
              <a:rPr lang="es-CO" sz="1900" b="1" dirty="0">
                <a:latin typeface="Calibri" pitchFamily="34" charset="0"/>
                <a:cs typeface="Calibri" pitchFamily="34" charset="0"/>
              </a:rPr>
              <a:t>omprometerse con: </a:t>
            </a:r>
          </a:p>
        </p:txBody>
      </p:sp>
      <p:sp>
        <p:nvSpPr>
          <p:cNvPr id="14" name="13 Forma libre"/>
          <p:cNvSpPr/>
          <p:nvPr/>
        </p:nvSpPr>
        <p:spPr>
          <a:xfrm>
            <a:off x="1403648" y="2287505"/>
            <a:ext cx="7416824" cy="3888432"/>
          </a:xfrm>
          <a:custGeom>
            <a:avLst/>
            <a:gdLst>
              <a:gd name="connsiteX0" fmla="*/ 0 w 6096000"/>
              <a:gd name="connsiteY0" fmla="*/ 94456 h 944562"/>
              <a:gd name="connsiteX1" fmla="*/ 94456 w 6096000"/>
              <a:gd name="connsiteY1" fmla="*/ 0 h 944562"/>
              <a:gd name="connsiteX2" fmla="*/ 6001544 w 6096000"/>
              <a:gd name="connsiteY2" fmla="*/ 0 h 944562"/>
              <a:gd name="connsiteX3" fmla="*/ 6096000 w 6096000"/>
              <a:gd name="connsiteY3" fmla="*/ 94456 h 944562"/>
              <a:gd name="connsiteX4" fmla="*/ 6096000 w 6096000"/>
              <a:gd name="connsiteY4" fmla="*/ 850106 h 944562"/>
              <a:gd name="connsiteX5" fmla="*/ 6001544 w 6096000"/>
              <a:gd name="connsiteY5" fmla="*/ 944562 h 944562"/>
              <a:gd name="connsiteX6" fmla="*/ 94456 w 6096000"/>
              <a:gd name="connsiteY6" fmla="*/ 944562 h 944562"/>
              <a:gd name="connsiteX7" fmla="*/ 0 w 6096000"/>
              <a:gd name="connsiteY7" fmla="*/ 850106 h 944562"/>
              <a:gd name="connsiteX8" fmla="*/ 0 w 6096000"/>
              <a:gd name="connsiteY8" fmla="*/ 94456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44562">
                <a:moveTo>
                  <a:pt x="0" y="94456"/>
                </a:moveTo>
                <a:cubicBezTo>
                  <a:pt x="0" y="42289"/>
                  <a:pt x="42289" y="0"/>
                  <a:pt x="94456" y="0"/>
                </a:cubicBezTo>
                <a:lnTo>
                  <a:pt x="6001544" y="0"/>
                </a:lnTo>
                <a:cubicBezTo>
                  <a:pt x="6053711" y="0"/>
                  <a:pt x="6096000" y="42289"/>
                  <a:pt x="6096000" y="94456"/>
                </a:cubicBezTo>
                <a:lnTo>
                  <a:pt x="6096000" y="850106"/>
                </a:lnTo>
                <a:cubicBezTo>
                  <a:pt x="6096000" y="902273"/>
                  <a:pt x="6053711" y="944562"/>
                  <a:pt x="6001544" y="944562"/>
                </a:cubicBezTo>
                <a:lnTo>
                  <a:pt x="94456" y="944562"/>
                </a:lnTo>
                <a:cubicBezTo>
                  <a:pt x="42289" y="944562"/>
                  <a:pt x="0" y="902273"/>
                  <a:pt x="0" y="850106"/>
                </a:cubicBezTo>
                <a:lnTo>
                  <a:pt x="0" y="94456"/>
                </a:lnTo>
                <a:close/>
              </a:path>
            </a:pathLst>
          </a:custGeom>
          <a:solidFill>
            <a:srgbClr val="DDE7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600000"/>
              <a:satOff val="-40002"/>
              <a:lumOff val="33334"/>
              <a:alphaOff val="0"/>
            </a:schemeClr>
          </a:fillRef>
          <a:effectRef idx="0">
            <a:schemeClr val="accent2">
              <a:hueOff val="-9600000"/>
              <a:satOff val="-40002"/>
              <a:lumOff val="333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6516" tIns="22860" rIns="22861" bIns="22860" numCol="1" spcCol="1270" anchor="ctr" anchorCtr="0">
            <a:noAutofit/>
          </a:bodyPr>
          <a:lstStyle/>
          <a:p>
            <a:pPr marL="285750" lvl="0" indent="-28575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8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Diferencias con el RCP (R. 354/07)</a:t>
            </a:r>
          </a:p>
          <a:p>
            <a:pPr marL="285750" lvl="0" indent="-28575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8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Transacciones clave de acuerdo a la actividades principales de la empresa. </a:t>
            </a:r>
          </a:p>
          <a:p>
            <a:pPr marL="285750" lvl="0" indent="-28575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8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Determinación de los ajustes contables necesarios.</a:t>
            </a:r>
          </a:p>
          <a:p>
            <a:pPr marL="285750" lvl="0" indent="-28575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8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Determinación de la información adicional que debe darse a conocer a los usuarios.</a:t>
            </a:r>
          </a:p>
          <a:p>
            <a:pPr marL="285750" lvl="0" indent="-28575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8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Establecimiento de comunicación continua entre el área finanzas y contabilidad. </a:t>
            </a:r>
          </a:p>
          <a:p>
            <a:pPr marL="285750" lvl="0" indent="-28575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8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Modificación de los manuales y políticas contables.</a:t>
            </a:r>
          </a:p>
          <a:p>
            <a:pPr marL="285750" lvl="0" indent="-28575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8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Consideración de los reportes que se deben establecer para llevar el control de la información con fines tributarios y financieros (marco normativo de la R. 414/14 y RCP- R. 354/07).</a:t>
            </a:r>
            <a:endParaRPr lang="es-ES" sz="600" b="1" kern="1200" dirty="0">
              <a:solidFill>
                <a:srgbClr val="6633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0" y="2593855"/>
            <a:ext cx="2664296" cy="3240360"/>
          </a:xfrm>
          <a:prstGeom prst="roundRect">
            <a:avLst/>
          </a:prstGeom>
          <a:solidFill>
            <a:srgbClr val="DDE2D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9600000"/>
              <a:satOff val="-30997"/>
              <a:lumOff val="11552"/>
              <a:alphaOff val="0"/>
            </a:schemeClr>
          </a:fillRef>
          <a:effectRef idx="0">
            <a:schemeClr val="accent2">
              <a:tint val="50000"/>
              <a:hueOff val="-9600000"/>
              <a:satOff val="-30997"/>
              <a:lumOff val="115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s-CO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</a:pPr>
            <a:r>
              <a:rPr lang="es-CO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1.Identificación </a:t>
            </a:r>
          </a:p>
          <a:p>
            <a:pPr>
              <a:spcBef>
                <a:spcPct val="0"/>
              </a:spcBef>
            </a:pPr>
            <a:r>
              <a:rPr lang="es-CO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oportunidades de mejora  en temas contables y financieros:</a:t>
            </a:r>
            <a:endParaRPr lang="es-ES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21887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96" y="44624"/>
            <a:ext cx="90730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CO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NORMATIVO DE LAS EMPRESAS QUE NO COTIZAN EN EL MERCADO DE VALORES Y QUE NO CAPTAN NI ADMINISTRAN AHORRO DEL PÚBLICO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(RESOLUCIÓN 414/14)</a:t>
            </a:r>
          </a:p>
        </p:txBody>
      </p:sp>
      <p:sp>
        <p:nvSpPr>
          <p:cNvPr id="5" name="4 Forma libre"/>
          <p:cNvSpPr/>
          <p:nvPr/>
        </p:nvSpPr>
        <p:spPr>
          <a:xfrm>
            <a:off x="1691680" y="1340768"/>
            <a:ext cx="7344816" cy="4896544"/>
          </a:xfrm>
          <a:custGeom>
            <a:avLst/>
            <a:gdLst>
              <a:gd name="connsiteX0" fmla="*/ 0 w 6096000"/>
              <a:gd name="connsiteY0" fmla="*/ 94456 h 944562"/>
              <a:gd name="connsiteX1" fmla="*/ 94456 w 6096000"/>
              <a:gd name="connsiteY1" fmla="*/ 0 h 944562"/>
              <a:gd name="connsiteX2" fmla="*/ 6001544 w 6096000"/>
              <a:gd name="connsiteY2" fmla="*/ 0 h 944562"/>
              <a:gd name="connsiteX3" fmla="*/ 6096000 w 6096000"/>
              <a:gd name="connsiteY3" fmla="*/ 94456 h 944562"/>
              <a:gd name="connsiteX4" fmla="*/ 6096000 w 6096000"/>
              <a:gd name="connsiteY4" fmla="*/ 850106 h 944562"/>
              <a:gd name="connsiteX5" fmla="*/ 6001544 w 6096000"/>
              <a:gd name="connsiteY5" fmla="*/ 944562 h 944562"/>
              <a:gd name="connsiteX6" fmla="*/ 94456 w 6096000"/>
              <a:gd name="connsiteY6" fmla="*/ 944562 h 944562"/>
              <a:gd name="connsiteX7" fmla="*/ 0 w 6096000"/>
              <a:gd name="connsiteY7" fmla="*/ 850106 h 944562"/>
              <a:gd name="connsiteX8" fmla="*/ 0 w 6096000"/>
              <a:gd name="connsiteY8" fmla="*/ 94456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44562">
                <a:moveTo>
                  <a:pt x="0" y="94456"/>
                </a:moveTo>
                <a:cubicBezTo>
                  <a:pt x="0" y="42289"/>
                  <a:pt x="42289" y="0"/>
                  <a:pt x="94456" y="0"/>
                </a:cubicBezTo>
                <a:lnTo>
                  <a:pt x="6001544" y="0"/>
                </a:lnTo>
                <a:cubicBezTo>
                  <a:pt x="6053711" y="0"/>
                  <a:pt x="6096000" y="42289"/>
                  <a:pt x="6096000" y="94456"/>
                </a:cubicBezTo>
                <a:lnTo>
                  <a:pt x="6096000" y="850106"/>
                </a:lnTo>
                <a:cubicBezTo>
                  <a:pt x="6096000" y="902273"/>
                  <a:pt x="6053711" y="944562"/>
                  <a:pt x="6001544" y="944562"/>
                </a:cubicBezTo>
                <a:lnTo>
                  <a:pt x="94456" y="944562"/>
                </a:lnTo>
                <a:cubicBezTo>
                  <a:pt x="42289" y="944562"/>
                  <a:pt x="0" y="902273"/>
                  <a:pt x="0" y="850106"/>
                </a:cubicBezTo>
                <a:lnTo>
                  <a:pt x="0" y="94456"/>
                </a:lnTo>
                <a:close/>
              </a:path>
            </a:pathLst>
          </a:custGeom>
          <a:solidFill>
            <a:srgbClr val="DDE7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600000"/>
              <a:satOff val="-40002"/>
              <a:lumOff val="33334"/>
              <a:alphaOff val="0"/>
            </a:schemeClr>
          </a:fillRef>
          <a:effectRef idx="0">
            <a:schemeClr val="accent2">
              <a:hueOff val="-9600000"/>
              <a:satOff val="-40002"/>
              <a:lumOff val="333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6516" tIns="22860" rIns="22861" bIns="22860" numCol="1" spcCol="1270" anchor="ctr" anchorCtr="0">
            <a:no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s-CO" sz="24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Implicaciones de la aplicación del modelo en la gestión de la empresa y la estructura de la organización.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s-CO" sz="24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Permanente capacitación al personal para lograr la transferencia de conocimiento.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s-CO" sz="24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Revisión de las políticas contables con relación a las políticas contables de las empresas similares. 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s-CO" sz="24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Revisión de la capacidad de la empresa para la elaboración de los reportes a los entes de control.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s-CO" sz="24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Identificación de los cambios requeridos en los sistemas de información</a:t>
            </a:r>
            <a:endParaRPr lang="es-ES" sz="2400" b="1" kern="1200" dirty="0"/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107504" y="2204864"/>
            <a:ext cx="2664296" cy="3240360"/>
          </a:xfrm>
          <a:prstGeom prst="roundRect">
            <a:avLst/>
          </a:prstGeom>
          <a:solidFill>
            <a:srgbClr val="DDE2D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9600000"/>
              <a:satOff val="-30997"/>
              <a:lumOff val="11552"/>
              <a:alphaOff val="0"/>
            </a:schemeClr>
          </a:fillRef>
          <a:effectRef idx="0">
            <a:schemeClr val="accent2">
              <a:tint val="50000"/>
              <a:hueOff val="-9600000"/>
              <a:satOff val="-30997"/>
              <a:lumOff val="115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s-CO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</a:pPr>
            <a:endParaRPr lang="es-CO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</a:pPr>
            <a:r>
              <a:rPr lang="es-CO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Identificación de cambios en los Procesos del Negocio:</a:t>
            </a:r>
            <a:endParaRPr lang="es-ES" sz="24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8979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217" y="260648"/>
            <a:ext cx="8742957" cy="2160240"/>
          </a:xfrm>
        </p:spPr>
        <p:txBody>
          <a:bodyPr/>
          <a:lstStyle/>
          <a:p>
            <a:pPr algn="ctr"/>
            <a:r>
              <a:rPr lang="es-CO" sz="4400" kern="1200" dirty="0">
                <a:latin typeface="Calibri" pitchFamily="34" charset="0"/>
                <a:ea typeface="+mn-ea"/>
                <a:cs typeface="+mn-cs"/>
              </a:rPr>
              <a:t>R E F L E X I </a:t>
            </a:r>
            <a:r>
              <a:rPr lang="es-CO" sz="4400" kern="1200" dirty="0" err="1">
                <a:latin typeface="Calibri" pitchFamily="34" charset="0"/>
                <a:ea typeface="+mn-ea"/>
                <a:cs typeface="+mn-cs"/>
              </a:rPr>
              <a:t>Ó</a:t>
            </a:r>
            <a:r>
              <a:rPr lang="es-CO" sz="4400" kern="1200" dirty="0">
                <a:latin typeface="Calibri" pitchFamily="34" charset="0"/>
                <a:ea typeface="+mn-ea"/>
                <a:cs typeface="+mn-cs"/>
              </a:rPr>
              <a:t> 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25F99-1DAF-4D1C-906F-3757E7DA4970}" type="slidenum">
              <a:rPr lang="es-ES_tradnl" smtClean="0"/>
              <a:pPr>
                <a:defRPr/>
              </a:pPr>
              <a:t>36</a:t>
            </a:fld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478177" y="165006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“EN EL DÉBITO Y EL CRÉDITO, SALDAMOS LA CUENTA PARA MIRAR CUANTO NOS HA DEJADO, DE IGUAL FORMA, DEBEMOS SIEMPRE SALDAR NUESTRA VIDA PARA SACAR PERMANENTES BALANCES”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640" y="4653136"/>
            <a:ext cx="6336703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>
                <a:solidFill>
                  <a:srgbClr val="006666"/>
                </a:solidFill>
              </a:rPr>
              <a:t>¡ FELIZ DÍA ! </a:t>
            </a:r>
          </a:p>
          <a:p>
            <a:pPr algn="ctr"/>
            <a:r>
              <a:rPr lang="es-CO" sz="4400" b="1" i="1" dirty="0">
                <a:solidFill>
                  <a:srgbClr val="006666"/>
                </a:solidFill>
              </a:rPr>
              <a:t> CONTADOR PÚBLICO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0081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25F99-1DAF-4D1C-906F-3757E7DA4970}" type="slidenum">
              <a:rPr lang="es-ES_tradnl" smtClean="0"/>
              <a:pPr>
                <a:defRPr/>
              </a:pPr>
              <a:t>37</a:t>
            </a:fld>
            <a:endParaRPr lang="es-ES_tradnl" dirty="0"/>
          </a:p>
        </p:txBody>
      </p:sp>
      <p:sp>
        <p:nvSpPr>
          <p:cNvPr id="6" name="5 Marcador de SmartArt"/>
          <p:cNvSpPr>
            <a:spLocks noGrp="1"/>
          </p:cNvSpPr>
          <p:nvPr>
            <p:ph type="dgm" sz="quarter" idx="13"/>
          </p:nvPr>
        </p:nvSpPr>
        <p:spPr/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523995" y="5264070"/>
            <a:ext cx="1848205" cy="16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 de marzo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50" y="2331293"/>
            <a:ext cx="4416490" cy="311393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4283969" y="5301208"/>
            <a:ext cx="2448272" cy="5690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1 de marzo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63688" y="4725144"/>
            <a:ext cx="11929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del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691680" y="5665491"/>
            <a:ext cx="63898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CONTADOR</a:t>
            </a:r>
          </a:p>
        </p:txBody>
      </p:sp>
    </p:spTree>
    <p:extLst>
      <p:ext uri="{BB962C8B-B14F-4D97-AF65-F5344CB8AC3E}">
        <p14:creationId xmlns:p14="http://schemas.microsoft.com/office/powerpoint/2010/main" val="29595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80524" y="4442018"/>
            <a:ext cx="35989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pbohorquez@contaduria.gov.co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193701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263F94F-ADD8-442F-8200-199D8BDA18B2}" type="slidenum">
              <a:rPr lang="es-ES_tradnl">
                <a:solidFill>
                  <a:srgbClr val="008080"/>
                </a:solidFill>
              </a:rPr>
              <a:pPr>
                <a:defRPr/>
              </a:pPr>
              <a:t>4</a:t>
            </a:fld>
            <a:endParaRPr lang="es-ES_tradnl" dirty="0">
              <a:solidFill>
                <a:srgbClr val="008080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-50764" y="3284984"/>
            <a:ext cx="176522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AGENDA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7"/>
          </p:nvPr>
        </p:nvSpPr>
        <p:spPr>
          <a:xfrm>
            <a:off x="1907704" y="332656"/>
            <a:ext cx="7056784" cy="5832648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23000">
                <a:schemeClr val="accent1">
                  <a:lumMod val="60000"/>
                  <a:lumOff val="40000"/>
                </a:schemeClr>
              </a:gs>
              <a:gs pos="99000">
                <a:sysClr val="window" lastClr="FFFFFF"/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E7BC29"/>
            </a:contourClr>
          </a:sp3d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514350" indent="-514350">
              <a:buAutoNum type="arabicPeriod"/>
              <a:defRPr/>
            </a:pPr>
            <a:endParaRPr lang="es-CO" altLang="es-ES" sz="2600" b="1" dirty="0">
              <a:latin typeface="Calibri" pitchFamily="34" charset="0"/>
            </a:endParaRPr>
          </a:p>
          <a:p>
            <a:pPr marL="514350" indent="-514350">
              <a:buAutoNum type="arabicPeriod"/>
              <a:defRPr/>
            </a:pPr>
            <a:endParaRPr lang="es-CO" altLang="es-ES" sz="2600" b="1" dirty="0">
              <a:latin typeface="Calibri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s-CO" altLang="es-ES" sz="2800" b="1" dirty="0">
                <a:solidFill>
                  <a:schemeClr val="tx2"/>
                </a:solidFill>
                <a:latin typeface="Calibri" pitchFamily="34" charset="0"/>
              </a:rPr>
              <a:t>Contexto legal de la convergencia a NIIF/NIC y NICSP</a:t>
            </a:r>
          </a:p>
          <a:p>
            <a:pPr marL="514350" indent="-514350">
              <a:buAutoNum type="arabicPeriod"/>
              <a:defRPr/>
            </a:pPr>
            <a:r>
              <a:rPr lang="es-CO" altLang="es-ES" sz="2800" b="1" dirty="0">
                <a:solidFill>
                  <a:schemeClr val="tx2"/>
                </a:solidFill>
                <a:latin typeface="Calibri" pitchFamily="34" charset="0"/>
              </a:rPr>
              <a:t>Referentes para la  Convergencia NIIF/NIC y NICSP</a:t>
            </a:r>
          </a:p>
          <a:p>
            <a:pPr marL="514350" indent="-514350">
              <a:buAutoNum type="arabicPeriod"/>
              <a:defRPr/>
            </a:pPr>
            <a:r>
              <a:rPr lang="es-CO" altLang="es-ES" sz="2800" b="1" dirty="0">
                <a:solidFill>
                  <a:schemeClr val="tx2"/>
                </a:solidFill>
                <a:latin typeface="Calibri" pitchFamily="34" charset="0"/>
              </a:rPr>
              <a:t>Avances en el proyecto de modernización de la Regulación Contable Pública en Colombia.</a:t>
            </a:r>
          </a:p>
          <a:p>
            <a:pPr marL="514350" indent="-514350">
              <a:buAutoNum type="arabicPeriod"/>
              <a:defRPr/>
            </a:pPr>
            <a:r>
              <a:rPr lang="es-CO" altLang="es-ES" sz="2800" b="1" dirty="0">
                <a:solidFill>
                  <a:schemeClr val="tx2"/>
                </a:solidFill>
                <a:latin typeface="Calibri" pitchFamily="34" charset="0"/>
              </a:rPr>
              <a:t>Aspecto Generales </a:t>
            </a:r>
            <a:r>
              <a:rPr lang="es-CO" sz="2800" b="1" dirty="0">
                <a:solidFill>
                  <a:schemeClr val="tx2"/>
                </a:solidFill>
                <a:latin typeface="Calibri" pitchFamily="34" charset="0"/>
              </a:rPr>
              <a:t>Marco Normativo de las Empresas que no Cotizan en el Mercado de Valores y que no Captan ni Administran Ahorro del Público</a:t>
            </a:r>
          </a:p>
          <a:p>
            <a:pPr marL="514350" indent="-514350">
              <a:buAutoNum type="arabicPeriod"/>
              <a:defRPr/>
            </a:pPr>
            <a:r>
              <a:rPr lang="es-CO" altLang="es-ES" sz="2800" b="1" dirty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s-CO" sz="2800" b="1" dirty="0">
                <a:solidFill>
                  <a:schemeClr val="tx2"/>
                </a:solidFill>
                <a:latin typeface="Calibri" pitchFamily="34" charset="0"/>
              </a:rPr>
              <a:t>apel de la administración en la aplicación del marco normativo.</a:t>
            </a:r>
            <a:endParaRPr lang="es-CO" altLang="es-ES" sz="2800" b="1" dirty="0">
              <a:solidFill>
                <a:schemeClr val="tx2"/>
              </a:solidFill>
              <a:latin typeface="Calibri" pitchFamily="34" charset="0"/>
            </a:endParaRPr>
          </a:p>
          <a:p>
            <a:pPr marL="514350" indent="-514350">
              <a:buAutoNum type="arabicPeriod"/>
              <a:defRPr/>
            </a:pPr>
            <a:endParaRPr lang="es-CO" altLang="es-ES" sz="2600" b="1" dirty="0">
              <a:latin typeface="Calibri" pitchFamily="34" charset="0"/>
            </a:endParaRPr>
          </a:p>
          <a:p>
            <a:pPr marL="514350" indent="-514350">
              <a:buAutoNum type="arabicPeriod"/>
              <a:defRPr/>
            </a:pPr>
            <a:endParaRPr lang="es-ES" altLang="es-ES" sz="2600" b="1" dirty="0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876C3-5B85-43D9-9CB8-66632069018E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 bwMode="auto">
          <a:xfrm>
            <a:off x="0" y="2511425"/>
            <a:ext cx="9144000" cy="1580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CO" altLang="es-ES" sz="4600" dirty="0">
                <a:ln>
                  <a:noFill/>
                </a:ln>
              </a:rPr>
              <a:t>1. Contexto legal de la convergencia a NIIF/NIC y NICSP</a:t>
            </a:r>
          </a:p>
        </p:txBody>
      </p:sp>
    </p:spTree>
    <p:extLst>
      <p:ext uri="{BB962C8B-B14F-4D97-AF65-F5344CB8AC3E}">
        <p14:creationId xmlns:p14="http://schemas.microsoft.com/office/powerpoint/2010/main" val="133152803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Título"/>
          <p:cNvSpPr>
            <a:spLocks noGrp="1"/>
          </p:cNvSpPr>
          <p:nvPr>
            <p:ph type="ctrTitle"/>
          </p:nvPr>
        </p:nvSpPr>
        <p:spPr bwMode="auto">
          <a:xfrm>
            <a:off x="467544" y="259904"/>
            <a:ext cx="7920880" cy="936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Contexto Legal NIIF/NIC y NICSP</a:t>
            </a:r>
            <a:endParaRPr lang="es-ES" altLang="es-ES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B9744C6-0976-4199-BD6F-DDF0E7FB7E0D}" type="slidenum">
              <a:rPr lang="es-ES_tradnl"/>
              <a:pPr>
                <a:defRPr/>
              </a:pPr>
              <a:t>6</a:t>
            </a:fld>
            <a:endParaRPr lang="es-ES_tradnl" dirty="0"/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-14991" y="1216214"/>
            <a:ext cx="89171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BB6"/>
              </a:buClr>
              <a:buFont typeface="Wingdings 2" pitchFamily="18" charset="2"/>
              <a:buChar char=""/>
              <a:defRPr lang="es-E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s-ES" altLang="es-ES" sz="1800" b="1" dirty="0">
              <a:latin typeface="Calibri" pitchFamily="34" charset="0"/>
            </a:endParaRPr>
          </a:p>
          <a:p>
            <a:pPr marL="65087" indent="0" eaLnBrk="1" hangingPunct="1">
              <a:lnSpc>
                <a:spcPct val="90000"/>
              </a:lnSpc>
              <a:buNone/>
            </a:pPr>
            <a:endParaRPr lang="es-ES" altLang="es-ES" sz="1800" b="1" dirty="0">
              <a:latin typeface="Calibri" pitchFamily="34" charset="0"/>
            </a:endParaRPr>
          </a:p>
          <a:p>
            <a:pPr marL="65087" indent="0" eaLnBrk="1" hangingPunct="1">
              <a:lnSpc>
                <a:spcPct val="90000"/>
              </a:lnSpc>
              <a:buNone/>
            </a:pPr>
            <a:endParaRPr lang="es-ES" altLang="es-ES" sz="1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ES" sz="1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ES" sz="1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ES" sz="1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ES" sz="1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ES" sz="1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ES" sz="1600" b="1" dirty="0">
              <a:latin typeface="Calibri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696447" y="1760474"/>
            <a:ext cx="2786105" cy="611175"/>
          </a:xfrm>
          <a:custGeom>
            <a:avLst/>
            <a:gdLst>
              <a:gd name="connsiteX0" fmla="*/ 0 w 2786105"/>
              <a:gd name="connsiteY0" fmla="*/ 0 h 611175"/>
              <a:gd name="connsiteX1" fmla="*/ 2786105 w 2786105"/>
              <a:gd name="connsiteY1" fmla="*/ 0 h 611175"/>
              <a:gd name="connsiteX2" fmla="*/ 2786105 w 2786105"/>
              <a:gd name="connsiteY2" fmla="*/ 611175 h 611175"/>
              <a:gd name="connsiteX3" fmla="*/ 0 w 2786105"/>
              <a:gd name="connsiteY3" fmla="*/ 611175 h 611175"/>
              <a:gd name="connsiteX4" fmla="*/ 0 w 2786105"/>
              <a:gd name="connsiteY4" fmla="*/ 0 h 6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611175">
                <a:moveTo>
                  <a:pt x="0" y="0"/>
                </a:moveTo>
                <a:lnTo>
                  <a:pt x="2786105" y="0"/>
                </a:lnTo>
                <a:lnTo>
                  <a:pt x="2786105" y="611175"/>
                </a:lnTo>
                <a:lnTo>
                  <a:pt x="0" y="611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Artículo 354 de la Constitución Política</a:t>
            </a:r>
            <a:endParaRPr lang="es-ES" sz="1800" kern="1200" dirty="0"/>
          </a:p>
        </p:txBody>
      </p:sp>
      <p:sp>
        <p:nvSpPr>
          <p:cNvPr id="8" name="7 Rectángulo"/>
          <p:cNvSpPr/>
          <p:nvPr/>
        </p:nvSpPr>
        <p:spPr>
          <a:xfrm>
            <a:off x="580359" y="1504971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orma libre"/>
          <p:cNvSpPr/>
          <p:nvPr/>
        </p:nvSpPr>
        <p:spPr>
          <a:xfrm>
            <a:off x="4211267" y="1760474"/>
            <a:ext cx="2786105" cy="611175"/>
          </a:xfrm>
          <a:custGeom>
            <a:avLst/>
            <a:gdLst>
              <a:gd name="connsiteX0" fmla="*/ 0 w 2786105"/>
              <a:gd name="connsiteY0" fmla="*/ 0 h 611175"/>
              <a:gd name="connsiteX1" fmla="*/ 2786105 w 2786105"/>
              <a:gd name="connsiteY1" fmla="*/ 0 h 611175"/>
              <a:gd name="connsiteX2" fmla="*/ 2786105 w 2786105"/>
              <a:gd name="connsiteY2" fmla="*/ 611175 h 611175"/>
              <a:gd name="connsiteX3" fmla="*/ 0 w 2786105"/>
              <a:gd name="connsiteY3" fmla="*/ 611175 h 611175"/>
              <a:gd name="connsiteX4" fmla="*/ 0 w 2786105"/>
              <a:gd name="connsiteY4" fmla="*/ 0 h 6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611175">
                <a:moveTo>
                  <a:pt x="0" y="0"/>
                </a:moveTo>
                <a:lnTo>
                  <a:pt x="2786105" y="0"/>
                </a:lnTo>
                <a:lnTo>
                  <a:pt x="2786105" y="611175"/>
                </a:lnTo>
                <a:lnTo>
                  <a:pt x="0" y="611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Ley 298 de 1996</a:t>
            </a:r>
            <a:endParaRPr lang="es-ES" sz="1800" kern="1200" dirty="0"/>
          </a:p>
        </p:txBody>
      </p:sp>
      <p:sp>
        <p:nvSpPr>
          <p:cNvPr id="10" name="9 Rectángulo"/>
          <p:cNvSpPr/>
          <p:nvPr/>
        </p:nvSpPr>
        <p:spPr>
          <a:xfrm>
            <a:off x="4095180" y="1504971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696447" y="2644566"/>
            <a:ext cx="2786105" cy="870658"/>
          </a:xfrm>
          <a:custGeom>
            <a:avLst/>
            <a:gdLst>
              <a:gd name="connsiteX0" fmla="*/ 0 w 2786105"/>
              <a:gd name="connsiteY0" fmla="*/ 0 h 870658"/>
              <a:gd name="connsiteX1" fmla="*/ 2786105 w 2786105"/>
              <a:gd name="connsiteY1" fmla="*/ 0 h 870658"/>
              <a:gd name="connsiteX2" fmla="*/ 2786105 w 2786105"/>
              <a:gd name="connsiteY2" fmla="*/ 870658 h 870658"/>
              <a:gd name="connsiteX3" fmla="*/ 0 w 2786105"/>
              <a:gd name="connsiteY3" fmla="*/ 870658 h 870658"/>
              <a:gd name="connsiteX4" fmla="*/ 0 w 2786105"/>
              <a:gd name="connsiteY4" fmla="*/ 0 h 87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870658">
                <a:moveTo>
                  <a:pt x="0" y="0"/>
                </a:moveTo>
                <a:lnTo>
                  <a:pt x="2786105" y="0"/>
                </a:lnTo>
                <a:lnTo>
                  <a:pt x="2786105" y="870658"/>
                </a:lnTo>
                <a:lnTo>
                  <a:pt x="0" y="870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Ley 1314 de 2009 (Artículos 1º, 6º y 12º)</a:t>
            </a:r>
            <a:endParaRPr lang="es-ES" sz="1800" kern="1200" dirty="0"/>
          </a:p>
        </p:txBody>
      </p:sp>
      <p:sp>
        <p:nvSpPr>
          <p:cNvPr id="12" name="11 Rectángulo"/>
          <p:cNvSpPr/>
          <p:nvPr/>
        </p:nvSpPr>
        <p:spPr>
          <a:xfrm>
            <a:off x="580359" y="2518804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4211267" y="2779158"/>
            <a:ext cx="3529085" cy="683701"/>
          </a:xfrm>
          <a:custGeom>
            <a:avLst/>
            <a:gdLst>
              <a:gd name="connsiteX0" fmla="*/ 0 w 2786105"/>
              <a:gd name="connsiteY0" fmla="*/ 0 h 683701"/>
              <a:gd name="connsiteX1" fmla="*/ 2786105 w 2786105"/>
              <a:gd name="connsiteY1" fmla="*/ 0 h 683701"/>
              <a:gd name="connsiteX2" fmla="*/ 2786105 w 2786105"/>
              <a:gd name="connsiteY2" fmla="*/ 683701 h 683701"/>
              <a:gd name="connsiteX3" fmla="*/ 0 w 2786105"/>
              <a:gd name="connsiteY3" fmla="*/ 683701 h 683701"/>
              <a:gd name="connsiteX4" fmla="*/ 0 w 2786105"/>
              <a:gd name="connsiteY4" fmla="*/ 0 h 68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683701">
                <a:moveTo>
                  <a:pt x="0" y="0"/>
                </a:moveTo>
                <a:lnTo>
                  <a:pt x="2786105" y="0"/>
                </a:lnTo>
                <a:lnTo>
                  <a:pt x="2786105" y="683701"/>
                </a:lnTo>
                <a:lnTo>
                  <a:pt x="0" y="6837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Ley 1450 de 2011 (Artículo 240) </a:t>
            </a:r>
            <a:endParaRPr lang="es-ES" sz="1800" kern="1200" dirty="0"/>
          </a:p>
        </p:txBody>
      </p:sp>
      <p:sp>
        <p:nvSpPr>
          <p:cNvPr id="14" name="13 Rectángulo"/>
          <p:cNvSpPr/>
          <p:nvPr/>
        </p:nvSpPr>
        <p:spPr>
          <a:xfrm>
            <a:off x="4095180" y="2559918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>
          <a:xfrm>
            <a:off x="696447" y="3875220"/>
            <a:ext cx="2786105" cy="683701"/>
          </a:xfrm>
          <a:custGeom>
            <a:avLst/>
            <a:gdLst>
              <a:gd name="connsiteX0" fmla="*/ 0 w 2786105"/>
              <a:gd name="connsiteY0" fmla="*/ 0 h 683701"/>
              <a:gd name="connsiteX1" fmla="*/ 2786105 w 2786105"/>
              <a:gd name="connsiteY1" fmla="*/ 0 h 683701"/>
              <a:gd name="connsiteX2" fmla="*/ 2786105 w 2786105"/>
              <a:gd name="connsiteY2" fmla="*/ 683701 h 683701"/>
              <a:gd name="connsiteX3" fmla="*/ 0 w 2786105"/>
              <a:gd name="connsiteY3" fmla="*/ 683701 h 683701"/>
              <a:gd name="connsiteX4" fmla="*/ 0 w 2786105"/>
              <a:gd name="connsiteY4" fmla="*/ 0 h 68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683701">
                <a:moveTo>
                  <a:pt x="0" y="0"/>
                </a:moveTo>
                <a:lnTo>
                  <a:pt x="2786105" y="0"/>
                </a:lnTo>
                <a:lnTo>
                  <a:pt x="2786105" y="683701"/>
                </a:lnTo>
                <a:lnTo>
                  <a:pt x="0" y="6837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Decreto 3048 de 2011 – Comisión intersectorial</a:t>
            </a:r>
            <a:endParaRPr lang="es-ES" sz="1800" kern="1200" dirty="0"/>
          </a:p>
        </p:txBody>
      </p:sp>
      <p:sp>
        <p:nvSpPr>
          <p:cNvPr id="16" name="15 Rectángulo"/>
          <p:cNvSpPr/>
          <p:nvPr/>
        </p:nvSpPr>
        <p:spPr>
          <a:xfrm>
            <a:off x="580359" y="3655980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4211267" y="3740627"/>
            <a:ext cx="4321173" cy="870658"/>
          </a:xfrm>
          <a:custGeom>
            <a:avLst/>
            <a:gdLst>
              <a:gd name="connsiteX0" fmla="*/ 0 w 2786105"/>
              <a:gd name="connsiteY0" fmla="*/ 0 h 870658"/>
              <a:gd name="connsiteX1" fmla="*/ 2786105 w 2786105"/>
              <a:gd name="connsiteY1" fmla="*/ 0 h 870658"/>
              <a:gd name="connsiteX2" fmla="*/ 2786105 w 2786105"/>
              <a:gd name="connsiteY2" fmla="*/ 870658 h 870658"/>
              <a:gd name="connsiteX3" fmla="*/ 0 w 2786105"/>
              <a:gd name="connsiteY3" fmla="*/ 870658 h 870658"/>
              <a:gd name="connsiteX4" fmla="*/ 0 w 2786105"/>
              <a:gd name="connsiteY4" fmla="*/ 0 h 87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870658">
                <a:moveTo>
                  <a:pt x="0" y="0"/>
                </a:moveTo>
                <a:lnTo>
                  <a:pt x="2786105" y="0"/>
                </a:lnTo>
                <a:lnTo>
                  <a:pt x="2786105" y="870658"/>
                </a:lnTo>
                <a:lnTo>
                  <a:pt x="0" y="870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400" b="1" kern="1200" dirty="0">
                <a:latin typeface="Calibri" pitchFamily="34" charset="0"/>
              </a:rPr>
              <a:t>Decretos 4946 de 2011,  Modificado por los Decretos 403 y 1618 de 2012 - Aplicación Voluntaria, Decreto 2784 de 2012, 2706 de 2012 y 3022 de 2013</a:t>
            </a:r>
            <a:endParaRPr lang="es-ES" sz="1400" kern="1200" dirty="0"/>
          </a:p>
        </p:txBody>
      </p:sp>
      <p:sp>
        <p:nvSpPr>
          <p:cNvPr id="18" name="17 Rectángulo"/>
          <p:cNvSpPr/>
          <p:nvPr/>
        </p:nvSpPr>
        <p:spPr>
          <a:xfrm>
            <a:off x="4095180" y="3614866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Forma libre"/>
          <p:cNvSpPr/>
          <p:nvPr/>
        </p:nvSpPr>
        <p:spPr>
          <a:xfrm>
            <a:off x="696447" y="4836689"/>
            <a:ext cx="2786105" cy="870658"/>
          </a:xfrm>
          <a:custGeom>
            <a:avLst/>
            <a:gdLst>
              <a:gd name="connsiteX0" fmla="*/ 0 w 2786105"/>
              <a:gd name="connsiteY0" fmla="*/ 0 h 870658"/>
              <a:gd name="connsiteX1" fmla="*/ 2786105 w 2786105"/>
              <a:gd name="connsiteY1" fmla="*/ 0 h 870658"/>
              <a:gd name="connsiteX2" fmla="*/ 2786105 w 2786105"/>
              <a:gd name="connsiteY2" fmla="*/ 870658 h 870658"/>
              <a:gd name="connsiteX3" fmla="*/ 0 w 2786105"/>
              <a:gd name="connsiteY3" fmla="*/ 870658 h 870658"/>
              <a:gd name="connsiteX4" fmla="*/ 0 w 2786105"/>
              <a:gd name="connsiteY4" fmla="*/ 0 h 87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870658">
                <a:moveTo>
                  <a:pt x="0" y="0"/>
                </a:moveTo>
                <a:lnTo>
                  <a:pt x="2786105" y="0"/>
                </a:lnTo>
                <a:lnTo>
                  <a:pt x="2786105" y="870658"/>
                </a:lnTo>
                <a:lnTo>
                  <a:pt x="0" y="870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Resoluciones CGN 033 y 220 de 2012 -  Aplicación Voluntaria</a:t>
            </a:r>
            <a:endParaRPr lang="es-ES" sz="1800" kern="1200" dirty="0"/>
          </a:p>
        </p:txBody>
      </p:sp>
      <p:sp>
        <p:nvSpPr>
          <p:cNvPr id="20" name="19 Rectángulo"/>
          <p:cNvSpPr/>
          <p:nvPr/>
        </p:nvSpPr>
        <p:spPr>
          <a:xfrm>
            <a:off x="580359" y="4710927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Forma libre"/>
          <p:cNvSpPr/>
          <p:nvPr/>
        </p:nvSpPr>
        <p:spPr>
          <a:xfrm>
            <a:off x="4211267" y="4941169"/>
            <a:ext cx="2786105" cy="594452"/>
          </a:xfrm>
          <a:custGeom>
            <a:avLst/>
            <a:gdLst>
              <a:gd name="connsiteX0" fmla="*/ 0 w 2786105"/>
              <a:gd name="connsiteY0" fmla="*/ 0 h 444975"/>
              <a:gd name="connsiteX1" fmla="*/ 2786105 w 2786105"/>
              <a:gd name="connsiteY1" fmla="*/ 0 h 444975"/>
              <a:gd name="connsiteX2" fmla="*/ 2786105 w 2786105"/>
              <a:gd name="connsiteY2" fmla="*/ 444975 h 444975"/>
              <a:gd name="connsiteX3" fmla="*/ 0 w 2786105"/>
              <a:gd name="connsiteY3" fmla="*/ 444975 h 444975"/>
              <a:gd name="connsiteX4" fmla="*/ 0 w 2786105"/>
              <a:gd name="connsiteY4" fmla="*/ 0 h 44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444975">
                <a:moveTo>
                  <a:pt x="0" y="0"/>
                </a:moveTo>
                <a:lnTo>
                  <a:pt x="2786105" y="0"/>
                </a:lnTo>
                <a:lnTo>
                  <a:pt x="2786105" y="444975"/>
                </a:lnTo>
                <a:lnTo>
                  <a:pt x="0" y="4449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Resolución 743 de 2013 y 598 de 2014 </a:t>
            </a:r>
            <a:endParaRPr lang="es-ES" sz="1800" kern="1200" dirty="0"/>
          </a:p>
        </p:txBody>
      </p:sp>
      <p:sp>
        <p:nvSpPr>
          <p:cNvPr id="22" name="21 Rectángulo"/>
          <p:cNvSpPr/>
          <p:nvPr/>
        </p:nvSpPr>
        <p:spPr>
          <a:xfrm>
            <a:off x="4095180" y="4752042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Forma libre"/>
          <p:cNvSpPr/>
          <p:nvPr/>
        </p:nvSpPr>
        <p:spPr>
          <a:xfrm>
            <a:off x="2237833" y="5877272"/>
            <a:ext cx="2786105" cy="713295"/>
          </a:xfrm>
          <a:custGeom>
            <a:avLst/>
            <a:gdLst>
              <a:gd name="connsiteX0" fmla="*/ 0 w 2786105"/>
              <a:gd name="connsiteY0" fmla="*/ 0 h 444975"/>
              <a:gd name="connsiteX1" fmla="*/ 2786105 w 2786105"/>
              <a:gd name="connsiteY1" fmla="*/ 0 h 444975"/>
              <a:gd name="connsiteX2" fmla="*/ 2786105 w 2786105"/>
              <a:gd name="connsiteY2" fmla="*/ 444975 h 444975"/>
              <a:gd name="connsiteX3" fmla="*/ 0 w 2786105"/>
              <a:gd name="connsiteY3" fmla="*/ 444975 h 444975"/>
              <a:gd name="connsiteX4" fmla="*/ 0 w 2786105"/>
              <a:gd name="connsiteY4" fmla="*/ 0 h 44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105" h="444975">
                <a:moveTo>
                  <a:pt x="0" y="0"/>
                </a:moveTo>
                <a:lnTo>
                  <a:pt x="2786105" y="0"/>
                </a:lnTo>
                <a:lnTo>
                  <a:pt x="2786105" y="444975"/>
                </a:lnTo>
                <a:lnTo>
                  <a:pt x="0" y="4449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26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es-ES" sz="1800" b="1" kern="1200" dirty="0">
                <a:latin typeface="Calibri" pitchFamily="34" charset="0"/>
              </a:rPr>
              <a:t>Resolución 414 /14 2014. Circular 003  e Instructivo 002/14</a:t>
            </a:r>
            <a:endParaRPr lang="es-ES" sz="1800" kern="1200" dirty="0"/>
          </a:p>
        </p:txBody>
      </p:sp>
      <p:sp>
        <p:nvSpPr>
          <p:cNvPr id="24" name="23 Rectángulo"/>
          <p:cNvSpPr/>
          <p:nvPr/>
        </p:nvSpPr>
        <p:spPr>
          <a:xfrm>
            <a:off x="2121745" y="5806989"/>
            <a:ext cx="609460" cy="91419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5496" y="2511425"/>
            <a:ext cx="8953162" cy="1580832"/>
          </a:xfrm>
        </p:spPr>
        <p:txBody>
          <a:bodyPr/>
          <a:lstStyle/>
          <a:p>
            <a:pPr algn="ctr"/>
            <a:r>
              <a:rPr lang="es-CO" altLang="es-ES" sz="4600" dirty="0"/>
              <a:t>2. Referentes para la Convergencia NIIF/NIC y NICSP</a:t>
            </a:r>
            <a:endParaRPr lang="es-CO" sz="4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24397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872846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1420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1691127-B32D-4E7D-8BFA-A06DEB7EA862}" type="slidenum">
              <a:rPr lang="es-ES_tradnl"/>
              <a:pPr>
                <a:defRPr/>
              </a:pPr>
              <a:t>9</a:t>
            </a:fld>
            <a:endParaRPr lang="es-ES_tradnl" dirty="0"/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61" y="188640"/>
            <a:ext cx="8705334" cy="756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18" y="1722369"/>
            <a:ext cx="1724056" cy="221068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268761"/>
            <a:ext cx="6650699" cy="5040559"/>
          </a:xfrm>
          <a:prstGeom prst="rect">
            <a:avLst/>
          </a:prstGeom>
        </p:spPr>
      </p:pic>
      <p:sp>
        <p:nvSpPr>
          <p:cNvPr id="10" name="Flecha doblada 8"/>
          <p:cNvSpPr/>
          <p:nvPr/>
        </p:nvSpPr>
        <p:spPr>
          <a:xfrm rot="16200000">
            <a:off x="1106291" y="3614982"/>
            <a:ext cx="759447" cy="1460876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PresentacionesGenerales+-CGN2015_2003">
  <a:themeElements>
    <a:clrScheme name="plantilla_presentacion_M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PresentacionesGenerales+-CGN2015_2003</Template>
  <TotalTime>750</TotalTime>
  <Words>3518</Words>
  <Application>Microsoft Office PowerPoint</Application>
  <PresentationFormat>Presentación en pantalla (4:3)</PresentationFormat>
  <Paragraphs>390</Paragraphs>
  <Slides>38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CatholicSchoolGirls Intl BB</vt:lpstr>
      <vt:lpstr>Century Gothic</vt:lpstr>
      <vt:lpstr>Times New Roman</vt:lpstr>
      <vt:lpstr>Wingdings</vt:lpstr>
      <vt:lpstr>Wingdings 2</vt:lpstr>
      <vt:lpstr>PresentacionesGenerales+-CGN2015_2003</vt:lpstr>
      <vt:lpstr>Presentación de PowerPoint</vt:lpstr>
      <vt:lpstr>Estrategia de Convergencia de la Regulación Contable Pública  hacia NIIF y NICSP</vt:lpstr>
      <vt:lpstr>Estrategia de Convergencia de la Regulación Contable Pública  hacia NIIF y NICSP</vt:lpstr>
      <vt:lpstr>AGENDA</vt:lpstr>
      <vt:lpstr>1. Contexto legal de la convergencia a NIIF/NIC y NICSP</vt:lpstr>
      <vt:lpstr>Contexto Legal NIIF/NIC y NICSP</vt:lpstr>
      <vt:lpstr>2. Referentes para la Convergencia NIIF/NIC y NICSP</vt:lpstr>
      <vt:lpstr>Presentación de PowerPoint</vt:lpstr>
      <vt:lpstr>Presentación de PowerPoint</vt:lpstr>
      <vt:lpstr>Presentación de PowerPoint</vt:lpstr>
      <vt:lpstr>3. Avances en el proyecto de modernización de la Regulación Contable Pública en Colombia </vt:lpstr>
      <vt:lpstr>Presentación de PowerPoint</vt:lpstr>
      <vt:lpstr>MODELOS DE CONTABILIDAD  - CONVERGENCIA 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Aspecto Generales Marco Normativo de las Empresas que no Cotizan en el Mercado de Valores y que no Captan ni Administran Ahorro del Público (Anexo Resolución 414 de 2014)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Papel de la administración en la aplicación del marco normativo</vt:lpstr>
      <vt:lpstr>Presentación de PowerPoint</vt:lpstr>
      <vt:lpstr>Presentación de PowerPoint</vt:lpstr>
      <vt:lpstr>R E F L E X I Ó N</vt:lpstr>
      <vt:lpstr>Presentación de PowerPoint</vt:lpstr>
      <vt:lpstr>Presentación de PowerPoint</vt:lpstr>
    </vt:vector>
  </TitlesOfParts>
  <Manager>Juan Carlos Tarazona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keywords>Plantillas, Presentaciones, PowerPoint, Imágen Institucional</cp:keywords>
  <dc:description>Actualizada con Logo 15 años Calidad Agosto 2011</dc:description>
  <cp:lastModifiedBy>Carlos Estrada</cp:lastModifiedBy>
  <cp:revision>132</cp:revision>
  <cp:lastPrinted>2015-02-26T16:34:57Z</cp:lastPrinted>
  <dcterms:created xsi:type="dcterms:W3CDTF">2015-02-23T21:40:43Z</dcterms:created>
  <dcterms:modified xsi:type="dcterms:W3CDTF">2021-05-27T14:38:18Z</dcterms:modified>
</cp:coreProperties>
</file>