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handoutMasterIdLst>
    <p:handoutMasterId r:id="rId30"/>
  </p:handoutMasterIdLst>
  <p:sldIdLst>
    <p:sldId id="327" r:id="rId2"/>
    <p:sldId id="401" r:id="rId3"/>
    <p:sldId id="403" r:id="rId4"/>
    <p:sldId id="404" r:id="rId5"/>
    <p:sldId id="405" r:id="rId6"/>
    <p:sldId id="411" r:id="rId7"/>
    <p:sldId id="412" r:id="rId8"/>
    <p:sldId id="365" r:id="rId9"/>
    <p:sldId id="369" r:id="rId10"/>
    <p:sldId id="373" r:id="rId11"/>
    <p:sldId id="368" r:id="rId12"/>
    <p:sldId id="375" r:id="rId13"/>
    <p:sldId id="376" r:id="rId14"/>
    <p:sldId id="377" r:id="rId15"/>
    <p:sldId id="378" r:id="rId16"/>
    <p:sldId id="371" r:id="rId17"/>
    <p:sldId id="379" r:id="rId18"/>
    <p:sldId id="380" r:id="rId19"/>
    <p:sldId id="381" r:id="rId20"/>
    <p:sldId id="382" r:id="rId21"/>
    <p:sldId id="384" r:id="rId22"/>
    <p:sldId id="383" r:id="rId23"/>
    <p:sldId id="386" r:id="rId24"/>
    <p:sldId id="388" r:id="rId25"/>
    <p:sldId id="413" r:id="rId26"/>
    <p:sldId id="410" r:id="rId27"/>
    <p:sldId id="391" r:id="rId28"/>
  </p:sldIdLst>
  <p:sldSz cx="9144000" cy="6858000" type="screen4x3"/>
  <p:notesSz cx="6797675" cy="9928225"/>
  <p:defaultTextStyle>
    <a:defPPr>
      <a:defRPr lang="es-ES_tradnl"/>
    </a:defPPr>
    <a:lvl1pPr algn="just" rtl="0" eaLnBrk="0" fontAlgn="base" hangingPunct="0">
      <a:spcBef>
        <a:spcPct val="20000"/>
      </a:spcBef>
      <a:spcAft>
        <a:spcPct val="0"/>
      </a:spcAft>
      <a:defRPr sz="2300" kern="1200">
        <a:solidFill>
          <a:schemeClr val="tx1"/>
        </a:solidFill>
        <a:latin typeface="Arial Narrow" pitchFamily="34" charset="0"/>
        <a:ea typeface="+mn-ea"/>
        <a:cs typeface="+mn-cs"/>
      </a:defRPr>
    </a:lvl1pPr>
    <a:lvl2pPr marL="457200" algn="just" rtl="0" eaLnBrk="0" fontAlgn="base" hangingPunct="0">
      <a:spcBef>
        <a:spcPct val="20000"/>
      </a:spcBef>
      <a:spcAft>
        <a:spcPct val="0"/>
      </a:spcAft>
      <a:defRPr sz="2300" kern="1200">
        <a:solidFill>
          <a:schemeClr val="tx1"/>
        </a:solidFill>
        <a:latin typeface="Arial Narrow" pitchFamily="34" charset="0"/>
        <a:ea typeface="+mn-ea"/>
        <a:cs typeface="+mn-cs"/>
      </a:defRPr>
    </a:lvl2pPr>
    <a:lvl3pPr marL="914400" algn="just" rtl="0" eaLnBrk="0" fontAlgn="base" hangingPunct="0">
      <a:spcBef>
        <a:spcPct val="20000"/>
      </a:spcBef>
      <a:spcAft>
        <a:spcPct val="0"/>
      </a:spcAft>
      <a:defRPr sz="2300" kern="1200">
        <a:solidFill>
          <a:schemeClr val="tx1"/>
        </a:solidFill>
        <a:latin typeface="Arial Narrow" pitchFamily="34" charset="0"/>
        <a:ea typeface="+mn-ea"/>
        <a:cs typeface="+mn-cs"/>
      </a:defRPr>
    </a:lvl3pPr>
    <a:lvl4pPr marL="1371600" algn="just" rtl="0" eaLnBrk="0" fontAlgn="base" hangingPunct="0">
      <a:spcBef>
        <a:spcPct val="20000"/>
      </a:spcBef>
      <a:spcAft>
        <a:spcPct val="0"/>
      </a:spcAft>
      <a:defRPr sz="2300" kern="1200">
        <a:solidFill>
          <a:schemeClr val="tx1"/>
        </a:solidFill>
        <a:latin typeface="Arial Narrow" pitchFamily="34" charset="0"/>
        <a:ea typeface="+mn-ea"/>
        <a:cs typeface="+mn-cs"/>
      </a:defRPr>
    </a:lvl4pPr>
    <a:lvl5pPr marL="1828800" algn="just" rtl="0" eaLnBrk="0" fontAlgn="base" hangingPunct="0">
      <a:spcBef>
        <a:spcPct val="2000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p:defaultTextStyle>
  <p:extLst>
    <p:ext uri="{521415D9-36F7-43E2-AB2F-B90AF26B5E84}">
      <p14:sectionLst xmlns:p14="http://schemas.microsoft.com/office/powerpoint/2010/main">
        <p14:section name="Sección predeterminada" id="{75679F23-4311-4578-91C7-4AFAC7A59BB1}">
          <p14:sldIdLst>
            <p14:sldId id="327"/>
            <p14:sldId id="401"/>
            <p14:sldId id="403"/>
            <p14:sldId id="404"/>
            <p14:sldId id="405"/>
            <p14:sldId id="411"/>
            <p14:sldId id="412"/>
            <p14:sldId id="365"/>
            <p14:sldId id="369"/>
            <p14:sldId id="373"/>
            <p14:sldId id="368"/>
            <p14:sldId id="375"/>
            <p14:sldId id="376"/>
            <p14:sldId id="377"/>
            <p14:sldId id="378"/>
            <p14:sldId id="371"/>
            <p14:sldId id="379"/>
            <p14:sldId id="380"/>
            <p14:sldId id="381"/>
            <p14:sldId id="382"/>
            <p14:sldId id="384"/>
            <p14:sldId id="383"/>
            <p14:sldId id="386"/>
            <p14:sldId id="388"/>
            <p14:sldId id="413"/>
          </p14:sldIdLst>
        </p14:section>
        <p14:section name="Sección sin título" id="{F458BE24-F482-415A-A337-70EAC8A4BF41}">
          <p14:sldIdLst>
            <p14:sldId id="410"/>
            <p14:sldId id="3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3929">
          <p15:clr>
            <a:srgbClr val="A4A3A4"/>
          </p15:clr>
        </p15:guide>
        <p15:guide id="4" pos="179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99"/>
    <a:srgbClr val="006666"/>
    <a:srgbClr val="287655"/>
    <a:srgbClr val="663300"/>
    <a:srgbClr val="DDE7D5"/>
    <a:srgbClr val="E0E5D7"/>
    <a:srgbClr val="DDE2D6"/>
    <a:srgbClr val="FF6600"/>
    <a:srgbClr val="990000"/>
    <a:srgbClr val="FFB7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75" autoAdjust="0"/>
    <p:restoredTop sz="94434" autoAdjust="0"/>
  </p:normalViewPr>
  <p:slideViewPr>
    <p:cSldViewPr snapToObjects="1">
      <p:cViewPr varScale="1">
        <p:scale>
          <a:sx n="72" d="100"/>
          <a:sy n="72" d="100"/>
        </p:scale>
        <p:origin x="1416" y="78"/>
      </p:cViewPr>
      <p:guideLst>
        <p:guide orient="horz" pos="2160"/>
        <p:guide pos="2880"/>
        <p:guide orient="horz" pos="3929"/>
        <p:guide pos="1791"/>
      </p:guideLst>
    </p:cSldViewPr>
  </p:slideViewPr>
  <p:notesTextViewPr>
    <p:cViewPr>
      <p:scale>
        <a:sx n="1" d="1"/>
        <a:sy n="1" d="1"/>
      </p:scale>
      <p:origin x="0" y="0"/>
    </p:cViewPr>
  </p:notesText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62232D-FAFA-4B8E-8C8C-19FC086DE6A3}" type="doc">
      <dgm:prSet loTypeId="urn:microsoft.com/office/officeart/2005/8/layout/radial2" loCatId="relationship" qsTypeId="urn:microsoft.com/office/officeart/2005/8/quickstyle/3d4" qsCatId="3D" csTypeId="urn:microsoft.com/office/officeart/2005/8/colors/colorful3" csCatId="colorful" phldr="1"/>
      <dgm:spPr/>
      <dgm:t>
        <a:bodyPr/>
        <a:lstStyle/>
        <a:p>
          <a:endParaRPr lang="es-ES"/>
        </a:p>
      </dgm:t>
    </dgm:pt>
    <dgm:pt modelId="{9DF46E10-A583-4C14-BB0E-F78E0980C81E}">
      <dgm:prSet phldrT="[Texto]" custT="1"/>
      <dgm:spPr>
        <a:gradFill rotWithShape="0">
          <a:gsLst>
            <a:gs pos="0">
              <a:schemeClr val="bg1"/>
            </a:gs>
            <a:gs pos="50000">
              <a:srgbClr val="B4DE86"/>
            </a:gs>
            <a:gs pos="100000">
              <a:srgbClr val="76B531"/>
            </a:gs>
          </a:gsLst>
          <a:lin ang="5400000" scaled="0"/>
        </a:gradFill>
      </dgm:spPr>
      <dgm:t>
        <a:bodyPr/>
        <a:lstStyle/>
        <a:p>
          <a:r>
            <a:rPr lang="es-MX" sz="2000" b="0" dirty="0">
              <a:solidFill>
                <a:sysClr val="windowText" lastClr="000000"/>
              </a:solidFill>
              <a:effectLst>
                <a:outerShdw blurRad="38100" dist="38100" dir="2700000" algn="tl">
                  <a:srgbClr val="C0C0C0"/>
                </a:outerShdw>
              </a:effectLst>
              <a:latin typeface="Calibri"/>
              <a:cs typeface="+mn-cs"/>
            </a:rPr>
            <a:t>1</a:t>
          </a:r>
          <a:r>
            <a:rPr lang="es-MX" sz="2000" b="1" dirty="0">
              <a:solidFill>
                <a:sysClr val="windowText" lastClr="000000"/>
              </a:solidFill>
              <a:effectLst>
                <a:outerShdw blurRad="38100" dist="38100" dir="2700000" algn="tl">
                  <a:srgbClr val="C0C0C0"/>
                </a:outerShdw>
              </a:effectLst>
              <a:latin typeface="Calibri"/>
              <a:cs typeface="+mn-cs"/>
            </a:rPr>
            <a:t>. Empresas que cotizan en el mercado de valores, o que captan o administran ahorro del público</a:t>
          </a:r>
          <a:endParaRPr lang="es-ES" sz="2000" b="1" dirty="0"/>
        </a:p>
      </dgm:t>
    </dgm:pt>
    <dgm:pt modelId="{AF211E25-4738-4034-A58A-C2733435E09F}" type="parTrans" cxnId="{DCB1DAC2-858B-43AA-8FB7-E7047D956872}">
      <dgm:prSet/>
      <dgm:spPr/>
      <dgm:t>
        <a:bodyPr/>
        <a:lstStyle/>
        <a:p>
          <a:endParaRPr lang="es-ES" sz="1900"/>
        </a:p>
      </dgm:t>
    </dgm:pt>
    <dgm:pt modelId="{12FCC170-E7E4-4CAF-941F-D50F94DAF2FB}" type="sibTrans" cxnId="{DCB1DAC2-858B-43AA-8FB7-E7047D956872}">
      <dgm:prSet/>
      <dgm:spPr/>
      <dgm:t>
        <a:bodyPr/>
        <a:lstStyle/>
        <a:p>
          <a:endParaRPr lang="es-ES" sz="1900"/>
        </a:p>
      </dgm:t>
    </dgm:pt>
    <dgm:pt modelId="{CD02E64A-805D-41E6-9618-D62982B94046}">
      <dgm:prSet phldrT="[Texto]" custT="1"/>
      <dgm:spPr>
        <a:gradFill rotWithShape="0">
          <a:gsLst>
            <a:gs pos="0">
              <a:schemeClr val="bg1"/>
            </a:gs>
            <a:gs pos="50000">
              <a:schemeClr val="accent6">
                <a:lumMod val="20000"/>
                <a:lumOff val="80000"/>
              </a:schemeClr>
            </a:gs>
            <a:gs pos="100000">
              <a:schemeClr val="accent6">
                <a:lumMod val="60000"/>
                <a:lumOff val="40000"/>
              </a:schemeClr>
            </a:gs>
          </a:gsLst>
          <a:lin ang="5400000" scaled="0"/>
        </a:gradFill>
      </dgm:spPr>
      <dgm:t>
        <a:bodyPr/>
        <a:lstStyle/>
        <a:p>
          <a:r>
            <a:rPr lang="es-MX" sz="2000" b="1" dirty="0">
              <a:solidFill>
                <a:sysClr val="windowText" lastClr="000000"/>
              </a:solidFill>
              <a:effectLst>
                <a:outerShdw blurRad="38100" dist="38100" dir="2700000" algn="tl">
                  <a:srgbClr val="C0C0C0"/>
                </a:outerShdw>
              </a:effectLst>
              <a:latin typeface="Calibri"/>
              <a:cs typeface="+mn-cs"/>
            </a:rPr>
            <a:t>2. Empresas que no cotizan en el mercado de valores, y que no captan ni administran ahorro del público</a:t>
          </a:r>
          <a:endParaRPr lang="es-ES" sz="2000" b="1" dirty="0"/>
        </a:p>
      </dgm:t>
    </dgm:pt>
    <dgm:pt modelId="{A4EB43E1-84F9-4518-8458-6AE7597D75B1}" type="parTrans" cxnId="{468E45B2-CF59-4A03-B8F7-90D9F322BA3F}">
      <dgm:prSet/>
      <dgm:spPr/>
      <dgm:t>
        <a:bodyPr/>
        <a:lstStyle/>
        <a:p>
          <a:endParaRPr lang="es-ES" sz="1900"/>
        </a:p>
      </dgm:t>
    </dgm:pt>
    <dgm:pt modelId="{1DDC7D43-43D3-4078-B49C-32BCCE31D429}" type="sibTrans" cxnId="{468E45B2-CF59-4A03-B8F7-90D9F322BA3F}">
      <dgm:prSet/>
      <dgm:spPr/>
      <dgm:t>
        <a:bodyPr/>
        <a:lstStyle/>
        <a:p>
          <a:endParaRPr lang="es-ES" sz="1900"/>
        </a:p>
      </dgm:t>
    </dgm:pt>
    <dgm:pt modelId="{036FE566-7592-4280-B2AC-79B6C09B8864}">
      <dgm:prSet phldrT="[Texto]" custT="1"/>
      <dgm:spPr>
        <a:gradFill rotWithShape="0">
          <a:gsLst>
            <a:gs pos="0">
              <a:schemeClr val="bg1"/>
            </a:gs>
            <a:gs pos="50000">
              <a:srgbClr val="FFB7B7"/>
            </a:gs>
            <a:gs pos="100000">
              <a:srgbClr val="FF8181"/>
            </a:gs>
          </a:gsLst>
          <a:lin ang="5400000" scaled="0"/>
        </a:gradFill>
      </dgm:spPr>
      <dgm:t>
        <a:bodyPr/>
        <a:lstStyle/>
        <a:p>
          <a:r>
            <a:rPr lang="es-ES" sz="2400" b="1" dirty="0">
              <a:solidFill>
                <a:schemeClr val="tx1"/>
              </a:solidFill>
              <a:latin typeface="Calibri" panose="020F0502020204030204" pitchFamily="34" charset="0"/>
            </a:rPr>
            <a:t>3. Entidades de gobierno </a:t>
          </a:r>
        </a:p>
      </dgm:t>
    </dgm:pt>
    <dgm:pt modelId="{8D52007B-04F7-4809-9EFF-C41160ACC4F1}" type="parTrans" cxnId="{7D8EC62B-8834-42B9-BBC2-1AEAC48A37D5}">
      <dgm:prSet/>
      <dgm:spPr/>
      <dgm:t>
        <a:bodyPr/>
        <a:lstStyle/>
        <a:p>
          <a:endParaRPr lang="es-ES" sz="1900"/>
        </a:p>
      </dgm:t>
    </dgm:pt>
    <dgm:pt modelId="{7E1F5562-4D5D-4614-8649-2FB7583DF66B}" type="sibTrans" cxnId="{7D8EC62B-8834-42B9-BBC2-1AEAC48A37D5}">
      <dgm:prSet/>
      <dgm:spPr/>
      <dgm:t>
        <a:bodyPr/>
        <a:lstStyle/>
        <a:p>
          <a:endParaRPr lang="es-ES" sz="1900"/>
        </a:p>
      </dgm:t>
    </dgm:pt>
    <dgm:pt modelId="{959930D8-02B3-4AB6-858E-0A8BCB48164F}" type="pres">
      <dgm:prSet presAssocID="{C262232D-FAFA-4B8E-8C8C-19FC086DE6A3}" presName="composite" presStyleCnt="0">
        <dgm:presLayoutVars>
          <dgm:chMax val="5"/>
          <dgm:dir/>
          <dgm:animLvl val="ctr"/>
          <dgm:resizeHandles val="exact"/>
        </dgm:presLayoutVars>
      </dgm:prSet>
      <dgm:spPr/>
    </dgm:pt>
    <dgm:pt modelId="{FCCB4666-85D5-43AB-A3F5-8FF69B0D82EF}" type="pres">
      <dgm:prSet presAssocID="{C262232D-FAFA-4B8E-8C8C-19FC086DE6A3}" presName="cycle" presStyleCnt="0"/>
      <dgm:spPr/>
    </dgm:pt>
    <dgm:pt modelId="{052B49CE-7C29-4ADB-8E02-1DEC9A1415EB}" type="pres">
      <dgm:prSet presAssocID="{C262232D-FAFA-4B8E-8C8C-19FC086DE6A3}" presName="centerShape" presStyleCnt="0"/>
      <dgm:spPr/>
    </dgm:pt>
    <dgm:pt modelId="{41CBC5EF-B56F-494A-8939-980D2B9D1EDF}" type="pres">
      <dgm:prSet presAssocID="{C262232D-FAFA-4B8E-8C8C-19FC086DE6A3}" presName="connSite" presStyleLbl="node1" presStyleIdx="0" presStyleCnt="4"/>
      <dgm:spPr/>
    </dgm:pt>
    <dgm:pt modelId="{8CC992E8-A0C8-476F-9F40-4E8F09CEECCF}" type="pres">
      <dgm:prSet presAssocID="{C262232D-FAFA-4B8E-8C8C-19FC086DE6A3}" presName="visible" presStyleLbl="node1" presStyleIdx="0" presStyleCnt="4" custScaleX="83792" custScaleY="124800" custLinFactNeighborY="-5865"/>
      <dgm:spPr>
        <a:gradFill rotWithShape="0">
          <a:gsLst>
            <a:gs pos="0">
              <a:schemeClr val="bg1"/>
            </a:gs>
            <a:gs pos="50000">
              <a:schemeClr val="accent6">
                <a:lumMod val="75000"/>
              </a:schemeClr>
            </a:gs>
            <a:gs pos="100000">
              <a:schemeClr val="accent6">
                <a:lumMod val="50000"/>
              </a:schemeClr>
            </a:gs>
          </a:gsLst>
          <a:lin ang="5400000" scaled="0"/>
        </a:gradFill>
        <a:scene3d>
          <a:camera prst="isometricTopUp">
            <a:rot lat="19068106" lon="20682644" rev="1931798"/>
          </a:camera>
          <a:lightRig rig="harsh" dir="t"/>
        </a:scene3d>
        <a:sp3d prstMaterial="clear">
          <a:bevelT w="127000" h="25400" prst="artDeco"/>
          <a:bevelB w="114300" prst="hardEdge"/>
        </a:sp3d>
      </dgm:spPr>
    </dgm:pt>
    <dgm:pt modelId="{F6CC1EB0-ABCB-44B4-8579-08A554B2F6CD}" type="pres">
      <dgm:prSet presAssocID="{AF211E25-4738-4034-A58A-C2733435E09F}" presName="Name25" presStyleLbl="parChTrans1D1" presStyleIdx="0" presStyleCnt="3"/>
      <dgm:spPr/>
    </dgm:pt>
    <dgm:pt modelId="{1356F96D-77F2-48B3-8353-640EDFF686F7}" type="pres">
      <dgm:prSet presAssocID="{9DF46E10-A583-4C14-BB0E-F78E0980C81E}" presName="node" presStyleCnt="0"/>
      <dgm:spPr/>
    </dgm:pt>
    <dgm:pt modelId="{1E02EFE4-F98A-4C9F-8D40-C3EDA9D04BF9}" type="pres">
      <dgm:prSet presAssocID="{9DF46E10-A583-4C14-BB0E-F78E0980C81E}" presName="parentNode" presStyleLbl="node1" presStyleIdx="1" presStyleCnt="4" custScaleX="270361" custLinFactX="32592" custLinFactNeighborX="100000" custLinFactNeighborY="7013">
        <dgm:presLayoutVars>
          <dgm:chMax val="1"/>
          <dgm:bulletEnabled val="1"/>
        </dgm:presLayoutVars>
      </dgm:prSet>
      <dgm:spPr/>
    </dgm:pt>
    <dgm:pt modelId="{68493437-8682-438F-97A3-4D236F9B846C}" type="pres">
      <dgm:prSet presAssocID="{9DF46E10-A583-4C14-BB0E-F78E0980C81E}" presName="childNode" presStyleLbl="revTx" presStyleIdx="0" presStyleCnt="0">
        <dgm:presLayoutVars>
          <dgm:bulletEnabled val="1"/>
        </dgm:presLayoutVars>
      </dgm:prSet>
      <dgm:spPr/>
    </dgm:pt>
    <dgm:pt modelId="{FA9F25C7-5FCF-4FFD-86EA-D574DC3E22F3}" type="pres">
      <dgm:prSet presAssocID="{A4EB43E1-84F9-4518-8458-6AE7597D75B1}" presName="Name25" presStyleLbl="parChTrans1D1" presStyleIdx="1" presStyleCnt="3"/>
      <dgm:spPr/>
    </dgm:pt>
    <dgm:pt modelId="{19898688-C174-4E10-A236-D6989DE48053}" type="pres">
      <dgm:prSet presAssocID="{CD02E64A-805D-41E6-9618-D62982B94046}" presName="node" presStyleCnt="0"/>
      <dgm:spPr/>
    </dgm:pt>
    <dgm:pt modelId="{4CBEE7F2-FA8F-455D-899D-D2E2389A34C1}" type="pres">
      <dgm:prSet presAssocID="{CD02E64A-805D-41E6-9618-D62982B94046}" presName="parentNode" presStyleLbl="node1" presStyleIdx="2" presStyleCnt="4" custScaleX="283137" custScaleY="101523" custLinFactX="6622" custLinFactNeighborX="100000" custLinFactNeighborY="-8051">
        <dgm:presLayoutVars>
          <dgm:chMax val="1"/>
          <dgm:bulletEnabled val="1"/>
        </dgm:presLayoutVars>
      </dgm:prSet>
      <dgm:spPr/>
    </dgm:pt>
    <dgm:pt modelId="{66445095-13CE-4215-A68E-3EADCCD396C6}" type="pres">
      <dgm:prSet presAssocID="{CD02E64A-805D-41E6-9618-D62982B94046}" presName="childNode" presStyleLbl="revTx" presStyleIdx="0" presStyleCnt="0">
        <dgm:presLayoutVars>
          <dgm:bulletEnabled val="1"/>
        </dgm:presLayoutVars>
      </dgm:prSet>
      <dgm:spPr/>
    </dgm:pt>
    <dgm:pt modelId="{245F6F13-71EA-44A2-A0FE-712885068A4F}" type="pres">
      <dgm:prSet presAssocID="{8D52007B-04F7-4809-9EFF-C41160ACC4F1}" presName="Name25" presStyleLbl="parChTrans1D1" presStyleIdx="2" presStyleCnt="3"/>
      <dgm:spPr/>
    </dgm:pt>
    <dgm:pt modelId="{CD85E822-E639-44B9-A75E-28464151390E}" type="pres">
      <dgm:prSet presAssocID="{036FE566-7592-4280-B2AC-79B6C09B8864}" presName="node" presStyleCnt="0"/>
      <dgm:spPr/>
    </dgm:pt>
    <dgm:pt modelId="{E43465F4-A339-482C-87DC-E675E3944F47}" type="pres">
      <dgm:prSet presAssocID="{036FE566-7592-4280-B2AC-79B6C09B8864}" presName="parentNode" presStyleLbl="node1" presStyleIdx="3" presStyleCnt="4" custScaleX="273327" custLinFactX="34100" custLinFactNeighborX="100000" custLinFactNeighborY="-30487">
        <dgm:presLayoutVars>
          <dgm:chMax val="1"/>
          <dgm:bulletEnabled val="1"/>
        </dgm:presLayoutVars>
      </dgm:prSet>
      <dgm:spPr/>
    </dgm:pt>
    <dgm:pt modelId="{2023C73D-EE00-4A76-8AAC-53DBAD8EEC59}" type="pres">
      <dgm:prSet presAssocID="{036FE566-7592-4280-B2AC-79B6C09B8864}" presName="childNode" presStyleLbl="revTx" presStyleIdx="0" presStyleCnt="0">
        <dgm:presLayoutVars>
          <dgm:bulletEnabled val="1"/>
        </dgm:presLayoutVars>
      </dgm:prSet>
      <dgm:spPr/>
    </dgm:pt>
  </dgm:ptLst>
  <dgm:cxnLst>
    <dgm:cxn modelId="{81A6D00F-6719-407C-8F52-B82C77651549}" type="presOf" srcId="{CD02E64A-805D-41E6-9618-D62982B94046}" destId="{4CBEE7F2-FA8F-455D-899D-D2E2389A34C1}" srcOrd="0" destOrd="0" presId="urn:microsoft.com/office/officeart/2005/8/layout/radial2"/>
    <dgm:cxn modelId="{7D8EC62B-8834-42B9-BBC2-1AEAC48A37D5}" srcId="{C262232D-FAFA-4B8E-8C8C-19FC086DE6A3}" destId="{036FE566-7592-4280-B2AC-79B6C09B8864}" srcOrd="2" destOrd="0" parTransId="{8D52007B-04F7-4809-9EFF-C41160ACC4F1}" sibTransId="{7E1F5562-4D5D-4614-8649-2FB7583DF66B}"/>
    <dgm:cxn modelId="{8709ED47-DB9F-498B-8A52-FD38DC624802}" type="presOf" srcId="{8D52007B-04F7-4809-9EFF-C41160ACC4F1}" destId="{245F6F13-71EA-44A2-A0FE-712885068A4F}" srcOrd="0" destOrd="0" presId="urn:microsoft.com/office/officeart/2005/8/layout/radial2"/>
    <dgm:cxn modelId="{AAB42E4B-A2FD-4F4B-B1A7-0C0FC8BE6E52}" type="presOf" srcId="{036FE566-7592-4280-B2AC-79B6C09B8864}" destId="{E43465F4-A339-482C-87DC-E675E3944F47}" srcOrd="0" destOrd="0" presId="urn:microsoft.com/office/officeart/2005/8/layout/radial2"/>
    <dgm:cxn modelId="{168EC3AF-58C4-436F-8228-CE2F286C94FA}" type="presOf" srcId="{9DF46E10-A583-4C14-BB0E-F78E0980C81E}" destId="{1E02EFE4-F98A-4C9F-8D40-C3EDA9D04BF9}" srcOrd="0" destOrd="0" presId="urn:microsoft.com/office/officeart/2005/8/layout/radial2"/>
    <dgm:cxn modelId="{468E45B2-CF59-4A03-B8F7-90D9F322BA3F}" srcId="{C262232D-FAFA-4B8E-8C8C-19FC086DE6A3}" destId="{CD02E64A-805D-41E6-9618-D62982B94046}" srcOrd="1" destOrd="0" parTransId="{A4EB43E1-84F9-4518-8458-6AE7597D75B1}" sibTransId="{1DDC7D43-43D3-4078-B49C-32BCCE31D429}"/>
    <dgm:cxn modelId="{5BC6A7B9-5BFF-42B5-AD9D-1A270378D6AE}" type="presOf" srcId="{C262232D-FAFA-4B8E-8C8C-19FC086DE6A3}" destId="{959930D8-02B3-4AB6-858E-0A8BCB48164F}" srcOrd="0" destOrd="0" presId="urn:microsoft.com/office/officeart/2005/8/layout/radial2"/>
    <dgm:cxn modelId="{DCB1DAC2-858B-43AA-8FB7-E7047D956872}" srcId="{C262232D-FAFA-4B8E-8C8C-19FC086DE6A3}" destId="{9DF46E10-A583-4C14-BB0E-F78E0980C81E}" srcOrd="0" destOrd="0" parTransId="{AF211E25-4738-4034-A58A-C2733435E09F}" sibTransId="{12FCC170-E7E4-4CAF-941F-D50F94DAF2FB}"/>
    <dgm:cxn modelId="{CA0199E9-F1A1-4D9F-AA3F-269377169B44}" type="presOf" srcId="{AF211E25-4738-4034-A58A-C2733435E09F}" destId="{F6CC1EB0-ABCB-44B4-8579-08A554B2F6CD}" srcOrd="0" destOrd="0" presId="urn:microsoft.com/office/officeart/2005/8/layout/radial2"/>
    <dgm:cxn modelId="{D45C39FC-4B58-4A3F-9AC7-722D92E389EE}" type="presOf" srcId="{A4EB43E1-84F9-4518-8458-6AE7597D75B1}" destId="{FA9F25C7-5FCF-4FFD-86EA-D574DC3E22F3}" srcOrd="0" destOrd="0" presId="urn:microsoft.com/office/officeart/2005/8/layout/radial2"/>
    <dgm:cxn modelId="{A166DB1B-6A57-4D77-BF5F-6003223BDE1E}" type="presParOf" srcId="{959930D8-02B3-4AB6-858E-0A8BCB48164F}" destId="{FCCB4666-85D5-43AB-A3F5-8FF69B0D82EF}" srcOrd="0" destOrd="0" presId="urn:microsoft.com/office/officeart/2005/8/layout/radial2"/>
    <dgm:cxn modelId="{B6386491-8547-4A92-BE09-CE25A4B1FABE}" type="presParOf" srcId="{FCCB4666-85D5-43AB-A3F5-8FF69B0D82EF}" destId="{052B49CE-7C29-4ADB-8E02-1DEC9A1415EB}" srcOrd="0" destOrd="0" presId="urn:microsoft.com/office/officeart/2005/8/layout/radial2"/>
    <dgm:cxn modelId="{8FA934E0-C6AE-4EFA-B526-2254C4726D52}" type="presParOf" srcId="{052B49CE-7C29-4ADB-8E02-1DEC9A1415EB}" destId="{41CBC5EF-B56F-494A-8939-980D2B9D1EDF}" srcOrd="0" destOrd="0" presId="urn:microsoft.com/office/officeart/2005/8/layout/radial2"/>
    <dgm:cxn modelId="{C98BE239-B65B-486F-97C5-1D0ECA291F1A}" type="presParOf" srcId="{052B49CE-7C29-4ADB-8E02-1DEC9A1415EB}" destId="{8CC992E8-A0C8-476F-9F40-4E8F09CEECCF}" srcOrd="1" destOrd="0" presId="urn:microsoft.com/office/officeart/2005/8/layout/radial2"/>
    <dgm:cxn modelId="{83D8A401-0994-45C1-B20E-B61F9DBD84A5}" type="presParOf" srcId="{FCCB4666-85D5-43AB-A3F5-8FF69B0D82EF}" destId="{F6CC1EB0-ABCB-44B4-8579-08A554B2F6CD}" srcOrd="1" destOrd="0" presId="urn:microsoft.com/office/officeart/2005/8/layout/radial2"/>
    <dgm:cxn modelId="{0DCB78F9-2FED-4134-B93F-F5E2FC89952E}" type="presParOf" srcId="{FCCB4666-85D5-43AB-A3F5-8FF69B0D82EF}" destId="{1356F96D-77F2-48B3-8353-640EDFF686F7}" srcOrd="2" destOrd="0" presId="urn:microsoft.com/office/officeart/2005/8/layout/radial2"/>
    <dgm:cxn modelId="{0DCA2785-FBC6-49D4-BD93-CB363B10A33F}" type="presParOf" srcId="{1356F96D-77F2-48B3-8353-640EDFF686F7}" destId="{1E02EFE4-F98A-4C9F-8D40-C3EDA9D04BF9}" srcOrd="0" destOrd="0" presId="urn:microsoft.com/office/officeart/2005/8/layout/radial2"/>
    <dgm:cxn modelId="{13FDC484-0E40-4AF5-A968-F2FCFDEBF7BC}" type="presParOf" srcId="{1356F96D-77F2-48B3-8353-640EDFF686F7}" destId="{68493437-8682-438F-97A3-4D236F9B846C}" srcOrd="1" destOrd="0" presId="urn:microsoft.com/office/officeart/2005/8/layout/radial2"/>
    <dgm:cxn modelId="{841B38AE-8B5A-4379-971A-644AACF5DA53}" type="presParOf" srcId="{FCCB4666-85D5-43AB-A3F5-8FF69B0D82EF}" destId="{FA9F25C7-5FCF-4FFD-86EA-D574DC3E22F3}" srcOrd="3" destOrd="0" presId="urn:microsoft.com/office/officeart/2005/8/layout/radial2"/>
    <dgm:cxn modelId="{7E46897A-CC24-44B4-B6DD-87CF61235E13}" type="presParOf" srcId="{FCCB4666-85D5-43AB-A3F5-8FF69B0D82EF}" destId="{19898688-C174-4E10-A236-D6989DE48053}" srcOrd="4" destOrd="0" presId="urn:microsoft.com/office/officeart/2005/8/layout/radial2"/>
    <dgm:cxn modelId="{0CDC423E-1096-4F65-911C-E224278E6F6F}" type="presParOf" srcId="{19898688-C174-4E10-A236-D6989DE48053}" destId="{4CBEE7F2-FA8F-455D-899D-D2E2389A34C1}" srcOrd="0" destOrd="0" presId="urn:microsoft.com/office/officeart/2005/8/layout/radial2"/>
    <dgm:cxn modelId="{34189220-437E-4939-BC54-7E76581DDBD7}" type="presParOf" srcId="{19898688-C174-4E10-A236-D6989DE48053}" destId="{66445095-13CE-4215-A68E-3EADCCD396C6}" srcOrd="1" destOrd="0" presId="urn:microsoft.com/office/officeart/2005/8/layout/radial2"/>
    <dgm:cxn modelId="{297E072C-05F9-43C1-A320-51EC450EC3F2}" type="presParOf" srcId="{FCCB4666-85D5-43AB-A3F5-8FF69B0D82EF}" destId="{245F6F13-71EA-44A2-A0FE-712885068A4F}" srcOrd="5" destOrd="0" presId="urn:microsoft.com/office/officeart/2005/8/layout/radial2"/>
    <dgm:cxn modelId="{2563C8F2-C971-43DF-957D-9D4A222FD4CD}" type="presParOf" srcId="{FCCB4666-85D5-43AB-A3F5-8FF69B0D82EF}" destId="{CD85E822-E639-44B9-A75E-28464151390E}" srcOrd="6" destOrd="0" presId="urn:microsoft.com/office/officeart/2005/8/layout/radial2"/>
    <dgm:cxn modelId="{77DB9FB7-2092-4C15-9FDE-A569D47CC982}" type="presParOf" srcId="{CD85E822-E639-44B9-A75E-28464151390E}" destId="{E43465F4-A339-482C-87DC-E675E3944F47}" srcOrd="0" destOrd="0" presId="urn:microsoft.com/office/officeart/2005/8/layout/radial2"/>
    <dgm:cxn modelId="{D6B1F102-25F3-4BA6-9D34-369DDC24817F}" type="presParOf" srcId="{CD85E822-E639-44B9-A75E-28464151390E}" destId="{2023C73D-EE00-4A76-8AAC-53DBAD8EEC59}"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F6F13-71EA-44A2-A0FE-712885068A4F}">
      <dsp:nvSpPr>
        <dsp:cNvPr id="0" name=""/>
        <dsp:cNvSpPr/>
      </dsp:nvSpPr>
      <dsp:spPr>
        <a:xfrm rot="1239867">
          <a:off x="2074536" y="3317704"/>
          <a:ext cx="1551563" cy="52207"/>
        </a:xfrm>
        <a:custGeom>
          <a:avLst/>
          <a:gdLst/>
          <a:ahLst/>
          <a:cxnLst/>
          <a:rect l="0" t="0" r="0" b="0"/>
          <a:pathLst>
            <a:path>
              <a:moveTo>
                <a:pt x="0" y="26103"/>
              </a:moveTo>
              <a:lnTo>
                <a:pt x="1551563" y="26103"/>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A9F25C7-5FCF-4FFD-86EA-D574DC3E22F3}">
      <dsp:nvSpPr>
        <dsp:cNvPr id="0" name=""/>
        <dsp:cNvSpPr/>
      </dsp:nvSpPr>
      <dsp:spPr>
        <a:xfrm rot="21489390">
          <a:off x="2124241" y="2655675"/>
          <a:ext cx="799114" cy="52207"/>
        </a:xfrm>
        <a:custGeom>
          <a:avLst/>
          <a:gdLst/>
          <a:ahLst/>
          <a:cxnLst/>
          <a:rect l="0" t="0" r="0" b="0"/>
          <a:pathLst>
            <a:path>
              <a:moveTo>
                <a:pt x="0" y="26103"/>
              </a:moveTo>
              <a:lnTo>
                <a:pt x="799114" y="26103"/>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6CC1EB0-ABCB-44B4-8579-08A554B2F6CD}">
      <dsp:nvSpPr>
        <dsp:cNvPr id="0" name=""/>
        <dsp:cNvSpPr/>
      </dsp:nvSpPr>
      <dsp:spPr>
        <a:xfrm rot="20075972">
          <a:off x="2037560" y="1877029"/>
          <a:ext cx="1797636" cy="52207"/>
        </a:xfrm>
        <a:custGeom>
          <a:avLst/>
          <a:gdLst/>
          <a:ahLst/>
          <a:cxnLst/>
          <a:rect l="0" t="0" r="0" b="0"/>
          <a:pathLst>
            <a:path>
              <a:moveTo>
                <a:pt x="0" y="26103"/>
              </a:moveTo>
              <a:lnTo>
                <a:pt x="1797636" y="26103"/>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CC992E8-A0C8-476F-9F40-4E8F09CEECCF}">
      <dsp:nvSpPr>
        <dsp:cNvPr id="0" name=""/>
        <dsp:cNvSpPr/>
      </dsp:nvSpPr>
      <dsp:spPr>
        <a:xfrm>
          <a:off x="109578" y="935434"/>
          <a:ext cx="2195562" cy="3270076"/>
        </a:xfrm>
        <a:prstGeom prst="ellipse">
          <a:avLst/>
        </a:prstGeom>
        <a:gradFill rotWithShape="0">
          <a:gsLst>
            <a:gs pos="0">
              <a:schemeClr val="bg1"/>
            </a:gs>
            <a:gs pos="50000">
              <a:schemeClr val="accent6">
                <a:lumMod val="75000"/>
              </a:schemeClr>
            </a:gs>
            <a:gs pos="100000">
              <a:schemeClr val="accent6">
                <a:lumMod val="50000"/>
              </a:schemeClr>
            </a:gs>
          </a:gsLst>
          <a:lin ang="5400000" scaled="0"/>
        </a:gradFill>
        <a:ln>
          <a:noFill/>
        </a:ln>
        <a:effectLst/>
        <a:scene3d>
          <a:camera prst="isometricTopUp">
            <a:rot lat="19068106" lon="20682644" rev="1931798"/>
          </a:camera>
          <a:lightRig rig="harsh" dir="t"/>
        </a:scene3d>
        <a:sp3d prstMaterial="clear">
          <a:bevelT w="127000" h="25400" prst="artDeco"/>
          <a:bevelB w="114300" prst="hardEdge"/>
        </a:sp3d>
      </dsp:spPr>
      <dsp:style>
        <a:lnRef idx="0">
          <a:scrgbClr r="0" g="0" b="0"/>
        </a:lnRef>
        <a:fillRef idx="1">
          <a:scrgbClr r="0" g="0" b="0"/>
        </a:fillRef>
        <a:effectRef idx="0">
          <a:scrgbClr r="0" g="0" b="0"/>
        </a:effectRef>
        <a:fontRef idx="minor">
          <a:schemeClr val="lt1"/>
        </a:fontRef>
      </dsp:style>
    </dsp:sp>
    <dsp:sp modelId="{1E02EFE4-F98A-4C9F-8D40-C3EDA9D04BF9}">
      <dsp:nvSpPr>
        <dsp:cNvPr id="0" name=""/>
        <dsp:cNvSpPr/>
      </dsp:nvSpPr>
      <dsp:spPr>
        <a:xfrm>
          <a:off x="2929054" y="111374"/>
          <a:ext cx="4250485" cy="1572151"/>
        </a:xfrm>
        <a:prstGeom prst="ellipse">
          <a:avLst/>
        </a:prstGeom>
        <a:gradFill rotWithShape="0">
          <a:gsLst>
            <a:gs pos="0">
              <a:schemeClr val="bg1"/>
            </a:gs>
            <a:gs pos="50000">
              <a:srgbClr val="B4DE86"/>
            </a:gs>
            <a:gs pos="100000">
              <a:srgbClr val="76B531"/>
            </a:gs>
          </a:gsLst>
          <a:lin ang="5400000" scaled="0"/>
        </a:gra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MX" sz="2000" b="0" kern="1200" dirty="0">
              <a:solidFill>
                <a:sysClr val="windowText" lastClr="000000"/>
              </a:solidFill>
              <a:effectLst>
                <a:outerShdw blurRad="38100" dist="38100" dir="2700000" algn="tl">
                  <a:srgbClr val="C0C0C0"/>
                </a:outerShdw>
              </a:effectLst>
              <a:latin typeface="Calibri"/>
              <a:cs typeface="+mn-cs"/>
            </a:rPr>
            <a:t>1</a:t>
          </a:r>
          <a:r>
            <a:rPr lang="es-MX" sz="2000" b="1" kern="1200" dirty="0">
              <a:solidFill>
                <a:sysClr val="windowText" lastClr="000000"/>
              </a:solidFill>
              <a:effectLst>
                <a:outerShdw blurRad="38100" dist="38100" dir="2700000" algn="tl">
                  <a:srgbClr val="C0C0C0"/>
                </a:outerShdw>
              </a:effectLst>
              <a:latin typeface="Calibri"/>
              <a:cs typeface="+mn-cs"/>
            </a:rPr>
            <a:t>. Empresas que cotizan en el mercado de valores, o que captan o administran ahorro del público</a:t>
          </a:r>
          <a:endParaRPr lang="es-ES" sz="2000" b="1" kern="1200" dirty="0"/>
        </a:p>
      </dsp:txBody>
      <dsp:txXfrm>
        <a:off x="3551523" y="341610"/>
        <a:ext cx="3005547" cy="1111679"/>
      </dsp:txXfrm>
    </dsp:sp>
    <dsp:sp modelId="{4CBEE7F2-FA8F-455D-899D-D2E2389A34C1}">
      <dsp:nvSpPr>
        <dsp:cNvPr id="0" name=""/>
        <dsp:cNvSpPr/>
      </dsp:nvSpPr>
      <dsp:spPr>
        <a:xfrm>
          <a:off x="2914235" y="1799528"/>
          <a:ext cx="4451343" cy="1596095"/>
        </a:xfrm>
        <a:prstGeom prst="ellipse">
          <a:avLst/>
        </a:prstGeom>
        <a:gradFill rotWithShape="0">
          <a:gsLst>
            <a:gs pos="0">
              <a:schemeClr val="bg1"/>
            </a:gs>
            <a:gs pos="50000">
              <a:schemeClr val="accent6">
                <a:lumMod val="20000"/>
                <a:lumOff val="80000"/>
              </a:schemeClr>
            </a:gs>
            <a:gs pos="100000">
              <a:schemeClr val="accent6">
                <a:lumMod val="60000"/>
                <a:lumOff val="40000"/>
              </a:schemeClr>
            </a:gs>
          </a:gsLst>
          <a:lin ang="5400000" scaled="0"/>
        </a:gra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MX" sz="2000" b="1" kern="1200" dirty="0">
              <a:solidFill>
                <a:sysClr val="windowText" lastClr="000000"/>
              </a:solidFill>
              <a:effectLst>
                <a:outerShdw blurRad="38100" dist="38100" dir="2700000" algn="tl">
                  <a:srgbClr val="C0C0C0"/>
                </a:outerShdw>
              </a:effectLst>
              <a:latin typeface="Calibri"/>
              <a:cs typeface="+mn-cs"/>
            </a:rPr>
            <a:t>2. Empresas que no cotizan en el mercado de valores, y que no captan ni administran ahorro del público</a:t>
          </a:r>
          <a:endParaRPr lang="es-ES" sz="2000" b="1" kern="1200" dirty="0"/>
        </a:p>
      </dsp:txBody>
      <dsp:txXfrm>
        <a:off x="3566119" y="2033271"/>
        <a:ext cx="3147575" cy="1128609"/>
      </dsp:txXfrm>
    </dsp:sp>
    <dsp:sp modelId="{E43465F4-A339-482C-87DC-E675E3944F47}">
      <dsp:nvSpPr>
        <dsp:cNvPr id="0" name=""/>
        <dsp:cNvSpPr/>
      </dsp:nvSpPr>
      <dsp:spPr>
        <a:xfrm>
          <a:off x="2923618" y="3395726"/>
          <a:ext cx="4297115" cy="1572151"/>
        </a:xfrm>
        <a:prstGeom prst="ellipse">
          <a:avLst/>
        </a:prstGeom>
        <a:gradFill rotWithShape="0">
          <a:gsLst>
            <a:gs pos="0">
              <a:schemeClr val="bg1"/>
            </a:gs>
            <a:gs pos="50000">
              <a:srgbClr val="FFB7B7"/>
            </a:gs>
            <a:gs pos="100000">
              <a:srgbClr val="FF8181"/>
            </a:gs>
          </a:gsLst>
          <a:lin ang="5400000" scaled="0"/>
        </a:gra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solidFill>
              <a:latin typeface="Calibri" panose="020F0502020204030204" pitchFamily="34" charset="0"/>
            </a:rPr>
            <a:t>3. Entidades de gobierno </a:t>
          </a:r>
        </a:p>
      </dsp:txBody>
      <dsp:txXfrm>
        <a:off x="3552916" y="3625962"/>
        <a:ext cx="3038519" cy="1111679"/>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2946275" cy="496751"/>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a:spcBef>
                <a:spcPct val="0"/>
              </a:spcBef>
              <a:defRPr sz="1200">
                <a:latin typeface="Times New Roman" pitchFamily="18" charset="0"/>
              </a:defRPr>
            </a:lvl1pPr>
          </a:lstStyle>
          <a:p>
            <a:pPr>
              <a:defRPr/>
            </a:pPr>
            <a:endParaRPr lang="es-ES"/>
          </a:p>
        </p:txBody>
      </p:sp>
      <p:sp>
        <p:nvSpPr>
          <p:cNvPr id="153603" name="Rectangle 3"/>
          <p:cNvSpPr>
            <a:spLocks noGrp="1" noChangeArrowheads="1"/>
          </p:cNvSpPr>
          <p:nvPr>
            <p:ph type="dt" sz="quarter" idx="1"/>
          </p:nvPr>
        </p:nvSpPr>
        <p:spPr bwMode="auto">
          <a:xfrm>
            <a:off x="3849862" y="0"/>
            <a:ext cx="2946275" cy="496751"/>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a:spcBef>
                <a:spcPct val="0"/>
              </a:spcBef>
              <a:defRPr sz="1200">
                <a:latin typeface="Times New Roman" pitchFamily="18" charset="0"/>
              </a:defRPr>
            </a:lvl1pPr>
          </a:lstStyle>
          <a:p>
            <a:pPr>
              <a:defRPr/>
            </a:pPr>
            <a:endParaRPr lang="es-ES"/>
          </a:p>
        </p:txBody>
      </p:sp>
      <p:sp>
        <p:nvSpPr>
          <p:cNvPr id="153604" name="Rectangle 4"/>
          <p:cNvSpPr>
            <a:spLocks noGrp="1" noChangeArrowheads="1"/>
          </p:cNvSpPr>
          <p:nvPr>
            <p:ph type="ftr" sz="quarter" idx="2"/>
          </p:nvPr>
        </p:nvSpPr>
        <p:spPr bwMode="auto">
          <a:xfrm>
            <a:off x="0" y="9429779"/>
            <a:ext cx="2946275" cy="496751"/>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a:spcBef>
                <a:spcPct val="0"/>
              </a:spcBef>
              <a:defRPr sz="1200">
                <a:latin typeface="Times New Roman" pitchFamily="18" charset="0"/>
              </a:defRPr>
            </a:lvl1pPr>
          </a:lstStyle>
          <a:p>
            <a:pPr>
              <a:defRPr/>
            </a:pPr>
            <a:r>
              <a:rPr lang="es-CO"/>
              <a:t>Contaduría GENERAL DE LA NACIÓN</a:t>
            </a:r>
            <a:endParaRPr lang="es-ES"/>
          </a:p>
        </p:txBody>
      </p:sp>
      <p:sp>
        <p:nvSpPr>
          <p:cNvPr id="153605" name="Rectangle 5"/>
          <p:cNvSpPr>
            <a:spLocks noGrp="1" noChangeArrowheads="1"/>
          </p:cNvSpPr>
          <p:nvPr>
            <p:ph type="sldNum" sz="quarter" idx="3"/>
          </p:nvPr>
        </p:nvSpPr>
        <p:spPr bwMode="auto">
          <a:xfrm>
            <a:off x="3849862" y="9429779"/>
            <a:ext cx="2946275" cy="496751"/>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a:spcBef>
                <a:spcPct val="0"/>
              </a:spcBef>
              <a:defRPr sz="1200">
                <a:latin typeface="Times New Roman" pitchFamily="18" charset="0"/>
              </a:defRPr>
            </a:lvl1pPr>
          </a:lstStyle>
          <a:p>
            <a:pPr>
              <a:defRPr/>
            </a:pPr>
            <a:fld id="{B8EE6F3F-4D75-42F6-855A-F77D53BE904C}" type="slidenum">
              <a:rPr lang="es-ES"/>
              <a:pPr>
                <a:defRPr/>
              </a:pPr>
              <a:t>‹Nº›</a:t>
            </a:fld>
            <a:endParaRPr lang="es-ES"/>
          </a:p>
        </p:txBody>
      </p:sp>
    </p:spTree>
    <p:extLst>
      <p:ext uri="{BB962C8B-B14F-4D97-AF65-F5344CB8AC3E}">
        <p14:creationId xmlns:p14="http://schemas.microsoft.com/office/powerpoint/2010/main" val="24971453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2946275" cy="496751"/>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a:spcBef>
                <a:spcPct val="0"/>
              </a:spcBef>
              <a:defRPr sz="1200">
                <a:latin typeface="Times New Roman" pitchFamily="18" charset="0"/>
              </a:defRPr>
            </a:lvl1pPr>
          </a:lstStyle>
          <a:p>
            <a:pPr>
              <a:defRPr/>
            </a:pPr>
            <a:endParaRPr lang="es-ES"/>
          </a:p>
        </p:txBody>
      </p:sp>
      <p:sp>
        <p:nvSpPr>
          <p:cNvPr id="99331" name="Rectangle 3"/>
          <p:cNvSpPr>
            <a:spLocks noGrp="1" noChangeArrowheads="1"/>
          </p:cNvSpPr>
          <p:nvPr>
            <p:ph type="dt" idx="1"/>
          </p:nvPr>
        </p:nvSpPr>
        <p:spPr bwMode="auto">
          <a:xfrm>
            <a:off x="3849862" y="0"/>
            <a:ext cx="2946275" cy="496751"/>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a:spcBef>
                <a:spcPct val="0"/>
              </a:spcBef>
              <a:defRPr sz="1200">
                <a:latin typeface="Times New Roman" pitchFamily="18" charset="0"/>
              </a:defRPr>
            </a:lvl1pPr>
          </a:lstStyle>
          <a:p>
            <a:pPr>
              <a:defRPr/>
            </a:pPr>
            <a:endParaRPr lang="es-ES"/>
          </a:p>
        </p:txBody>
      </p:sp>
      <p:sp>
        <p:nvSpPr>
          <p:cNvPr id="1741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3" name="Rectangle 5"/>
          <p:cNvSpPr>
            <a:spLocks noGrp="1" noChangeArrowheads="1"/>
          </p:cNvSpPr>
          <p:nvPr>
            <p:ph type="body" sz="quarter" idx="3"/>
          </p:nvPr>
        </p:nvSpPr>
        <p:spPr bwMode="auto">
          <a:xfrm>
            <a:off x="680383" y="4716585"/>
            <a:ext cx="5436909" cy="4467363"/>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p>
            <a:pPr lvl="0"/>
            <a:r>
              <a:rPr lang="es-ES" noProof="0" dirty="0"/>
              <a:t>Esta plantilla se puede usar como archivo de inicio para presentar materiales educativos en un entorno de grupo.</a:t>
            </a:r>
          </a:p>
          <a:p>
            <a:pPr lvl="0"/>
            <a:endParaRPr lang="es-ES" noProof="0" dirty="0"/>
          </a:p>
          <a:p>
            <a:pPr lvl="0"/>
            <a:r>
              <a:rPr lang="es-ES" noProof="0" dirty="0"/>
              <a:t>Secciones</a:t>
            </a:r>
          </a:p>
          <a:p>
            <a:pPr lvl="0"/>
            <a:r>
              <a:rPr lang="es-ES" noProof="0" dirty="0"/>
              <a:t>Para agregar secciones, haga clic con el botón secundario del mouse en una diapositiva. Las secciones pueden ayudarle a organizar las diapositivas o a facilitar la colaboración entre varios autores.</a:t>
            </a:r>
          </a:p>
          <a:p>
            <a:pPr lvl="0"/>
            <a:endParaRPr lang="es-ES" noProof="0" dirty="0"/>
          </a:p>
          <a:p>
            <a:pPr lvl="0"/>
            <a:r>
              <a:rPr lang="es-ES" noProof="0" dirty="0"/>
              <a:t>Notas</a:t>
            </a:r>
          </a:p>
          <a:p>
            <a:pPr lvl="0"/>
            <a:r>
              <a:rPr lang="es-ES" noProof="0" dirty="0"/>
              <a:t>Use la sección Notas para las notas de entrega o para proporcionar detalles adicionales al público. Vea las notas en la vista Presentación durante la presentación. </a:t>
            </a:r>
          </a:p>
          <a:p>
            <a:pPr lvl="0"/>
            <a:r>
              <a:rPr lang="es-ES" noProof="0" dirty="0"/>
              <a:t>Tenga en cuenta el tamaño de la fuente (es importante para la accesibilidad, visibilidad, grabación en vídeo y producción en línea)</a:t>
            </a:r>
          </a:p>
          <a:p>
            <a:pPr lvl="0"/>
            <a:endParaRPr lang="es-ES" noProof="0" dirty="0"/>
          </a:p>
          <a:p>
            <a:pPr lvl="0"/>
            <a:r>
              <a:rPr lang="es-ES" noProof="0" dirty="0"/>
              <a:t>Colores coordinados </a:t>
            </a:r>
          </a:p>
          <a:p>
            <a:pPr lvl="0"/>
            <a:r>
              <a:rPr lang="es-ES" noProof="0" dirty="0"/>
              <a:t>Preste especial atención a los gráficos, diagramas y cuadros de texto. </a:t>
            </a:r>
          </a:p>
          <a:p>
            <a:pPr lvl="0"/>
            <a:r>
              <a:rPr lang="es-ES" noProof="0" dirty="0"/>
              <a:t>Tenga en cuenta que los asistentes imprimirán en blanco y negro o escala de grises. Ejecute una prueba de impresión para asegurarse de que los colores son los correctos cuando se imprime en blanco y negro puros y escala de grises.</a:t>
            </a:r>
          </a:p>
          <a:p>
            <a:pPr lvl="0"/>
            <a:endParaRPr lang="es-ES" noProof="0" dirty="0"/>
          </a:p>
          <a:p>
            <a:pPr lvl="0"/>
            <a:r>
              <a:rPr lang="es-ES" noProof="0" dirty="0"/>
              <a:t>Gráficos y tablas</a:t>
            </a:r>
          </a:p>
          <a:p>
            <a:pPr lvl="0"/>
            <a:r>
              <a:rPr lang="es-ES" noProof="0" dirty="0"/>
              <a:t>En breve: si es posible, use colores y estilos uniformes y que no distraigan.</a:t>
            </a:r>
          </a:p>
          <a:p>
            <a:pPr lvl="0"/>
            <a:r>
              <a:rPr lang="es-ES" noProof="0" dirty="0"/>
              <a:t>Etiquete todos los gráficos y tablas.</a:t>
            </a:r>
          </a:p>
        </p:txBody>
      </p:sp>
      <p:sp>
        <p:nvSpPr>
          <p:cNvPr id="99334" name="Rectangle 6"/>
          <p:cNvSpPr>
            <a:spLocks noGrp="1" noChangeArrowheads="1"/>
          </p:cNvSpPr>
          <p:nvPr>
            <p:ph type="ftr" sz="quarter" idx="4"/>
          </p:nvPr>
        </p:nvSpPr>
        <p:spPr bwMode="auto">
          <a:xfrm>
            <a:off x="0" y="9429779"/>
            <a:ext cx="2946275" cy="496751"/>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a:spcBef>
                <a:spcPct val="0"/>
              </a:spcBef>
              <a:defRPr sz="1200">
                <a:latin typeface="Times New Roman" pitchFamily="18" charset="0"/>
              </a:defRPr>
            </a:lvl1pPr>
          </a:lstStyle>
          <a:p>
            <a:pPr>
              <a:defRPr/>
            </a:pPr>
            <a:r>
              <a:rPr lang="es-CO"/>
              <a:t>Contaduría GENERAL DE LA NACIÓN</a:t>
            </a:r>
            <a:endParaRPr lang="es-ES"/>
          </a:p>
        </p:txBody>
      </p:sp>
      <p:sp>
        <p:nvSpPr>
          <p:cNvPr id="99335" name="Rectangle 7"/>
          <p:cNvSpPr>
            <a:spLocks noGrp="1" noChangeArrowheads="1"/>
          </p:cNvSpPr>
          <p:nvPr>
            <p:ph type="sldNum" sz="quarter" idx="5"/>
          </p:nvPr>
        </p:nvSpPr>
        <p:spPr bwMode="auto">
          <a:xfrm>
            <a:off x="3849862" y="9429779"/>
            <a:ext cx="2946275" cy="496751"/>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a:spcBef>
                <a:spcPct val="0"/>
              </a:spcBef>
              <a:defRPr sz="1200">
                <a:latin typeface="Times New Roman" pitchFamily="18" charset="0"/>
              </a:defRPr>
            </a:lvl1pPr>
          </a:lstStyle>
          <a:p>
            <a:pPr>
              <a:defRPr/>
            </a:pPr>
            <a:fld id="{29261D70-DD00-478B-8F1A-AB2B974C8C83}" type="slidenum">
              <a:rPr lang="es-ES"/>
              <a:pPr>
                <a:defRPr/>
              </a:pPr>
              <a:t>‹Nº›</a:t>
            </a:fld>
            <a:endParaRPr lang="es-ES"/>
          </a:p>
        </p:txBody>
      </p:sp>
    </p:spTree>
    <p:extLst>
      <p:ext uri="{BB962C8B-B14F-4D97-AF65-F5344CB8AC3E}">
        <p14:creationId xmlns:p14="http://schemas.microsoft.com/office/powerpoint/2010/main" val="80152956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0"/>
      </a:spcBef>
      <a:spcAft>
        <a:spcPct val="0"/>
      </a:spcAft>
      <a:defRPr lang="es-ES"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a:ln/>
        </p:spPr>
      </p:sp>
      <p:sp>
        <p:nvSpPr>
          <p:cNvPr id="1843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Esta plantilla se </a:t>
            </a:r>
            <a:r>
              <a:rPr altLang="es-ES" b="1"/>
              <a:t>debe usar </a:t>
            </a:r>
            <a:r>
              <a:rPr altLang="es-ES"/>
              <a:t>como archivo de inicio para presentaciones externas de la Contaduría General de la nación.</a:t>
            </a:r>
          </a:p>
          <a:p>
            <a:pPr eaLnBrk="1" hangingPunct="1"/>
            <a:endParaRPr altLang="es-ES"/>
          </a:p>
          <a:p>
            <a:pPr eaLnBrk="1" hangingPunct="1"/>
            <a:r>
              <a:rPr altLang="es-ES" b="1"/>
              <a:t>Nota</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Gráficos y tablas</a:t>
            </a:r>
          </a:p>
          <a:p>
            <a:pPr eaLnBrk="1" hangingPunct="1"/>
            <a:r>
              <a:rPr altLang="es-ES"/>
              <a:t>En breve: si es posible, use colores y estilos uniformes y que no distraigan.</a:t>
            </a:r>
          </a:p>
          <a:p>
            <a:pPr eaLnBrk="1" hangingPunct="1"/>
            <a:r>
              <a:rPr altLang="es-ES"/>
              <a:t>Etiquete todos los gráficos y tablas y no olvide colocar la fuente de donde se toman las imágenes o los gráficos (Derechos de autor)</a:t>
            </a:r>
          </a:p>
          <a:p>
            <a:pPr eaLnBrk="1" hangingPunct="1"/>
            <a:endParaRPr lang="es-CO" altLang="es-ES"/>
          </a:p>
        </p:txBody>
      </p:sp>
      <p:sp>
        <p:nvSpPr>
          <p:cNvPr id="1843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29F52485-C272-49B1-B8C2-A9365D2B0EE4}" type="slidenum">
              <a:rPr lang="es-ES" altLang="es-ES" smtClean="0"/>
              <a:pPr/>
              <a:t>1</a:t>
            </a:fld>
            <a:endParaRPr lang="es-ES" altLang="es-ES"/>
          </a:p>
        </p:txBody>
      </p:sp>
    </p:spTree>
    <p:extLst>
      <p:ext uri="{BB962C8B-B14F-4D97-AF65-F5344CB8AC3E}">
        <p14:creationId xmlns:p14="http://schemas.microsoft.com/office/powerpoint/2010/main" val="468524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a:ln/>
        </p:spPr>
      </p:sp>
      <p:sp>
        <p:nvSpPr>
          <p:cNvPr id="1945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nombrar los </a:t>
            </a:r>
            <a:r>
              <a:rPr altLang="es-ES" b="1"/>
              <a:t>Capítulos</a:t>
            </a:r>
            <a:r>
              <a:rPr altLang="es-ES"/>
              <a:t> en presentaciones de varios temas o conferencistas.</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p:txBody>
      </p:sp>
      <p:sp>
        <p:nvSpPr>
          <p:cNvPr id="1946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41E5381F-C683-4C26-AFE9-967648448358}" type="slidenum">
              <a:rPr lang="es-ES" altLang="es-ES" smtClean="0"/>
              <a:pPr/>
              <a:t>8</a:t>
            </a:fld>
            <a:endParaRPr lang="es-ES" altLang="es-ES"/>
          </a:p>
        </p:txBody>
      </p:sp>
    </p:spTree>
    <p:extLst>
      <p:ext uri="{BB962C8B-B14F-4D97-AF65-F5344CB8AC3E}">
        <p14:creationId xmlns:p14="http://schemas.microsoft.com/office/powerpoint/2010/main" val="1285026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a:ln/>
        </p:spPr>
      </p:sp>
      <p:sp>
        <p:nvSpPr>
          <p:cNvPr id="225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dirty="0"/>
              <a:t>Este </a:t>
            </a:r>
            <a:r>
              <a:rPr altLang="es-ES" dirty="0" err="1"/>
              <a:t>slide</a:t>
            </a:r>
            <a:r>
              <a:rPr altLang="es-ES" dirty="0"/>
              <a:t> se </a:t>
            </a:r>
            <a:r>
              <a:rPr altLang="es-ES" b="1" dirty="0"/>
              <a:t>debe usar </a:t>
            </a:r>
            <a:r>
              <a:rPr altLang="es-ES" dirty="0"/>
              <a:t>para </a:t>
            </a:r>
            <a:r>
              <a:rPr altLang="es-ES" b="1" dirty="0" err="1"/>
              <a:t>imágen</a:t>
            </a:r>
            <a:r>
              <a:rPr altLang="es-ES" b="1" dirty="0"/>
              <a:t> y texto </a:t>
            </a:r>
          </a:p>
          <a:p>
            <a:pPr eaLnBrk="1" hangingPunct="1"/>
            <a:endParaRPr altLang="es-ES" dirty="0"/>
          </a:p>
          <a:p>
            <a:pPr eaLnBrk="1" hangingPunct="1"/>
            <a:r>
              <a:rPr altLang="es-ES" b="1" dirty="0"/>
              <a:t>Secciones</a:t>
            </a:r>
            <a:endParaRPr altLang="es-ES" dirty="0"/>
          </a:p>
          <a:p>
            <a:pPr eaLnBrk="1" hangingPunct="1"/>
            <a:r>
              <a:rPr altLang="es-ES" dirty="0"/>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dirty="0"/>
          </a:p>
          <a:p>
            <a:pPr eaLnBrk="1" hangingPunct="1"/>
            <a:r>
              <a:rPr altLang="es-ES" b="1" dirty="0"/>
              <a:t>Notas</a:t>
            </a:r>
          </a:p>
          <a:p>
            <a:pPr eaLnBrk="1" hangingPunct="1"/>
            <a:r>
              <a:rPr altLang="es-ES" dirty="0"/>
              <a:t>Use la sección Notas para las notas de entrega o para proporcionar detalles adicionales al público. Vea las notas en la vista Presentación durante la presentación. </a:t>
            </a:r>
          </a:p>
          <a:p>
            <a:pPr eaLnBrk="1" hangingPunct="1"/>
            <a:r>
              <a:rPr altLang="es-ES" dirty="0"/>
              <a:t>Tenga en cuenta el tamaño de la fuente (es importante para la accesibilidad, visibilidad, grabación en vídeo y producción en línea)</a:t>
            </a:r>
          </a:p>
          <a:p>
            <a:pPr eaLnBrk="1" hangingPunct="1"/>
            <a:endParaRPr altLang="es-ES" dirty="0"/>
          </a:p>
          <a:p>
            <a:pPr eaLnBrk="1" hangingPunct="1"/>
            <a:r>
              <a:rPr altLang="es-ES" b="1" dirty="0"/>
              <a:t>Colores coordinados </a:t>
            </a:r>
          </a:p>
          <a:p>
            <a:pPr eaLnBrk="1" hangingPunct="1"/>
            <a:r>
              <a:rPr altLang="es-ES" dirty="0"/>
              <a:t>Preste especial atención a los gráficos, diagramas y cuadros de texto. </a:t>
            </a:r>
          </a:p>
          <a:p>
            <a:pPr eaLnBrk="1" hangingPunct="1"/>
            <a:r>
              <a:rPr altLang="es-ES" dirty="0"/>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dirty="0"/>
          </a:p>
          <a:p>
            <a:pPr eaLnBrk="1" hangingPunct="1"/>
            <a:r>
              <a:rPr altLang="es-ES" b="1" dirty="0"/>
              <a:t>Gráficos y tablas</a:t>
            </a:r>
          </a:p>
          <a:p>
            <a:pPr eaLnBrk="1" hangingPunct="1"/>
            <a:r>
              <a:rPr altLang="es-ES" dirty="0"/>
              <a:t>En breve: si es posible, use colores y estilos uniformes y que no distraigan.</a:t>
            </a:r>
          </a:p>
          <a:p>
            <a:pPr eaLnBrk="1" hangingPunct="1"/>
            <a:r>
              <a:rPr altLang="es-ES" dirty="0"/>
              <a:t>Etiquete todos los gráficos y tablas y no olvide colocar la fuente de donde se toman las imágenes o los gráficos (Derechos de autor)</a:t>
            </a:r>
          </a:p>
          <a:p>
            <a:pPr eaLnBrk="1" hangingPunct="1"/>
            <a:endParaRPr altLang="es-ES" dirty="0"/>
          </a:p>
          <a:p>
            <a:pPr eaLnBrk="1" hangingPunct="1"/>
            <a:r>
              <a:rPr altLang="es-ES" b="1" dirty="0"/>
              <a:t>Derechos de autor</a:t>
            </a:r>
          </a:p>
          <a:p>
            <a:pPr eaLnBrk="1" hangingPunct="1"/>
            <a:r>
              <a:rPr altLang="es-ES" dirty="0"/>
              <a:t>Digite la fuente de donde toma la imagen</a:t>
            </a:r>
          </a:p>
          <a:p>
            <a:pPr eaLnBrk="1" hangingPunct="1"/>
            <a:endParaRPr altLang="es-ES" dirty="0"/>
          </a:p>
          <a:p>
            <a:endParaRPr altLang="es-ES" dirty="0"/>
          </a:p>
          <a:p>
            <a:endParaRPr altLang="es-ES" dirty="0"/>
          </a:p>
        </p:txBody>
      </p:sp>
      <p:sp>
        <p:nvSpPr>
          <p:cNvPr id="2253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54243986-D4FB-4C3D-9777-DFD2A78EBBC7}" type="slidenum">
              <a:rPr lang="es-ES" altLang="es-ES" smtClean="0"/>
              <a:pPr/>
              <a:t>9</a:t>
            </a:fld>
            <a:endParaRPr lang="es-ES" altLang="es-ES"/>
          </a:p>
        </p:txBody>
      </p:sp>
    </p:spTree>
    <p:extLst>
      <p:ext uri="{BB962C8B-B14F-4D97-AF65-F5344CB8AC3E}">
        <p14:creationId xmlns:p14="http://schemas.microsoft.com/office/powerpoint/2010/main" val="1107231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BD613C48-49A1-456F-B5D9-A65C57409BCD}" type="slidenum">
              <a:rPr lang="es-ES" altLang="es-ES" smtClean="0"/>
              <a:pPr/>
              <a:t>11</a:t>
            </a:fld>
            <a:endParaRPr lang="es-ES" altLang="es-ES"/>
          </a:p>
        </p:txBody>
      </p:sp>
    </p:spTree>
    <p:extLst>
      <p:ext uri="{BB962C8B-B14F-4D97-AF65-F5344CB8AC3E}">
        <p14:creationId xmlns:p14="http://schemas.microsoft.com/office/powerpoint/2010/main" val="86441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29261D70-DD00-478B-8F1A-AB2B974C8C83}" type="slidenum">
              <a:rPr lang="es-ES" smtClean="0"/>
              <a:pPr>
                <a:defRPr/>
              </a:pPr>
              <a:t>14</a:t>
            </a:fld>
            <a:endParaRPr lang="es-ES"/>
          </a:p>
        </p:txBody>
      </p:sp>
    </p:spTree>
    <p:extLst>
      <p:ext uri="{BB962C8B-B14F-4D97-AF65-F5344CB8AC3E}">
        <p14:creationId xmlns:p14="http://schemas.microsoft.com/office/powerpoint/2010/main" val="168341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s-ES"/>
              <a:t>Slide última - Despedida</a:t>
            </a:r>
          </a:p>
        </p:txBody>
      </p:sp>
      <p:sp>
        <p:nvSpPr>
          <p:cNvPr id="2560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9E1117FA-86E8-4CC4-BC56-8BA27A0D0839}" type="slidenum">
              <a:rPr lang="es-ES" altLang="es-ES" smtClean="0"/>
              <a:pPr/>
              <a:t>16</a:t>
            </a:fld>
            <a:endParaRPr lang="es-ES" altLang="es-ES"/>
          </a:p>
        </p:txBody>
      </p:sp>
    </p:spTree>
    <p:extLst>
      <p:ext uri="{BB962C8B-B14F-4D97-AF65-F5344CB8AC3E}">
        <p14:creationId xmlns:p14="http://schemas.microsoft.com/office/powerpoint/2010/main" val="2551214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s-ES"/>
              <a:t>Slide última - Despedida</a:t>
            </a:r>
          </a:p>
        </p:txBody>
      </p:sp>
      <p:sp>
        <p:nvSpPr>
          <p:cNvPr id="2560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9E1117FA-86E8-4CC4-BC56-8BA27A0D0839}" type="slidenum">
              <a:rPr lang="es-ES" altLang="es-ES" smtClean="0"/>
              <a:pPr/>
              <a:t>19</a:t>
            </a:fld>
            <a:endParaRPr lang="es-ES" altLang="es-ES"/>
          </a:p>
        </p:txBody>
      </p:sp>
    </p:spTree>
    <p:extLst>
      <p:ext uri="{BB962C8B-B14F-4D97-AF65-F5344CB8AC3E}">
        <p14:creationId xmlns:p14="http://schemas.microsoft.com/office/powerpoint/2010/main" val="20543933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presentación cap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7463" y="11113"/>
            <a:ext cx="915193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36513" y="2435225"/>
            <a:ext cx="9180513" cy="172243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s-CO">
              <a:solidFill>
                <a:srgbClr val="008080"/>
              </a:solidFill>
            </a:endParaRPr>
          </a:p>
        </p:txBody>
      </p:sp>
      <p:sp>
        <p:nvSpPr>
          <p:cNvPr id="5" name="4 CuadroTexto"/>
          <p:cNvSpPr txBox="1"/>
          <p:nvPr/>
        </p:nvSpPr>
        <p:spPr>
          <a:xfrm>
            <a:off x="1643063" y="5157788"/>
            <a:ext cx="6259512" cy="446087"/>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endParaRPr lang="es-CO" b="1" cap="all" dirty="0">
              <a:ln w="0"/>
              <a:solidFill>
                <a:schemeClr val="accent1">
                  <a:lumMod val="50000"/>
                </a:schemeClr>
              </a:solidFill>
              <a:effectLst>
                <a:reflection blurRad="12700" stA="50000" endPos="50000" dist="5000" dir="5400000" sy="-100000" rotWithShape="0"/>
              </a:effectLst>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3" y="6183313"/>
            <a:ext cx="127952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6183313"/>
            <a:ext cx="1379538"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6275388"/>
            <a:ext cx="44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title="Haga clic para agregar título o tema"/>
          <p:cNvSpPr>
            <a:spLocks noGrp="1" noChangeArrowheads="1"/>
          </p:cNvSpPr>
          <p:nvPr>
            <p:ph type="ctrTitle"/>
          </p:nvPr>
        </p:nvSpPr>
        <p:spPr>
          <a:xfrm>
            <a:off x="672902" y="2511425"/>
            <a:ext cx="8280260" cy="1580832"/>
          </a:xfrm>
          <a:prstGeom prst="rect">
            <a:avLst/>
          </a:prstGeom>
        </p:spPr>
        <p:txBody>
          <a:bodyPr>
            <a:noAutofit/>
          </a:bodyPr>
          <a:lstStyle>
            <a:lvl1pPr marL="0" marR="0" indent="0" algn="r" defTabSz="914400" rtl="0" eaLnBrk="0" fontAlgn="base" latinLnBrk="0" hangingPunct="0">
              <a:lnSpc>
                <a:spcPct val="100000"/>
              </a:lnSpc>
              <a:spcBef>
                <a:spcPct val="0"/>
              </a:spcBef>
              <a:spcAft>
                <a:spcPct val="0"/>
              </a:spcAft>
              <a:buClrTx/>
              <a:buSzTx/>
              <a:buFontTx/>
              <a:buNone/>
              <a:tabLst/>
              <a:defRPr sz="4400">
                <a:solidFill>
                  <a:schemeClr val="bg1"/>
                </a:solidFill>
                <a:effectLst>
                  <a:outerShdw blurRad="38100" dist="38100" dir="2700000" algn="tl">
                    <a:srgbClr val="000000">
                      <a:alpha val="43137"/>
                    </a:srgbClr>
                  </a:outerShdw>
                </a:effectLst>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0"/>
          </p:nvPr>
        </p:nvSpPr>
        <p:spPr>
          <a:xfrm>
            <a:off x="125413" y="6465888"/>
            <a:ext cx="1905000" cy="323850"/>
          </a:xfrm>
          <a:prstGeom prst="rect">
            <a:avLst/>
          </a:prstGeom>
        </p:spPr>
        <p:txBody>
          <a:bodyPr/>
          <a:lstStyle>
            <a:lvl1pPr algn="l">
              <a:defRPr sz="800">
                <a:solidFill>
                  <a:srgbClr val="00918E"/>
                </a:solidFill>
                <a:latin typeface="+mn-lt"/>
              </a:defRPr>
            </a:lvl1pPr>
          </a:lstStyle>
          <a:p>
            <a:pPr>
              <a:defRPr/>
            </a:pPr>
            <a:fld id="{0631C7F0-9227-4C9E-971E-30C3FCD8F6B0}" type="slidenum">
              <a:rPr lang="es-ES_tradnl"/>
              <a:pPr>
                <a:defRPr/>
              </a:pPr>
              <a:t>‹Nº›</a:t>
            </a:fld>
            <a:endParaRPr lang="es-ES_tradnl" dirty="0"/>
          </a:p>
        </p:txBody>
      </p:sp>
    </p:spTree>
    <p:extLst>
      <p:ext uri="{BB962C8B-B14F-4D97-AF65-F5344CB8AC3E}">
        <p14:creationId xmlns:p14="http://schemas.microsoft.com/office/powerpoint/2010/main" val="2907189081"/>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4572000" y="2708275"/>
            <a:ext cx="4572000" cy="144938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s-CO">
              <a:solidFill>
                <a:srgbClr val="008080"/>
              </a:solidFill>
            </a:endParaRPr>
          </a:p>
        </p:txBody>
      </p:sp>
      <p:pic>
        <p:nvPicPr>
          <p:cNvPr id="5"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3" y="6183313"/>
            <a:ext cx="127952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6183313"/>
            <a:ext cx="1379538"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6275388"/>
            <a:ext cx="44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4644008" y="2780927"/>
            <a:ext cx="4320480" cy="1376735"/>
          </a:xfrm>
          <a:prstGeom prst="rect">
            <a:avLst/>
          </a:prstGeom>
        </p:spPr>
        <p:txBody>
          <a:bodyPr/>
          <a:lstStyle>
            <a:lvl1pPr algn="r">
              <a:defRPr sz="3600">
                <a:solidFill>
                  <a:schemeClr val="bg1"/>
                </a:solidFill>
              </a:defRPr>
            </a:lvl1pPr>
          </a:lstStyle>
          <a:p>
            <a:r>
              <a:rPr lang="es-ES"/>
              <a:t>Haga clic para modificar el estilo de título del patrón</a:t>
            </a:r>
            <a:endParaRPr lang="es-ES" dirty="0"/>
          </a:p>
        </p:txBody>
      </p:sp>
      <p:sp>
        <p:nvSpPr>
          <p:cNvPr id="8" name="16 Marcador de número de diapositiva"/>
          <p:cNvSpPr>
            <a:spLocks noGrp="1"/>
          </p:cNvSpPr>
          <p:nvPr>
            <p:ph type="sldNum" sz="quarter" idx="10"/>
          </p:nvPr>
        </p:nvSpPr>
        <p:spPr>
          <a:xfrm>
            <a:off x="125413" y="6465888"/>
            <a:ext cx="1905000" cy="323850"/>
          </a:xfrm>
          <a:prstGeom prst="rect">
            <a:avLst/>
          </a:prstGeom>
        </p:spPr>
        <p:txBody>
          <a:bodyPr/>
          <a:lstStyle>
            <a:lvl1pPr algn="l">
              <a:defRPr sz="800">
                <a:solidFill>
                  <a:srgbClr val="00918E"/>
                </a:solidFill>
                <a:latin typeface="+mn-lt"/>
              </a:defRPr>
            </a:lvl1pPr>
          </a:lstStyle>
          <a:p>
            <a:pPr>
              <a:defRPr/>
            </a:pPr>
            <a:fld id="{25F2CEDC-C121-4A35-A220-69FF99A1891C}" type="slidenum">
              <a:rPr lang="es-ES_tradnl"/>
              <a:pPr>
                <a:defRPr/>
              </a:pPr>
              <a:t>‹Nº›</a:t>
            </a:fld>
            <a:endParaRPr lang="es-ES_tradnl" dirty="0"/>
          </a:p>
        </p:txBody>
      </p:sp>
    </p:spTree>
    <p:extLst>
      <p:ext uri="{BB962C8B-B14F-4D97-AF65-F5344CB8AC3E}">
        <p14:creationId xmlns:p14="http://schemas.microsoft.com/office/powerpoint/2010/main" val="3459995402"/>
      </p:ext>
    </p:extLst>
  </p:cSld>
  <p:clrMapOvr>
    <a:masterClrMapping/>
  </p:clrMapOvr>
  <p:transition spd="slow">
    <p:pull/>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Diapositiva Cuerpo de text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4 Rectángulo"/>
          <p:cNvSpPr/>
          <p:nvPr/>
        </p:nvSpPr>
        <p:spPr>
          <a:xfrm>
            <a:off x="-28575" y="3213100"/>
            <a:ext cx="1720850" cy="81438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s-CO" sz="1800">
              <a:solidFill>
                <a:srgbClr val="008080"/>
              </a:solidFill>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3" y="6183313"/>
            <a:ext cx="127952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6183313"/>
            <a:ext cx="1379538"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0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6275388"/>
            <a:ext cx="44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texto"/>
          <p:cNvSpPr>
            <a:spLocks noGrp="1"/>
          </p:cNvSpPr>
          <p:nvPr>
            <p:ph type="body" sz="quarter" idx="17"/>
          </p:nvPr>
        </p:nvSpPr>
        <p:spPr>
          <a:xfrm>
            <a:off x="1835697" y="188913"/>
            <a:ext cx="7057478" cy="5903912"/>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28575" y="3140968"/>
            <a:ext cx="1720850" cy="886520"/>
          </a:xfrm>
          <a:prstGeom prst="rect">
            <a:avLst/>
          </a:prstGeom>
        </p:spPr>
        <p:txBody>
          <a:bodyPr/>
          <a:lstStyle>
            <a:lvl1pPr algn="ctr">
              <a:defRPr sz="1800" baseline="0">
                <a:solidFill>
                  <a:schemeClr val="bg1"/>
                </a:solidFill>
              </a:defRPr>
            </a:lvl1pPr>
          </a:lstStyle>
          <a:p>
            <a:r>
              <a:rPr lang="es-ES" dirty="0"/>
              <a:t>Haga clic para modificar el estilo de título del patrón</a:t>
            </a:r>
          </a:p>
        </p:txBody>
      </p:sp>
      <p:sp>
        <p:nvSpPr>
          <p:cNvPr id="9" name="16 Marcador de número de diapositiva"/>
          <p:cNvSpPr>
            <a:spLocks noGrp="1"/>
          </p:cNvSpPr>
          <p:nvPr>
            <p:ph type="sldNum" sz="quarter" idx="18"/>
          </p:nvPr>
        </p:nvSpPr>
        <p:spPr>
          <a:xfrm>
            <a:off x="125413" y="6465888"/>
            <a:ext cx="1905000" cy="323850"/>
          </a:xfrm>
          <a:prstGeom prst="rect">
            <a:avLst/>
          </a:prstGeom>
        </p:spPr>
        <p:txBody>
          <a:bodyPr/>
          <a:lstStyle>
            <a:lvl1pPr algn="l">
              <a:defRPr sz="800">
                <a:solidFill>
                  <a:srgbClr val="00918E"/>
                </a:solidFill>
                <a:latin typeface="+mn-lt"/>
              </a:defRPr>
            </a:lvl1pPr>
          </a:lstStyle>
          <a:p>
            <a:pPr>
              <a:defRPr/>
            </a:pPr>
            <a:fld id="{680876C3-5B85-43D9-9CB8-66632069018E}" type="slidenum">
              <a:rPr lang="es-ES_tradnl"/>
              <a:pPr>
                <a:defRPr/>
              </a:pPr>
              <a:t>‹Nº›</a:t>
            </a:fld>
            <a:endParaRPr lang="es-ES_tradnl" dirty="0"/>
          </a:p>
        </p:txBody>
      </p:sp>
    </p:spTree>
    <p:extLst>
      <p:ext uri="{BB962C8B-B14F-4D97-AF65-F5344CB8AC3E}">
        <p14:creationId xmlns:p14="http://schemas.microsoft.com/office/powerpoint/2010/main" val="3110241753"/>
      </p:ext>
    </p:extLst>
  </p:cSld>
  <p:clrMapOvr>
    <a:masterClrMapping/>
  </p:clrMapOvr>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Diapositiva imagén y texto">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588" y="1588"/>
            <a:ext cx="9151937"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6 Rectángulo"/>
          <p:cNvSpPr/>
          <p:nvPr/>
        </p:nvSpPr>
        <p:spPr>
          <a:xfrm>
            <a:off x="1588" y="774700"/>
            <a:ext cx="4551362" cy="63817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3" y="6183313"/>
            <a:ext cx="127952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6183313"/>
            <a:ext cx="1379538"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0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6275388"/>
            <a:ext cx="44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posición de imagen"/>
          <p:cNvSpPr>
            <a:spLocks noGrp="1"/>
          </p:cNvSpPr>
          <p:nvPr>
            <p:ph type="pic" sz="quarter" idx="17"/>
          </p:nvPr>
        </p:nvSpPr>
        <p:spPr>
          <a:xfrm>
            <a:off x="0" y="1844824"/>
            <a:ext cx="4572000" cy="4248001"/>
          </a:xfrm>
          <a:prstGeom prst="rect">
            <a:avLst/>
          </a:prstGeom>
        </p:spPr>
        <p:txBody>
          <a:bodyPr/>
          <a:lstStyle/>
          <a:p>
            <a:pPr lvl="0"/>
            <a:r>
              <a:rPr lang="es-ES" noProof="0"/>
              <a:t>Haga clic en el icono para agregar una imagen</a:t>
            </a:r>
          </a:p>
        </p:txBody>
      </p:sp>
      <p:sp>
        <p:nvSpPr>
          <p:cNvPr id="16" name="15 Marcador de texto"/>
          <p:cNvSpPr>
            <a:spLocks noGrp="1"/>
          </p:cNvSpPr>
          <p:nvPr>
            <p:ph type="body" sz="quarter" idx="18"/>
          </p:nvPr>
        </p:nvSpPr>
        <p:spPr>
          <a:xfrm>
            <a:off x="4788024" y="188914"/>
            <a:ext cx="4105151" cy="5903912"/>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35496" y="774700"/>
            <a:ext cx="4464496" cy="638175"/>
          </a:xfrm>
          <a:prstGeom prst="rect">
            <a:avLst/>
          </a:prstGeom>
        </p:spPr>
        <p:txBody>
          <a:bodyPr/>
          <a:lstStyle>
            <a:lvl1pPr algn="l">
              <a:defRPr sz="2400" baseline="0">
                <a:solidFill>
                  <a:schemeClr val="bg1"/>
                </a:solidFill>
              </a:defRPr>
            </a:lvl1pPr>
          </a:lstStyle>
          <a:p>
            <a:r>
              <a:rPr lang="es-ES"/>
              <a:t>Haga clic para modificar el estilo de título del patrón</a:t>
            </a:r>
            <a:endParaRPr lang="es-ES" dirty="0"/>
          </a:p>
        </p:txBody>
      </p:sp>
      <p:sp>
        <p:nvSpPr>
          <p:cNvPr id="4" name="3 Marcador de texto"/>
          <p:cNvSpPr>
            <a:spLocks noGrp="1"/>
          </p:cNvSpPr>
          <p:nvPr>
            <p:ph type="body" sz="quarter" idx="19"/>
          </p:nvPr>
        </p:nvSpPr>
        <p:spPr>
          <a:xfrm>
            <a:off x="611560" y="1557338"/>
            <a:ext cx="3965203" cy="143470"/>
          </a:xfrm>
          <a:prstGeom prst="rect">
            <a:avLst/>
          </a:prstGeom>
        </p:spPr>
        <p:txBody>
          <a:bodyPr/>
          <a:lstStyle>
            <a:lvl1pPr marL="0" indent="0" algn="r">
              <a:buNone/>
              <a:defRPr sz="1000">
                <a:solidFill>
                  <a:schemeClr val="bg1">
                    <a:lumMod val="50000"/>
                  </a:schemeClr>
                </a:solidFill>
              </a:defRPr>
            </a:lvl1pPr>
            <a:lvl2pPr>
              <a:defRPr sz="1000"/>
            </a:lvl2pPr>
            <a:lvl3pPr>
              <a:defRPr sz="900"/>
            </a:lvl3pPr>
            <a:lvl4pPr>
              <a:defRPr sz="800"/>
            </a:lvl4pPr>
            <a:lvl5pPr>
              <a:defRPr sz="800"/>
            </a:lvl5pPr>
          </a:lstStyle>
          <a:p>
            <a:pPr lvl="0"/>
            <a:r>
              <a:rPr lang="es-ES"/>
              <a:t>Haga clic para modificar el estilo de texto del patrón</a:t>
            </a:r>
          </a:p>
        </p:txBody>
      </p:sp>
      <p:sp>
        <p:nvSpPr>
          <p:cNvPr id="11" name="16 Marcador de número de diapositiva"/>
          <p:cNvSpPr>
            <a:spLocks noGrp="1"/>
          </p:cNvSpPr>
          <p:nvPr>
            <p:ph type="sldNum" sz="quarter" idx="20"/>
          </p:nvPr>
        </p:nvSpPr>
        <p:spPr>
          <a:xfrm>
            <a:off x="125413" y="6465888"/>
            <a:ext cx="1905000" cy="323850"/>
          </a:xfrm>
          <a:prstGeom prst="rect">
            <a:avLst/>
          </a:prstGeom>
        </p:spPr>
        <p:txBody>
          <a:bodyPr/>
          <a:lstStyle>
            <a:lvl1pPr algn="l">
              <a:defRPr sz="800">
                <a:solidFill>
                  <a:srgbClr val="00918E"/>
                </a:solidFill>
                <a:latin typeface="+mn-lt"/>
              </a:defRPr>
            </a:lvl1pPr>
          </a:lstStyle>
          <a:p>
            <a:pPr>
              <a:defRPr/>
            </a:pPr>
            <a:fld id="{19B5B8C4-FA42-43F6-A79D-3FA9011B4182}" type="slidenum">
              <a:rPr lang="es-ES_tradnl"/>
              <a:pPr>
                <a:defRPr/>
              </a:pPr>
              <a:t>‹Nº›</a:t>
            </a:fld>
            <a:endParaRPr lang="es-ES_tradnl" dirty="0"/>
          </a:p>
        </p:txBody>
      </p:sp>
    </p:spTree>
    <p:extLst>
      <p:ext uri="{BB962C8B-B14F-4D97-AF65-F5344CB8AC3E}">
        <p14:creationId xmlns:p14="http://schemas.microsoft.com/office/powerpoint/2010/main" val="149792198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1113"/>
            <a:ext cx="915193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3" y="6183313"/>
            <a:ext cx="127952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6183313"/>
            <a:ext cx="1379538"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6275388"/>
            <a:ext cx="44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1196752"/>
            <a:ext cx="9144000" cy="4896073"/>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6183312"/>
            <a:ext cx="5448300" cy="198015"/>
          </a:xfrm>
          <a:prstGeom prst="rect">
            <a:avLst/>
          </a:prstGeom>
        </p:spPr>
        <p:txBody>
          <a:bodyPr/>
          <a:lstStyle>
            <a:lvl1pPr marL="0" indent="0">
              <a:buNone/>
              <a:defRPr sz="1000">
                <a:solidFill>
                  <a:schemeClr val="bg1">
                    <a:lumMod val="50000"/>
                  </a:schemeClr>
                </a:solidFill>
              </a:defRPr>
            </a:lvl1pPr>
            <a:lvl2pPr>
              <a:defRPr sz="1100"/>
            </a:lvl2pPr>
            <a:lvl3pPr>
              <a:defRPr sz="1050"/>
            </a:lvl3pPr>
            <a:lvl4pPr>
              <a:defRPr sz="1000"/>
            </a:lvl4pPr>
            <a:lvl5pPr>
              <a:defRPr sz="1000"/>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6465888"/>
            <a:ext cx="1905000" cy="323850"/>
          </a:xfrm>
          <a:prstGeom prst="rect">
            <a:avLst/>
          </a:prstGeom>
        </p:spPr>
        <p:txBody>
          <a:bodyPr/>
          <a:lstStyle>
            <a:lvl1pPr algn="l">
              <a:defRPr sz="800">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1867189091"/>
      </p:ext>
    </p:extLst>
  </p:cSld>
  <p:clrMapOvr>
    <a:masterClrMapping/>
  </p:clrMapOvr>
  <p:transition spd="slow">
    <p:split orient="vert"/>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apositiva Gráfico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1113"/>
            <a:ext cx="915193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6988"/>
            <a:ext cx="9180513" cy="1276351"/>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3" y="6183313"/>
            <a:ext cx="127952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6183313"/>
            <a:ext cx="1379538"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6275388"/>
            <a:ext cx="44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150217" y="116632"/>
            <a:ext cx="8742957" cy="1295483"/>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SmartArt"/>
          <p:cNvSpPr>
            <a:spLocks noGrp="1"/>
          </p:cNvSpPr>
          <p:nvPr>
            <p:ph type="dgm" sz="quarter" idx="13"/>
          </p:nvPr>
        </p:nvSpPr>
        <p:spPr>
          <a:xfrm>
            <a:off x="150813" y="1341438"/>
            <a:ext cx="8885237" cy="4751387"/>
          </a:xfrm>
          <a:prstGeom prst="rect">
            <a:avLst/>
          </a:prstGeom>
        </p:spPr>
        <p:txBody>
          <a:bodyPr/>
          <a:lstStyle/>
          <a:p>
            <a:pPr lvl="0"/>
            <a:r>
              <a:rPr lang="es-ES" noProof="0"/>
              <a:t>Haga clic en el icono para agregar un elemento gráfico SmartArt</a:t>
            </a:r>
            <a:endParaRPr lang="es-ES" noProof="0" dirty="0"/>
          </a:p>
        </p:txBody>
      </p:sp>
      <p:sp>
        <p:nvSpPr>
          <p:cNvPr id="7" name="6 Marcador de texto"/>
          <p:cNvSpPr>
            <a:spLocks noGrp="1"/>
          </p:cNvSpPr>
          <p:nvPr>
            <p:ph type="body" sz="quarter" idx="14"/>
          </p:nvPr>
        </p:nvSpPr>
        <p:spPr>
          <a:xfrm>
            <a:off x="150813" y="6143626"/>
            <a:ext cx="5448300" cy="213320"/>
          </a:xfrm>
          <a:prstGeom prst="rect">
            <a:avLst/>
          </a:prstGeom>
        </p:spPr>
        <p:txBody>
          <a:bodyPr/>
          <a:lstStyle>
            <a:lvl1pPr marL="0" indent="0">
              <a:buNone/>
              <a:defRPr sz="1200" baseline="0">
                <a:solidFill>
                  <a:schemeClr val="bg1">
                    <a:lumMod val="50000"/>
                  </a:schemeClr>
                </a:solidFill>
              </a:defRPr>
            </a:lvl1pPr>
            <a:lvl2pPr>
              <a:defRPr sz="1100">
                <a:solidFill>
                  <a:schemeClr val="bg1">
                    <a:lumMod val="50000"/>
                  </a:schemeClr>
                </a:solidFill>
              </a:defRPr>
            </a:lvl2pPr>
            <a:lvl3pPr>
              <a:defRPr sz="105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es-ES"/>
              <a:t>Haga clic para modificar el estilo de texto del patrón</a:t>
            </a:r>
          </a:p>
        </p:txBody>
      </p:sp>
      <p:sp>
        <p:nvSpPr>
          <p:cNvPr id="11" name="16 Marcador de número de diapositiva"/>
          <p:cNvSpPr>
            <a:spLocks noGrp="1"/>
          </p:cNvSpPr>
          <p:nvPr>
            <p:ph type="sldNum" sz="quarter" idx="15"/>
          </p:nvPr>
        </p:nvSpPr>
        <p:spPr>
          <a:xfrm>
            <a:off x="125413" y="6465888"/>
            <a:ext cx="1905000" cy="323850"/>
          </a:xfrm>
          <a:prstGeom prst="rect">
            <a:avLst/>
          </a:prstGeom>
        </p:spPr>
        <p:txBody>
          <a:bodyPr/>
          <a:lstStyle>
            <a:lvl1pPr algn="l">
              <a:defRPr sz="800">
                <a:solidFill>
                  <a:srgbClr val="00918E"/>
                </a:solidFill>
                <a:latin typeface="+mn-lt"/>
              </a:defRPr>
            </a:lvl1pPr>
          </a:lstStyle>
          <a:p>
            <a:pPr>
              <a:defRPr/>
            </a:pPr>
            <a:fld id="{8A025F99-1DAF-4D1C-906F-3757E7DA4970}" type="slidenum">
              <a:rPr lang="es-ES_tradnl"/>
              <a:pPr>
                <a:defRPr/>
              </a:pPr>
              <a:t>‹Nº›</a:t>
            </a:fld>
            <a:endParaRPr lang="es-ES_tradnl" dirty="0"/>
          </a:p>
        </p:txBody>
      </p:sp>
    </p:spTree>
    <p:extLst>
      <p:ext uri="{BB962C8B-B14F-4D97-AF65-F5344CB8AC3E}">
        <p14:creationId xmlns:p14="http://schemas.microsoft.com/office/powerpoint/2010/main" val="595114854"/>
      </p:ext>
    </p:extLst>
  </p:cSld>
  <p:clrMapOvr>
    <a:masterClrMapping/>
  </p:clrMapOvr>
  <p:transition spd="slow">
    <p:split orient="vert"/>
  </p:transition>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Diapositiva despedida">
    <p:spTree>
      <p:nvGrpSpPr>
        <p:cNvPr id="1" name=""/>
        <p:cNvGrpSpPr/>
        <p:nvPr/>
      </p:nvGrpSpPr>
      <p:grpSpPr>
        <a:xfrm>
          <a:off x="0" y="0"/>
          <a:ext cx="0" cy="0"/>
          <a:chOff x="0" y="0"/>
          <a:chExt cx="0" cy="0"/>
        </a:xfrm>
      </p:grpSpPr>
      <p:sp>
        <p:nvSpPr>
          <p:cNvPr id="3" name="5 Rectángulo"/>
          <p:cNvSpPr>
            <a:spLocks noChangeArrowheads="1"/>
          </p:cNvSpPr>
          <p:nvPr/>
        </p:nvSpPr>
        <p:spPr bwMode="auto">
          <a:xfrm>
            <a:off x="425450" y="122238"/>
            <a:ext cx="8467725" cy="66198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l">
              <a:spcBef>
                <a:spcPct val="0"/>
              </a:spcBef>
            </a:pPr>
            <a:endParaRPr lang="es-ES" sz="2400">
              <a:latin typeface="Times New Roman" pitchFamily="18" charset="0"/>
            </a:endParaRPr>
          </a:p>
        </p:txBody>
      </p:sp>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0" y="-1588"/>
            <a:ext cx="9151938" cy="6858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5725" y="744538"/>
            <a:ext cx="1422400" cy="754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0488" y="476250"/>
            <a:ext cx="2235200" cy="1098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11813" y="755650"/>
            <a:ext cx="63023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150217" y="116632"/>
            <a:ext cx="8742957" cy="1295483"/>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pic>
        <p:nvPicPr>
          <p:cNvPr id="14" name="Picture 2"/>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3214019" y="5185911"/>
            <a:ext cx="681706" cy="681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3"/>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5876024" y="5181281"/>
            <a:ext cx="699400" cy="700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14 Rectángulo"/>
          <p:cNvSpPr>
            <a:spLocks noChangeArrowheads="1"/>
          </p:cNvSpPr>
          <p:nvPr userDrawn="1"/>
        </p:nvSpPr>
        <p:spPr bwMode="auto">
          <a:xfrm>
            <a:off x="2364457" y="5853113"/>
            <a:ext cx="2192588"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300">
                <a:solidFill>
                  <a:schemeClr val="tx1"/>
                </a:solidFill>
                <a:latin typeface="Arial Narrow" pitchFamily="34" charset="0"/>
              </a:defRPr>
            </a:lvl1pPr>
            <a:lvl2pPr marL="742950" indent="-285750">
              <a:defRPr sz="2300">
                <a:solidFill>
                  <a:schemeClr val="tx1"/>
                </a:solidFill>
                <a:latin typeface="Arial Narrow" pitchFamily="34" charset="0"/>
              </a:defRPr>
            </a:lvl2pPr>
            <a:lvl3pPr marL="1143000" indent="-228600">
              <a:defRPr sz="2300">
                <a:solidFill>
                  <a:schemeClr val="tx1"/>
                </a:solidFill>
                <a:latin typeface="Arial Narrow" pitchFamily="34" charset="0"/>
              </a:defRPr>
            </a:lvl3pPr>
            <a:lvl4pPr marL="1600200" indent="-228600">
              <a:defRPr sz="2300">
                <a:solidFill>
                  <a:schemeClr val="tx1"/>
                </a:solidFill>
                <a:latin typeface="Arial Narrow" pitchFamily="34" charset="0"/>
              </a:defRPr>
            </a:lvl4pPr>
            <a:lvl5pPr marL="2057400" indent="-228600">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b="1" dirty="0">
                <a:latin typeface="+mn-lt"/>
              </a:rPr>
              <a:t>@</a:t>
            </a:r>
            <a:r>
              <a:rPr lang="es-ES" altLang="es-ES" b="1" dirty="0" err="1">
                <a:latin typeface="+mn-lt"/>
              </a:rPr>
              <a:t>contaduriacgn</a:t>
            </a:r>
            <a:endParaRPr lang="es-ES" altLang="es-ES" b="1" dirty="0">
              <a:latin typeface="+mn-lt"/>
            </a:endParaRPr>
          </a:p>
        </p:txBody>
      </p:sp>
      <p:sp>
        <p:nvSpPr>
          <p:cNvPr id="17" name="15 Rectángulo"/>
          <p:cNvSpPr>
            <a:spLocks noChangeArrowheads="1"/>
          </p:cNvSpPr>
          <p:nvPr userDrawn="1"/>
        </p:nvSpPr>
        <p:spPr bwMode="auto">
          <a:xfrm>
            <a:off x="4795140" y="5826258"/>
            <a:ext cx="2554097"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300">
                <a:solidFill>
                  <a:schemeClr val="tx1"/>
                </a:solidFill>
                <a:latin typeface="Arial Narrow" pitchFamily="34" charset="0"/>
              </a:defRPr>
            </a:lvl1pPr>
            <a:lvl2pPr marL="742950" indent="-285750">
              <a:defRPr sz="2300">
                <a:solidFill>
                  <a:schemeClr val="tx1"/>
                </a:solidFill>
                <a:latin typeface="Arial Narrow" pitchFamily="34" charset="0"/>
              </a:defRPr>
            </a:lvl2pPr>
            <a:lvl3pPr marL="1143000" indent="-228600">
              <a:defRPr sz="2300">
                <a:solidFill>
                  <a:schemeClr val="tx1"/>
                </a:solidFill>
                <a:latin typeface="Arial Narrow" pitchFamily="34" charset="0"/>
              </a:defRPr>
            </a:lvl3pPr>
            <a:lvl4pPr marL="1600200" indent="-228600">
              <a:defRPr sz="2300">
                <a:solidFill>
                  <a:schemeClr val="tx1"/>
                </a:solidFill>
                <a:latin typeface="Arial Narrow" pitchFamily="34" charset="0"/>
              </a:defRPr>
            </a:lvl4pPr>
            <a:lvl5pPr marL="2057400" indent="-228600">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b="1" dirty="0">
                <a:latin typeface="+mn-lt"/>
              </a:rPr>
              <a:t> @</a:t>
            </a:r>
            <a:r>
              <a:rPr lang="es-ES" altLang="es-ES" b="1" dirty="0" err="1">
                <a:latin typeface="+mn-lt"/>
              </a:rPr>
              <a:t>Contaduria_CGN</a:t>
            </a:r>
            <a:endParaRPr lang="es-ES" altLang="es-ES" b="1" dirty="0">
              <a:latin typeface="+mn-lt"/>
            </a:endParaRPr>
          </a:p>
        </p:txBody>
      </p:sp>
      <p:sp>
        <p:nvSpPr>
          <p:cNvPr id="18" name="17 CuadroTexto"/>
          <p:cNvSpPr txBox="1">
            <a:spLocks noChangeArrowheads="1"/>
          </p:cNvSpPr>
          <p:nvPr userDrawn="1"/>
        </p:nvSpPr>
        <p:spPr bwMode="auto">
          <a:xfrm>
            <a:off x="395288" y="3128963"/>
            <a:ext cx="8285162"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defRPr/>
            </a:pPr>
            <a:r>
              <a:rPr lang="es-CO" altLang="es-CO" sz="4000" i="1" dirty="0">
                <a:latin typeface="Calibri" pitchFamily="34" charset="0"/>
              </a:rPr>
              <a:t>“POR PERMITIRNOS HACER PÚBLICO </a:t>
            </a:r>
          </a:p>
          <a:p>
            <a:pPr algn="ctr" eaLnBrk="1" hangingPunct="1">
              <a:defRPr/>
            </a:pPr>
            <a:r>
              <a:rPr lang="es-CO" altLang="es-CO" sz="4000" i="1" dirty="0">
                <a:latin typeface="Calibri" pitchFamily="34" charset="0"/>
              </a:rPr>
              <a:t>LO PÚBLICO ”</a:t>
            </a:r>
          </a:p>
          <a:p>
            <a:pPr algn="ctr" eaLnBrk="1" hangingPunct="1">
              <a:defRPr/>
            </a:pPr>
            <a:endParaRPr lang="es-CO" altLang="es-CO" sz="4000" i="1" dirty="0">
              <a:latin typeface="Calibri" pitchFamily="34" charset="0"/>
            </a:endParaRPr>
          </a:p>
        </p:txBody>
      </p:sp>
      <p:sp>
        <p:nvSpPr>
          <p:cNvPr id="19" name="10 CuadroTexto"/>
          <p:cNvSpPr txBox="1"/>
          <p:nvPr userDrawn="1"/>
        </p:nvSpPr>
        <p:spPr>
          <a:xfrm>
            <a:off x="1542270" y="1844824"/>
            <a:ext cx="5991717" cy="1198722"/>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s-CO" sz="7200" kern="0"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Calibri"/>
              </a:rPr>
              <a:t>G  r  a  c  i  a  s</a:t>
            </a:r>
          </a:p>
        </p:txBody>
      </p:sp>
    </p:spTree>
    <p:extLst>
      <p:ext uri="{BB962C8B-B14F-4D97-AF65-F5344CB8AC3E}">
        <p14:creationId xmlns:p14="http://schemas.microsoft.com/office/powerpoint/2010/main" val="175039640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heel(1)">
                                      <p:cBhvr>
                                        <p:cTn id="11" dur="2000"/>
                                        <p:tgtEl>
                                          <p:spTgt spid="18"/>
                                        </p:tgtEl>
                                      </p:cBhvr>
                                    </p:animEffect>
                                  </p:childTnLst>
                                </p:cTn>
                              </p:par>
                              <p:par>
                                <p:cTn id="12" presetID="16" presetClass="entr" presetSubtype="21" fill="hold" nodeType="withEffect">
                                  <p:stCondLst>
                                    <p:cond delay="50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2000"/>
                                        <p:tgtEl>
                                          <p:spTgt spid="14"/>
                                        </p:tgtEl>
                                      </p:cBhvr>
                                    </p:animEffect>
                                  </p:childTnLst>
                                </p:cTn>
                              </p:par>
                              <p:par>
                                <p:cTn id="15" presetID="16" presetClass="entr" presetSubtype="21" fill="hold" grpId="0" nodeType="withEffect">
                                  <p:stCondLst>
                                    <p:cond delay="50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2000"/>
                                        <p:tgtEl>
                                          <p:spTgt spid="16"/>
                                        </p:tgtEl>
                                      </p:cBhvr>
                                    </p:animEffect>
                                  </p:childTnLst>
                                </p:cTn>
                              </p:par>
                              <p:par>
                                <p:cTn id="18" presetID="16" presetClass="entr" presetSubtype="21" fill="hold" nodeType="withEffect">
                                  <p:stCondLst>
                                    <p:cond delay="50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2000"/>
                                        <p:tgtEl>
                                          <p:spTgt spid="15"/>
                                        </p:tgtEl>
                                      </p:cBhvr>
                                    </p:animEffect>
                                  </p:childTnLst>
                                </p:cTn>
                              </p:par>
                              <p:par>
                                <p:cTn id="21" presetID="16" presetClass="entr" presetSubtype="21" fill="hold" grpId="0" nodeType="withEffect">
                                  <p:stCondLst>
                                    <p:cond delay="50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ltima">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545945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2"/>
          </p:nvPr>
        </p:nvSpPr>
        <p:spPr bwMode="auto">
          <a:xfrm>
            <a:off x="685800" y="6381750"/>
            <a:ext cx="19050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atin typeface="+mn-lt"/>
              </a:defRPr>
            </a:lvl1pPr>
          </a:lstStyle>
          <a:p>
            <a:pPr>
              <a:defRPr/>
            </a:pPr>
            <a:endParaRPr lang="es-ES_tradnl"/>
          </a:p>
        </p:txBody>
      </p:sp>
      <p:sp>
        <p:nvSpPr>
          <p:cNvPr id="18" name="Rectangle 7"/>
          <p:cNvSpPr txBox="1">
            <a:spLocks noChangeArrowheads="1"/>
          </p:cNvSpPr>
          <p:nvPr/>
        </p:nvSpPr>
        <p:spPr>
          <a:xfrm>
            <a:off x="2671763" y="5516563"/>
            <a:ext cx="3649662" cy="10080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Narrow" pitchFamily="34" charset="0"/>
              </a:defRPr>
            </a:lvl2pPr>
            <a:lvl3pPr algn="ctr" rtl="0" eaLnBrk="0" fontAlgn="base" hangingPunct="0">
              <a:spcBef>
                <a:spcPct val="0"/>
              </a:spcBef>
              <a:spcAft>
                <a:spcPct val="0"/>
              </a:spcAft>
              <a:defRPr sz="3200" b="1">
                <a:solidFill>
                  <a:schemeClr val="tx2"/>
                </a:solidFill>
                <a:latin typeface="Arial Narrow" pitchFamily="34" charset="0"/>
              </a:defRPr>
            </a:lvl3pPr>
            <a:lvl4pPr algn="ctr" rtl="0" eaLnBrk="0" fontAlgn="base" hangingPunct="0">
              <a:spcBef>
                <a:spcPct val="0"/>
              </a:spcBef>
              <a:spcAft>
                <a:spcPct val="0"/>
              </a:spcAft>
              <a:defRPr sz="3200" b="1">
                <a:solidFill>
                  <a:schemeClr val="tx2"/>
                </a:solidFill>
                <a:latin typeface="Arial Narrow" pitchFamily="34" charset="0"/>
              </a:defRPr>
            </a:lvl4pPr>
            <a:lvl5pPr algn="ctr" rtl="0" eaLnBrk="0" fontAlgn="base" hangingPunct="0">
              <a:spcBef>
                <a:spcPct val="0"/>
              </a:spcBef>
              <a:spcAft>
                <a:spcPct val="0"/>
              </a:spcAft>
              <a:defRPr sz="3200" b="1">
                <a:solidFill>
                  <a:schemeClr val="tx2"/>
                </a:solidFill>
                <a:latin typeface="Arial Narrow" pitchFamily="34" charset="0"/>
              </a:defRPr>
            </a:lvl5pPr>
            <a:lvl6pPr marL="457200" algn="ctr" rtl="0" eaLnBrk="0" fontAlgn="base" hangingPunct="0">
              <a:spcBef>
                <a:spcPct val="0"/>
              </a:spcBef>
              <a:spcAft>
                <a:spcPct val="0"/>
              </a:spcAft>
              <a:defRPr sz="3200" b="1">
                <a:solidFill>
                  <a:schemeClr val="tx2"/>
                </a:solidFill>
                <a:latin typeface="Arial Narrow" pitchFamily="34" charset="0"/>
              </a:defRPr>
            </a:lvl6pPr>
            <a:lvl7pPr marL="914400" algn="ctr" rtl="0" eaLnBrk="0" fontAlgn="base" hangingPunct="0">
              <a:spcBef>
                <a:spcPct val="0"/>
              </a:spcBef>
              <a:spcAft>
                <a:spcPct val="0"/>
              </a:spcAft>
              <a:defRPr sz="3200" b="1">
                <a:solidFill>
                  <a:schemeClr val="tx2"/>
                </a:solidFill>
                <a:latin typeface="Arial Narrow" pitchFamily="34" charset="0"/>
              </a:defRPr>
            </a:lvl7pPr>
            <a:lvl8pPr marL="1371600" algn="ctr" rtl="0" eaLnBrk="0" fontAlgn="base" hangingPunct="0">
              <a:spcBef>
                <a:spcPct val="0"/>
              </a:spcBef>
              <a:spcAft>
                <a:spcPct val="0"/>
              </a:spcAft>
              <a:defRPr sz="3200" b="1">
                <a:solidFill>
                  <a:schemeClr val="tx2"/>
                </a:solidFill>
                <a:latin typeface="Arial Narrow" pitchFamily="34" charset="0"/>
              </a:defRPr>
            </a:lvl8pPr>
            <a:lvl9pPr marL="1828800" algn="ctr" rtl="0" eaLnBrk="0" fontAlgn="base" hangingPunct="0">
              <a:spcBef>
                <a:spcPct val="0"/>
              </a:spcBef>
              <a:spcAft>
                <a:spcPct val="0"/>
              </a:spcAft>
              <a:defRPr sz="3200" b="1">
                <a:solidFill>
                  <a:schemeClr val="tx2"/>
                </a:solidFill>
                <a:latin typeface="Arial Narrow" pitchFamily="34" charset="0"/>
              </a:defRPr>
            </a:lvl9pPr>
          </a:lstStyle>
          <a:p>
            <a:pPr>
              <a:defRPr/>
            </a:pPr>
            <a:r>
              <a:rPr lang="es-CO" sz="2000" b="0" i="1" dirty="0">
                <a:solidFill>
                  <a:schemeClr val="accent1">
                    <a:lumMod val="50000"/>
                  </a:schemeClr>
                </a:solidFill>
              </a:rPr>
              <a:t>Cuentas Claras, </a:t>
            </a:r>
          </a:p>
          <a:p>
            <a:pPr>
              <a:defRPr/>
            </a:pPr>
            <a:r>
              <a:rPr lang="es-CO" sz="2000" b="0" i="1" dirty="0">
                <a:solidFill>
                  <a:schemeClr val="accent1">
                    <a:lumMod val="50000"/>
                  </a:schemeClr>
                </a:solidFill>
              </a:rPr>
              <a:t>Estado Transparente</a:t>
            </a:r>
            <a:endParaRPr lang="es-ES" sz="2000" b="0" i="1" dirty="0">
              <a:solidFill>
                <a:schemeClr val="accent1">
                  <a:lumMod val="50000"/>
                </a:schemeClr>
              </a:solidFill>
            </a:endParaRPr>
          </a:p>
        </p:txBody>
      </p:sp>
      <p:pic>
        <p:nvPicPr>
          <p:cNvPr id="8" name="1 Imagen"/>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051050" y="520700"/>
            <a:ext cx="5172075" cy="506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7"/>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964238" y="230188"/>
            <a:ext cx="275907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hf hd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2.emf"/></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35496" y="2511425"/>
            <a:ext cx="8953162" cy="1580832"/>
          </a:xfrm>
        </p:spPr>
        <p:txBody>
          <a:bodyPr/>
          <a:lstStyle/>
          <a:p>
            <a:pPr algn="ctr"/>
            <a:r>
              <a:rPr lang="es-CO" altLang="es-ES" sz="4600" dirty="0"/>
              <a:t>2. Referentes para la Convergencia NIIF/NIC y NICSP</a:t>
            </a:r>
            <a:endParaRPr lang="es-CO" sz="4600" dirty="0"/>
          </a:p>
        </p:txBody>
      </p:sp>
      <p:sp>
        <p:nvSpPr>
          <p:cNvPr id="3" name="2 Marcador de número de diapositiva"/>
          <p:cNvSpPr>
            <a:spLocks noGrp="1"/>
          </p:cNvSpPr>
          <p:nvPr>
            <p:ph type="sldNum" sz="quarter" idx="10"/>
          </p:nvPr>
        </p:nvSpPr>
        <p:spPr/>
        <p:txBody>
          <a:bodyPr/>
          <a:lstStyle/>
          <a:p>
            <a:pPr>
              <a:defRPr/>
            </a:pPr>
            <a:fld id="{25F2CEDC-C121-4A35-A220-69FF99A1891C}" type="slidenum">
              <a:rPr lang="es-ES_tradnl" smtClean="0"/>
              <a:pPr>
                <a:defRPr/>
              </a:pPr>
              <a:t>10</a:t>
            </a:fld>
            <a:endParaRPr lang="es-ES_tradnl" dirty="0"/>
          </a:p>
        </p:txBody>
      </p:sp>
    </p:spTree>
    <p:extLst>
      <p:ext uri="{BB962C8B-B14F-4D97-AF65-F5344CB8AC3E}">
        <p14:creationId xmlns:p14="http://schemas.microsoft.com/office/powerpoint/2010/main" val="1132439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5"/>
          </p:nvPr>
        </p:nvSpPr>
        <p:spPr/>
        <p:txBody>
          <a:bodyPr/>
          <a:lstStyle/>
          <a:p>
            <a:pPr>
              <a:defRPr/>
            </a:pPr>
            <a:fld id="{41691127-B32D-4E7D-8BFA-A06DEB7EA862}" type="slidenum">
              <a:rPr lang="es-ES_tradnl"/>
              <a:pPr>
                <a:defRPr/>
              </a:pPr>
              <a:t>11</a:t>
            </a:fld>
            <a:endParaRPr lang="es-ES_tradnl" dirty="0"/>
          </a:p>
        </p:txBody>
      </p:sp>
      <p:pic>
        <p:nvPicPr>
          <p:cNvPr id="7"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761" y="188640"/>
            <a:ext cx="8705334" cy="756812"/>
          </a:xfrm>
          <a:prstGeom prst="rect">
            <a:avLst/>
          </a:prstGeom>
          <a:solidFill>
            <a:schemeClr val="tx1">
              <a:lumMod val="50000"/>
              <a:lumOff val="50000"/>
            </a:schemeClr>
          </a:solidFill>
          <a:ln>
            <a:solidFill>
              <a:schemeClr val="tx1"/>
            </a:solidFill>
          </a:ln>
        </p:spPr>
      </p:pic>
      <p:pic>
        <p:nvPicPr>
          <p:cNvPr id="8" name="Imagen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3418" y="1722369"/>
            <a:ext cx="1724056" cy="2210687"/>
          </a:xfrm>
          <a:prstGeom prst="rect">
            <a:avLst/>
          </a:prstGeom>
          <a:effectLst>
            <a:glow rad="139700">
              <a:schemeClr val="accent3">
                <a:satMod val="175000"/>
                <a:alpha val="40000"/>
              </a:schemeClr>
            </a:glow>
          </a:effectLst>
        </p:spPr>
      </p:pic>
      <p:pic>
        <p:nvPicPr>
          <p:cNvPr id="9" name="Imagen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95736" y="1268761"/>
            <a:ext cx="6650699" cy="5040559"/>
          </a:xfrm>
          <a:prstGeom prst="rect">
            <a:avLst/>
          </a:prstGeom>
        </p:spPr>
      </p:pic>
      <p:sp>
        <p:nvSpPr>
          <p:cNvPr id="10" name="Flecha doblada 8"/>
          <p:cNvSpPr/>
          <p:nvPr/>
        </p:nvSpPr>
        <p:spPr>
          <a:xfrm rot="16200000">
            <a:off x="1106291" y="3614982"/>
            <a:ext cx="759447" cy="1460876"/>
          </a:xfrm>
          <a:prstGeom prst="bentArrow">
            <a:avLst/>
          </a:prstGeom>
          <a:solidFill>
            <a:schemeClr val="bg1">
              <a:lumMod val="50000"/>
            </a:schemeClr>
          </a:solidFill>
          <a:ln>
            <a:solidFill>
              <a:schemeClr val="tx1"/>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9"/>
          </p:nvPr>
        </p:nvSpPr>
        <p:spPr>
          <a:xfrm>
            <a:off x="290736" y="6465888"/>
            <a:ext cx="1905000" cy="323850"/>
          </a:xfrm>
        </p:spPr>
        <p:txBody>
          <a:bodyPr/>
          <a:lstStyle/>
          <a:p>
            <a:pPr>
              <a:defRPr/>
            </a:pPr>
            <a:fld id="{BD78BF63-D6E5-49D8-99EB-4D36175B83F1}" type="slidenum">
              <a:rPr lang="es-ES_tradnl" smtClean="0"/>
              <a:pPr>
                <a:defRPr/>
              </a:pPr>
              <a:t>12</a:t>
            </a:fld>
            <a:endParaRPr lang="es-ES_tradnl" dirty="0"/>
          </a:p>
        </p:txBody>
      </p:sp>
      <p:grpSp>
        <p:nvGrpSpPr>
          <p:cNvPr id="6" name="Organization Chart 5"/>
          <p:cNvGrpSpPr>
            <a:grpSpLocks/>
          </p:cNvGrpSpPr>
          <p:nvPr/>
        </p:nvGrpSpPr>
        <p:grpSpPr bwMode="auto">
          <a:xfrm>
            <a:off x="2338913" y="956049"/>
            <a:ext cx="4324744" cy="976361"/>
            <a:chOff x="1481" y="683"/>
            <a:chExt cx="1209" cy="385"/>
          </a:xfrm>
        </p:grpSpPr>
        <p:cxnSp>
          <p:nvCxnSpPr>
            <p:cNvPr id="7" name="_s14340"/>
            <p:cNvCxnSpPr>
              <a:cxnSpLocks noChangeShapeType="1"/>
            </p:cNvCxnSpPr>
            <p:nvPr/>
          </p:nvCxnSpPr>
          <p:spPr bwMode="auto">
            <a:xfrm rot="16200000" flipV="1">
              <a:off x="2195" y="574"/>
              <a:ext cx="385" cy="604"/>
            </a:xfrm>
            <a:prstGeom prst="bentConnector3">
              <a:avLst>
                <a:gd name="adj1" fmla="val 50000"/>
              </a:avLst>
            </a:prstGeom>
            <a:noFill/>
            <a:ln w="28575">
              <a:solidFill>
                <a:schemeClr val="accent1">
                  <a:lumMod val="50000"/>
                </a:schemeClr>
              </a:solidFill>
              <a:miter lim="800000"/>
              <a:headEnd/>
              <a:tailEnd/>
            </a:ln>
          </p:spPr>
        </p:cxnSp>
        <p:cxnSp>
          <p:nvCxnSpPr>
            <p:cNvPr id="8" name="_s14341"/>
            <p:cNvCxnSpPr>
              <a:cxnSpLocks noChangeShapeType="1"/>
            </p:cNvCxnSpPr>
            <p:nvPr/>
          </p:nvCxnSpPr>
          <p:spPr bwMode="auto">
            <a:xfrm rot="5400000" flipH="1" flipV="1">
              <a:off x="1624" y="578"/>
              <a:ext cx="318" cy="604"/>
            </a:xfrm>
            <a:prstGeom prst="bentConnector3">
              <a:avLst>
                <a:gd name="adj1" fmla="val 50000"/>
              </a:avLst>
            </a:prstGeom>
            <a:noFill/>
            <a:ln w="28575">
              <a:solidFill>
                <a:schemeClr val="accent1">
                  <a:lumMod val="50000"/>
                </a:schemeClr>
              </a:solidFill>
              <a:miter lim="800000"/>
              <a:headEnd/>
              <a:tailEnd/>
            </a:ln>
          </p:spPr>
        </p:cxnSp>
      </p:grpSp>
      <p:sp>
        <p:nvSpPr>
          <p:cNvPr id="11" name="AutoShape 4"/>
          <p:cNvSpPr txBox="1">
            <a:spLocks noChangeArrowheads="1"/>
          </p:cNvSpPr>
          <p:nvPr/>
        </p:nvSpPr>
        <p:spPr bwMode="auto">
          <a:xfrm>
            <a:off x="803076" y="129068"/>
            <a:ext cx="7398767" cy="1046382"/>
          </a:xfrm>
          <a:prstGeom prst="roundRect">
            <a:avLst>
              <a:gd name="adj" fmla="val 21667"/>
            </a:avLst>
          </a:prstGeom>
          <a:ln>
            <a:headEnd/>
            <a:tailEnd/>
          </a:ln>
        </p:spPr>
        <p:style>
          <a:lnRef idx="0">
            <a:schemeClr val="accent5"/>
          </a:lnRef>
          <a:fillRef idx="3">
            <a:schemeClr val="accent5"/>
          </a:fillRef>
          <a:effectRef idx="3">
            <a:schemeClr val="accent5"/>
          </a:effectRef>
          <a:fontRef idx="minor">
            <a:schemeClr val="lt1"/>
          </a:fontRef>
        </p:style>
        <p:txBody>
          <a:bodyPr anchor="ctr" anchorCtr="1"/>
          <a:lstStyle>
            <a:lvl1pPr marL="447675" indent="-382588" algn="l" rtl="0" eaLnBrk="0" fontAlgn="base" hangingPunct="0">
              <a:spcBef>
                <a:spcPct val="20000"/>
              </a:spcBef>
              <a:spcAft>
                <a:spcPct val="0"/>
              </a:spcAft>
              <a:buClr>
                <a:schemeClr val="accent1"/>
              </a:buClr>
              <a:buSzPct val="80000"/>
              <a:buFont typeface="Wingdings 2" pitchFamily="18" charset="2"/>
              <a:buChar char=""/>
              <a:defRPr lang="es-ES"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lang="es-ES"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lang="es-ES"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lang="es-ES"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C1CBB6"/>
              </a:buClr>
              <a:buFont typeface="Wingdings 2" pitchFamily="18" charset="2"/>
              <a:buChar char=""/>
              <a:defRPr lang="es-ES"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es-ES"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9pPr>
          </a:lstStyle>
          <a:p>
            <a:pPr marL="63500" indent="0" algn="ctr" eaLnBrk="1" hangingPunct="1">
              <a:buNone/>
              <a:defRPr/>
            </a:pPr>
            <a:r>
              <a:rPr lang="es-CO" altLang="es-ES" sz="3600" b="1" dirty="0">
                <a:solidFill>
                  <a:schemeClr val="tx1">
                    <a:lumMod val="95000"/>
                    <a:lumOff val="5000"/>
                  </a:schemeClr>
                </a:solidFill>
                <a:latin typeface="Calibri" panose="020F0502020204030204" pitchFamily="34" charset="0"/>
              </a:rPr>
              <a:t>Referentes para la  Convergencia NIIF/NIC y NICSP</a:t>
            </a:r>
            <a:endParaRPr lang="es-ES" sz="3600" b="1" dirty="0">
              <a:solidFill>
                <a:schemeClr val="tx1">
                  <a:lumMod val="95000"/>
                  <a:lumOff val="5000"/>
                </a:schemeClr>
              </a:solidFill>
              <a:effectLst>
                <a:outerShdw blurRad="38100" dist="38100" dir="2700000" algn="tl">
                  <a:srgbClr val="000000"/>
                </a:outerShdw>
              </a:effectLst>
              <a:latin typeface="Calibri" panose="020F0502020204030204" pitchFamily="34" charset="0"/>
              <a:cs typeface="Arial" charset="0"/>
            </a:endParaRPr>
          </a:p>
        </p:txBody>
      </p:sp>
      <p:sp>
        <p:nvSpPr>
          <p:cNvPr id="12" name="Text Box 51"/>
          <p:cNvSpPr txBox="1">
            <a:spLocks noChangeArrowheads="1"/>
          </p:cNvSpPr>
          <p:nvPr/>
        </p:nvSpPr>
        <p:spPr bwMode="auto">
          <a:xfrm>
            <a:off x="2969569" y="2738638"/>
            <a:ext cx="3097213"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spcBef>
                <a:spcPct val="50000"/>
              </a:spcBef>
            </a:pPr>
            <a:r>
              <a:rPr lang="es-CO" altLang="es-CO" sz="2400" i="1" dirty="0">
                <a:latin typeface="Calibri" panose="020F0502020204030204" pitchFamily="34" charset="0"/>
              </a:rPr>
              <a:t>Gobierno  </a:t>
            </a:r>
            <a:endParaRPr lang="es-ES" altLang="es-CO" sz="2400" i="1" dirty="0">
              <a:latin typeface="Calibri" panose="020F0502020204030204" pitchFamily="34" charset="0"/>
            </a:endParaRPr>
          </a:p>
        </p:txBody>
      </p:sp>
      <p:cxnSp>
        <p:nvCxnSpPr>
          <p:cNvPr id="13" name="33 Conector recto de flecha"/>
          <p:cNvCxnSpPr/>
          <p:nvPr/>
        </p:nvCxnSpPr>
        <p:spPr>
          <a:xfrm rot="10800000" flipV="1">
            <a:off x="5554019" y="2954537"/>
            <a:ext cx="428625" cy="1588"/>
          </a:xfrm>
          <a:prstGeom prst="straightConnector1">
            <a:avLst/>
          </a:prstGeom>
          <a:ln w="47625">
            <a:solidFill>
              <a:srgbClr val="F7B031"/>
            </a:solidFill>
            <a:tailEnd type="arrow"/>
          </a:ln>
        </p:spPr>
        <p:style>
          <a:lnRef idx="3">
            <a:schemeClr val="dk1"/>
          </a:lnRef>
          <a:fillRef idx="0">
            <a:schemeClr val="dk1"/>
          </a:fillRef>
          <a:effectRef idx="2">
            <a:schemeClr val="dk1"/>
          </a:effectRef>
          <a:fontRef idx="minor">
            <a:schemeClr val="tx1"/>
          </a:fontRef>
        </p:style>
      </p:cxnSp>
      <p:sp>
        <p:nvSpPr>
          <p:cNvPr id="14" name="Text Box 47"/>
          <p:cNvSpPr txBox="1">
            <a:spLocks noChangeArrowheads="1"/>
          </p:cNvSpPr>
          <p:nvPr/>
        </p:nvSpPr>
        <p:spPr bwMode="auto">
          <a:xfrm>
            <a:off x="2969569" y="4367253"/>
            <a:ext cx="3097213" cy="1015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spcBef>
                <a:spcPct val="50000"/>
              </a:spcBef>
            </a:pPr>
            <a:r>
              <a:rPr lang="es-CO" altLang="es-CO" sz="2400" i="1" dirty="0">
                <a:latin typeface="Calibri" panose="020F0502020204030204" pitchFamily="34" charset="0"/>
              </a:rPr>
              <a:t>Sector privado</a:t>
            </a:r>
          </a:p>
          <a:p>
            <a:pPr algn="ctr" eaLnBrk="1" hangingPunct="1">
              <a:spcBef>
                <a:spcPct val="50000"/>
              </a:spcBef>
            </a:pPr>
            <a:r>
              <a:rPr lang="es-CO" altLang="es-CO" sz="2400" i="1" dirty="0">
                <a:latin typeface="Calibri" panose="020F0502020204030204" pitchFamily="34" charset="0"/>
              </a:rPr>
              <a:t>-Empresas-</a:t>
            </a:r>
            <a:endParaRPr lang="es-ES" altLang="es-CO" sz="2400" i="1" dirty="0">
              <a:latin typeface="Calibri" panose="020F0502020204030204" pitchFamily="34" charset="0"/>
            </a:endParaRPr>
          </a:p>
        </p:txBody>
      </p:sp>
      <p:cxnSp>
        <p:nvCxnSpPr>
          <p:cNvPr id="15" name="33 Conector recto de flecha"/>
          <p:cNvCxnSpPr/>
          <p:nvPr/>
        </p:nvCxnSpPr>
        <p:spPr>
          <a:xfrm>
            <a:off x="2982269" y="4753176"/>
            <a:ext cx="500063" cy="1587"/>
          </a:xfrm>
          <a:prstGeom prst="straightConnector1">
            <a:avLst/>
          </a:prstGeom>
          <a:ln w="47625">
            <a:solidFill>
              <a:srgbClr val="F7B031"/>
            </a:solidFill>
            <a:tailEnd type="arrow"/>
          </a:ln>
        </p:spPr>
        <p:style>
          <a:lnRef idx="3">
            <a:schemeClr val="dk1"/>
          </a:lnRef>
          <a:fillRef idx="0">
            <a:schemeClr val="dk1"/>
          </a:fillRef>
          <a:effectRef idx="2">
            <a:schemeClr val="dk1"/>
          </a:effectRef>
          <a:fontRef idx="minor">
            <a:schemeClr val="tx1"/>
          </a:fontRef>
        </p:style>
      </p:cxnSp>
      <p:cxnSp>
        <p:nvCxnSpPr>
          <p:cNvPr id="16" name="33 Conector recto de flecha"/>
          <p:cNvCxnSpPr/>
          <p:nvPr/>
        </p:nvCxnSpPr>
        <p:spPr>
          <a:xfrm rot="10800000" flipV="1">
            <a:off x="5554019" y="4824612"/>
            <a:ext cx="428625" cy="1588"/>
          </a:xfrm>
          <a:prstGeom prst="straightConnector1">
            <a:avLst/>
          </a:prstGeom>
          <a:ln w="47625">
            <a:solidFill>
              <a:srgbClr val="F7B031"/>
            </a:solidFill>
            <a:tailEnd type="arrow"/>
          </a:ln>
        </p:spPr>
        <p:style>
          <a:lnRef idx="3">
            <a:schemeClr val="dk1"/>
          </a:lnRef>
          <a:fillRef idx="0">
            <a:schemeClr val="dk1"/>
          </a:fillRef>
          <a:effectRef idx="2">
            <a:schemeClr val="dk1"/>
          </a:effectRef>
          <a:fontRef idx="minor">
            <a:schemeClr val="tx1"/>
          </a:fontRef>
        </p:style>
      </p:cxnSp>
      <p:sp>
        <p:nvSpPr>
          <p:cNvPr id="17" name="Text Box 46"/>
          <p:cNvSpPr txBox="1">
            <a:spLocks noChangeArrowheads="1"/>
          </p:cNvSpPr>
          <p:nvPr/>
        </p:nvSpPr>
        <p:spPr bwMode="auto">
          <a:xfrm>
            <a:off x="3257750" y="3314901"/>
            <a:ext cx="2870199"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spcBef>
                <a:spcPct val="50000"/>
              </a:spcBef>
            </a:pPr>
            <a:r>
              <a:rPr lang="es-CO" altLang="es-CO" sz="2400" i="1" dirty="0">
                <a:latin typeface="Calibri" panose="020F0502020204030204" pitchFamily="34" charset="0"/>
              </a:rPr>
              <a:t>Empresas estatales</a:t>
            </a:r>
          </a:p>
        </p:txBody>
      </p:sp>
      <p:cxnSp>
        <p:nvCxnSpPr>
          <p:cNvPr id="18" name="33 Conector recto de flecha"/>
          <p:cNvCxnSpPr/>
          <p:nvPr/>
        </p:nvCxnSpPr>
        <p:spPr>
          <a:xfrm>
            <a:off x="2982269" y="3526037"/>
            <a:ext cx="500063" cy="1588"/>
          </a:xfrm>
          <a:prstGeom prst="straightConnector1">
            <a:avLst/>
          </a:prstGeom>
          <a:ln w="47625">
            <a:solidFill>
              <a:srgbClr val="F7B031"/>
            </a:solidFill>
            <a:tailEnd type="arrow"/>
          </a:ln>
        </p:spPr>
        <p:style>
          <a:lnRef idx="3">
            <a:schemeClr val="dk1"/>
          </a:lnRef>
          <a:fillRef idx="0">
            <a:schemeClr val="dk1"/>
          </a:fillRef>
          <a:effectRef idx="2">
            <a:schemeClr val="dk1"/>
          </a:effectRef>
          <a:fontRef idx="minor">
            <a:schemeClr val="tx1"/>
          </a:fontRef>
        </p:style>
      </p:cxnSp>
      <p:cxnSp>
        <p:nvCxnSpPr>
          <p:cNvPr id="19" name="33 Conector recto de flecha"/>
          <p:cNvCxnSpPr/>
          <p:nvPr/>
        </p:nvCxnSpPr>
        <p:spPr>
          <a:xfrm>
            <a:off x="2982269" y="2954537"/>
            <a:ext cx="500063" cy="1588"/>
          </a:xfrm>
          <a:prstGeom prst="straightConnector1">
            <a:avLst/>
          </a:prstGeom>
          <a:ln w="47625">
            <a:solidFill>
              <a:srgbClr val="F7B031"/>
            </a:solidFill>
            <a:tailEnd type="arrow"/>
          </a:ln>
        </p:spPr>
        <p:style>
          <a:lnRef idx="3">
            <a:schemeClr val="dk1"/>
          </a:lnRef>
          <a:fillRef idx="0">
            <a:schemeClr val="dk1"/>
          </a:fillRef>
          <a:effectRef idx="2">
            <a:schemeClr val="dk1"/>
          </a:effectRef>
          <a:fontRef idx="minor">
            <a:schemeClr val="tx1"/>
          </a:fontRef>
        </p:style>
      </p:cxnSp>
      <p:sp>
        <p:nvSpPr>
          <p:cNvPr id="20" name="19 CuadroTexto"/>
          <p:cNvSpPr txBox="1"/>
          <p:nvPr/>
        </p:nvSpPr>
        <p:spPr>
          <a:xfrm>
            <a:off x="953443" y="1659137"/>
            <a:ext cx="2808288" cy="738664"/>
          </a:xfrm>
          <a:prstGeom prst="rect">
            <a:avLst/>
          </a:prstGeom>
          <a:gradFill>
            <a:gsLst>
              <a:gs pos="0">
                <a:schemeClr val="bg1"/>
              </a:gs>
              <a:gs pos="50000">
                <a:srgbClr val="B4DE86"/>
              </a:gs>
              <a:gs pos="100000">
                <a:srgbClr val="76B531"/>
              </a:gs>
            </a:gsLst>
            <a:lin ang="5400000" scaled="0"/>
          </a:gradFill>
          <a:ln w="19050">
            <a:solidFill>
              <a:schemeClr val="tx1"/>
            </a:solidFill>
            <a:prstDash val="solid"/>
          </a:ln>
          <a:effectLst>
            <a:glow rad="63500">
              <a:schemeClr val="accent3">
                <a:satMod val="175000"/>
                <a:alpha val="40000"/>
              </a:schemeClr>
            </a:glow>
          </a:effectLst>
        </p:spPr>
        <p:txBody>
          <a:bodyPr>
            <a:spAutoFit/>
          </a:bodyPr>
          <a:lstStyle/>
          <a:p>
            <a:pPr algn="ctr" fontAlgn="ctr">
              <a:spcBef>
                <a:spcPts val="0"/>
              </a:spcBef>
              <a:spcAft>
                <a:spcPts val="0"/>
              </a:spcAft>
              <a:defRPr/>
            </a:pPr>
            <a:endParaRPr lang="es-ES" sz="500" b="1" dirty="0">
              <a:solidFill>
                <a:srgbClr val="000000"/>
              </a:solidFill>
              <a:effectLst>
                <a:outerShdw blurRad="38100" dist="38100" dir="2700000" algn="tl">
                  <a:srgbClr val="000000">
                    <a:alpha val="43137"/>
                  </a:srgbClr>
                </a:outerShdw>
              </a:effectLst>
              <a:latin typeface="Calibri" panose="020F0502020204030204" pitchFamily="34" charset="0"/>
            </a:endParaRPr>
          </a:p>
          <a:p>
            <a:pPr algn="ctr" fontAlgn="ctr">
              <a:spcBef>
                <a:spcPts val="0"/>
              </a:spcBef>
              <a:spcAft>
                <a:spcPts val="0"/>
              </a:spcAft>
              <a:defRPr/>
            </a:pPr>
            <a:r>
              <a:rPr lang="es-ES" sz="3200" b="1" dirty="0">
                <a:solidFill>
                  <a:srgbClr val="000000"/>
                </a:solidFill>
                <a:effectLst>
                  <a:outerShdw blurRad="38100" dist="38100" dir="2700000" algn="tl">
                    <a:srgbClr val="000000">
                      <a:alpha val="43137"/>
                    </a:srgbClr>
                  </a:outerShdw>
                </a:effectLst>
                <a:latin typeface="Calibri" panose="020F0502020204030204" pitchFamily="34" charset="0"/>
              </a:rPr>
              <a:t>NACIONALES</a:t>
            </a:r>
          </a:p>
          <a:p>
            <a:pPr algn="ctr" fontAlgn="ctr">
              <a:spcBef>
                <a:spcPts val="0"/>
              </a:spcBef>
              <a:spcAft>
                <a:spcPts val="0"/>
              </a:spcAft>
              <a:defRPr/>
            </a:pPr>
            <a:endParaRPr lang="es-ES" sz="500" b="1" dirty="0">
              <a:solidFill>
                <a:srgbClr val="000000"/>
              </a:solidFill>
              <a:effectLst>
                <a:outerShdw blurRad="38100" dist="38100" dir="2700000" algn="tl">
                  <a:srgbClr val="000000">
                    <a:alpha val="43137"/>
                  </a:srgbClr>
                </a:outerShdw>
              </a:effectLst>
              <a:latin typeface="Calibri" panose="020F0502020204030204" pitchFamily="34" charset="0"/>
            </a:endParaRPr>
          </a:p>
        </p:txBody>
      </p:sp>
      <p:sp>
        <p:nvSpPr>
          <p:cNvPr id="21" name="20 CuadroTexto"/>
          <p:cNvSpPr txBox="1"/>
          <p:nvPr/>
        </p:nvSpPr>
        <p:spPr>
          <a:xfrm>
            <a:off x="4426474" y="1659137"/>
            <a:ext cx="3727869" cy="738664"/>
          </a:xfrm>
          <a:prstGeom prst="rect">
            <a:avLst/>
          </a:prstGeom>
          <a:gradFill>
            <a:gsLst>
              <a:gs pos="0">
                <a:schemeClr val="bg1"/>
              </a:gs>
              <a:gs pos="50000">
                <a:srgbClr val="B4DE86"/>
              </a:gs>
              <a:gs pos="100000">
                <a:srgbClr val="76B531"/>
              </a:gs>
            </a:gsLst>
            <a:lin ang="5400000" scaled="0"/>
          </a:gradFill>
          <a:ln w="19050">
            <a:solidFill>
              <a:schemeClr val="tx1"/>
            </a:solidFill>
            <a:prstDash val="solid"/>
          </a:ln>
          <a:effectLst>
            <a:glow rad="63500">
              <a:schemeClr val="accent3">
                <a:satMod val="175000"/>
                <a:alpha val="40000"/>
              </a:schemeClr>
            </a:glow>
          </a:effectLst>
        </p:spPr>
        <p:txBody>
          <a:bodyPr wrap="square">
            <a:spAutoFit/>
          </a:bodyPr>
          <a:lstStyle/>
          <a:p>
            <a:pPr algn="ctr" fontAlgn="ctr">
              <a:spcBef>
                <a:spcPts val="0"/>
              </a:spcBef>
              <a:spcAft>
                <a:spcPts val="0"/>
              </a:spcAft>
              <a:defRPr/>
            </a:pPr>
            <a:endParaRPr lang="es-ES" sz="500" b="1" dirty="0">
              <a:solidFill>
                <a:srgbClr val="000000"/>
              </a:solidFill>
              <a:effectLst>
                <a:outerShdw blurRad="38100" dist="38100" dir="2700000" algn="tl">
                  <a:srgbClr val="000000">
                    <a:alpha val="43137"/>
                  </a:srgbClr>
                </a:outerShdw>
              </a:effectLst>
              <a:latin typeface="Calibri" panose="020F0502020204030204" pitchFamily="34" charset="0"/>
            </a:endParaRPr>
          </a:p>
          <a:p>
            <a:pPr algn="ctr" fontAlgn="ctr">
              <a:spcBef>
                <a:spcPts val="0"/>
              </a:spcBef>
              <a:spcAft>
                <a:spcPts val="0"/>
              </a:spcAft>
              <a:defRPr/>
            </a:pPr>
            <a:r>
              <a:rPr lang="es-ES" sz="3200" b="1" dirty="0">
                <a:solidFill>
                  <a:srgbClr val="000000"/>
                </a:solidFill>
                <a:effectLst>
                  <a:outerShdw blurRad="38100" dist="38100" dir="2700000" algn="tl">
                    <a:srgbClr val="000000">
                      <a:alpha val="43137"/>
                    </a:srgbClr>
                  </a:outerShdw>
                </a:effectLst>
                <a:latin typeface="Calibri" panose="020F0502020204030204" pitchFamily="34" charset="0"/>
              </a:rPr>
              <a:t>INTERNACIONALES</a:t>
            </a:r>
          </a:p>
          <a:p>
            <a:pPr algn="ctr" fontAlgn="ctr">
              <a:spcBef>
                <a:spcPts val="0"/>
              </a:spcBef>
              <a:spcAft>
                <a:spcPts val="0"/>
              </a:spcAft>
              <a:defRPr/>
            </a:pPr>
            <a:endParaRPr lang="es-ES" sz="500" b="1" dirty="0">
              <a:solidFill>
                <a:srgbClr val="000000"/>
              </a:solidFill>
              <a:effectLst>
                <a:outerShdw blurRad="38100" dist="38100" dir="2700000" algn="tl">
                  <a:srgbClr val="000000">
                    <a:alpha val="43137"/>
                  </a:srgbClr>
                </a:outerShdw>
              </a:effectLst>
              <a:latin typeface="Calibri" panose="020F0502020204030204" pitchFamily="34" charset="0"/>
            </a:endParaRPr>
          </a:p>
        </p:txBody>
      </p:sp>
      <p:sp>
        <p:nvSpPr>
          <p:cNvPr id="22" name="21 CuadroTexto"/>
          <p:cNvSpPr txBox="1"/>
          <p:nvPr/>
        </p:nvSpPr>
        <p:spPr>
          <a:xfrm>
            <a:off x="1745606" y="2738638"/>
            <a:ext cx="1295400" cy="1008063"/>
          </a:xfrm>
          <a:prstGeom prst="rect">
            <a:avLst/>
          </a:prstGeom>
          <a:gradFill>
            <a:gsLst>
              <a:gs pos="0">
                <a:schemeClr val="bg1"/>
              </a:gs>
              <a:gs pos="10000">
                <a:schemeClr val="accent2">
                  <a:lumMod val="40000"/>
                  <a:lumOff val="60000"/>
                </a:schemeClr>
              </a:gs>
              <a:gs pos="100000">
                <a:srgbClr val="F7B009"/>
              </a:gs>
            </a:gsLst>
            <a:lin ang="0" scaled="0"/>
          </a:gradFill>
          <a:ln w="12700">
            <a:solidFill>
              <a:schemeClr val="tx2"/>
            </a:solidFill>
            <a:prstDash val="solid"/>
          </a:ln>
          <a:effectLst>
            <a:glow rad="101600">
              <a:schemeClr val="accent1">
                <a:satMod val="175000"/>
                <a:alpha val="40000"/>
              </a:schemeClr>
            </a:glow>
          </a:effectLst>
        </p:spPr>
        <p:txBody>
          <a:bodyPr anchor="ctr"/>
          <a:lstStyle/>
          <a:p>
            <a:pPr algn="ctr" fontAlgn="ctr">
              <a:spcBef>
                <a:spcPts val="0"/>
              </a:spcBef>
              <a:spcAft>
                <a:spcPts val="0"/>
              </a:spcAft>
              <a:defRPr/>
            </a:pPr>
            <a:r>
              <a:rPr lang="es-ES" sz="2800" b="1" dirty="0">
                <a:effectLst>
                  <a:outerShdw blurRad="38100" dist="38100" dir="2700000" algn="tl">
                    <a:srgbClr val="000000">
                      <a:alpha val="43137"/>
                    </a:srgbClr>
                  </a:outerShdw>
                </a:effectLst>
                <a:latin typeface="Calibri" panose="020F0502020204030204" pitchFamily="34" charset="0"/>
              </a:rPr>
              <a:t>CGN</a:t>
            </a:r>
            <a:endParaRPr lang="es-ES" sz="2800" b="1" i="1" dirty="0">
              <a:effectLst>
                <a:outerShdw blurRad="38100" dist="38100" dir="2700000" algn="tl">
                  <a:srgbClr val="000000">
                    <a:alpha val="43137"/>
                  </a:srgbClr>
                </a:outerShdw>
              </a:effectLst>
              <a:latin typeface="Calibri" panose="020F0502020204030204" pitchFamily="34" charset="0"/>
            </a:endParaRPr>
          </a:p>
        </p:txBody>
      </p:sp>
      <p:sp>
        <p:nvSpPr>
          <p:cNvPr id="23" name="_s1030"/>
          <p:cNvSpPr>
            <a:spLocks noChangeArrowheads="1"/>
          </p:cNvSpPr>
          <p:nvPr/>
        </p:nvSpPr>
        <p:spPr bwMode="auto">
          <a:xfrm>
            <a:off x="521644" y="2954538"/>
            <a:ext cx="1008063" cy="576263"/>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p:spPr>
        <p:txBody>
          <a:bodyPr wrap="none" anchor="ctr"/>
          <a:lstStyle/>
          <a:p>
            <a:pPr algn="ctr" fontAlgn="auto">
              <a:spcBef>
                <a:spcPts val="0"/>
              </a:spcBef>
              <a:spcAft>
                <a:spcPts val="0"/>
              </a:spcAft>
              <a:defRPr/>
            </a:pPr>
            <a:r>
              <a:rPr lang="es-ES" sz="3200"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RCP</a:t>
            </a:r>
          </a:p>
        </p:txBody>
      </p:sp>
      <p:sp>
        <p:nvSpPr>
          <p:cNvPr id="24" name="23 CuadroTexto"/>
          <p:cNvSpPr txBox="1"/>
          <p:nvPr/>
        </p:nvSpPr>
        <p:spPr>
          <a:xfrm>
            <a:off x="5993757" y="2738638"/>
            <a:ext cx="1152525" cy="1008063"/>
          </a:xfrm>
          <a:prstGeom prst="rect">
            <a:avLst/>
          </a:prstGeom>
          <a:gradFill>
            <a:gsLst>
              <a:gs pos="0">
                <a:schemeClr val="bg1"/>
              </a:gs>
              <a:gs pos="10000">
                <a:schemeClr val="accent2">
                  <a:lumMod val="40000"/>
                  <a:lumOff val="60000"/>
                </a:schemeClr>
              </a:gs>
              <a:gs pos="100000">
                <a:srgbClr val="F7B009"/>
              </a:gs>
            </a:gsLst>
            <a:lin ang="0" scaled="0"/>
          </a:gradFill>
          <a:ln w="12700">
            <a:solidFill>
              <a:schemeClr val="tx2"/>
            </a:solidFill>
            <a:prstDash val="solid"/>
          </a:ln>
          <a:effectLst>
            <a:glow rad="101600">
              <a:schemeClr val="accent1">
                <a:satMod val="175000"/>
                <a:alpha val="40000"/>
              </a:schemeClr>
            </a:glow>
          </a:effectLst>
        </p:spPr>
        <p:txBody>
          <a:bodyPr anchor="ctr"/>
          <a:lstStyle>
            <a:defPPr>
              <a:defRPr lang="es-ES_tradnl"/>
            </a:defPPr>
            <a:lvl1pPr algn="ctr" fontAlgn="ctr">
              <a:spcBef>
                <a:spcPts val="0"/>
              </a:spcBef>
              <a:spcAft>
                <a:spcPts val="0"/>
              </a:spcAft>
              <a:defRPr sz="2800" b="1">
                <a:effectLst>
                  <a:outerShdw blurRad="38100" dist="38100" dir="2700000" algn="tl">
                    <a:srgbClr val="000000">
                      <a:alpha val="43137"/>
                    </a:srgbClr>
                  </a:outerShdw>
                </a:effectLst>
                <a:latin typeface="Calibri" panose="020F0502020204030204" pitchFamily="34" charset="0"/>
              </a:defRPr>
            </a:lvl1pPr>
          </a:lstStyle>
          <a:p>
            <a:r>
              <a:rPr lang="es-ES" dirty="0"/>
              <a:t>IFAC</a:t>
            </a:r>
          </a:p>
        </p:txBody>
      </p:sp>
      <p:sp>
        <p:nvSpPr>
          <p:cNvPr id="25" name="_s1030"/>
          <p:cNvSpPr>
            <a:spLocks noChangeArrowheads="1"/>
          </p:cNvSpPr>
          <p:nvPr/>
        </p:nvSpPr>
        <p:spPr bwMode="auto">
          <a:xfrm>
            <a:off x="7362181" y="2854600"/>
            <a:ext cx="1079500" cy="787326"/>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p:spPr>
        <p:txBody>
          <a:bodyPr wrap="none" anchor="ctr"/>
          <a:lstStyle/>
          <a:p>
            <a:pPr algn="ctr" fontAlgn="auto">
              <a:spcBef>
                <a:spcPts val="0"/>
              </a:spcBef>
              <a:spcAft>
                <a:spcPts val="0"/>
              </a:spcAft>
              <a:defRPr/>
            </a:pPr>
            <a:r>
              <a:rPr lang="es-ES" sz="2800"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NICSP</a:t>
            </a:r>
          </a:p>
        </p:txBody>
      </p:sp>
      <p:sp>
        <p:nvSpPr>
          <p:cNvPr id="26" name="_s1030"/>
          <p:cNvSpPr>
            <a:spLocks noChangeArrowheads="1"/>
          </p:cNvSpPr>
          <p:nvPr/>
        </p:nvSpPr>
        <p:spPr bwMode="auto">
          <a:xfrm>
            <a:off x="7362182" y="4467426"/>
            <a:ext cx="1152525" cy="863599"/>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p:spPr>
        <p:txBody>
          <a:bodyPr wrap="none" anchor="ctr"/>
          <a:lstStyle/>
          <a:p>
            <a:pPr algn="ctr" fontAlgn="auto">
              <a:spcBef>
                <a:spcPts val="0"/>
              </a:spcBef>
              <a:spcAft>
                <a:spcPts val="0"/>
              </a:spcAft>
              <a:defRPr/>
            </a:pPr>
            <a:r>
              <a:rPr lang="es-ES" sz="2800"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NIC / </a:t>
            </a:r>
          </a:p>
          <a:p>
            <a:pPr algn="ctr" fontAlgn="auto">
              <a:spcBef>
                <a:spcPts val="0"/>
              </a:spcBef>
              <a:spcAft>
                <a:spcPts val="0"/>
              </a:spcAft>
              <a:defRPr/>
            </a:pPr>
            <a:r>
              <a:rPr lang="es-ES" sz="2800"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NIIF</a:t>
            </a:r>
          </a:p>
        </p:txBody>
      </p:sp>
      <p:cxnSp>
        <p:nvCxnSpPr>
          <p:cNvPr id="27" name="_s14340"/>
          <p:cNvCxnSpPr>
            <a:cxnSpLocks noChangeShapeType="1"/>
            <a:stCxn id="22" idx="1"/>
            <a:endCxn id="23" idx="3"/>
          </p:cNvCxnSpPr>
          <p:nvPr/>
        </p:nvCxnSpPr>
        <p:spPr bwMode="auto">
          <a:xfrm rot="10800000">
            <a:off x="1529706" y="3241876"/>
            <a:ext cx="215900" cy="1587"/>
          </a:xfrm>
          <a:prstGeom prst="bentConnector3">
            <a:avLst>
              <a:gd name="adj1" fmla="val 50000"/>
            </a:avLst>
          </a:prstGeom>
          <a:noFill/>
          <a:ln w="28575">
            <a:solidFill>
              <a:schemeClr val="accent1">
                <a:lumMod val="50000"/>
              </a:schemeClr>
            </a:solidFill>
            <a:miter lim="800000"/>
            <a:headEnd/>
            <a:tailEnd/>
          </a:ln>
        </p:spPr>
      </p:cxnSp>
      <p:cxnSp>
        <p:nvCxnSpPr>
          <p:cNvPr id="28" name="_s14340"/>
          <p:cNvCxnSpPr>
            <a:cxnSpLocks noChangeShapeType="1"/>
            <a:stCxn id="24" idx="3"/>
            <a:endCxn id="25" idx="1"/>
          </p:cNvCxnSpPr>
          <p:nvPr/>
        </p:nvCxnSpPr>
        <p:spPr bwMode="auto">
          <a:xfrm>
            <a:off x="7146282" y="3242670"/>
            <a:ext cx="215899" cy="5593"/>
          </a:xfrm>
          <a:prstGeom prst="bentConnector3">
            <a:avLst>
              <a:gd name="adj1" fmla="val 50000"/>
            </a:avLst>
          </a:prstGeom>
          <a:noFill/>
          <a:ln w="28575">
            <a:solidFill>
              <a:schemeClr val="bg1">
                <a:lumMod val="50000"/>
              </a:schemeClr>
            </a:solidFill>
            <a:miter lim="800000"/>
            <a:headEnd/>
            <a:tailEnd/>
          </a:ln>
        </p:spPr>
      </p:cxnSp>
      <p:cxnSp>
        <p:nvCxnSpPr>
          <p:cNvPr id="29" name="_s14340"/>
          <p:cNvCxnSpPr>
            <a:cxnSpLocks noChangeShapeType="1"/>
            <a:stCxn id="36" idx="3"/>
            <a:endCxn id="26" idx="1"/>
          </p:cNvCxnSpPr>
          <p:nvPr/>
        </p:nvCxnSpPr>
        <p:spPr bwMode="auto">
          <a:xfrm>
            <a:off x="7135169" y="4785720"/>
            <a:ext cx="227013" cy="113506"/>
          </a:xfrm>
          <a:prstGeom prst="bentConnector3">
            <a:avLst>
              <a:gd name="adj1" fmla="val 50000"/>
            </a:avLst>
          </a:prstGeom>
          <a:noFill/>
          <a:ln w="28575">
            <a:solidFill>
              <a:schemeClr val="accent1">
                <a:lumMod val="50000"/>
              </a:schemeClr>
            </a:solidFill>
            <a:miter lim="800000"/>
            <a:headEnd/>
            <a:tailEnd/>
          </a:ln>
        </p:spPr>
      </p:cxnSp>
      <p:sp>
        <p:nvSpPr>
          <p:cNvPr id="30" name="29 CuadroTexto"/>
          <p:cNvSpPr txBox="1"/>
          <p:nvPr/>
        </p:nvSpPr>
        <p:spPr>
          <a:xfrm>
            <a:off x="1745606" y="4249937"/>
            <a:ext cx="1295400" cy="1081088"/>
          </a:xfrm>
          <a:prstGeom prst="rect">
            <a:avLst/>
          </a:prstGeom>
          <a:gradFill>
            <a:gsLst>
              <a:gs pos="0">
                <a:schemeClr val="bg1"/>
              </a:gs>
              <a:gs pos="10000">
                <a:schemeClr val="accent2">
                  <a:lumMod val="40000"/>
                  <a:lumOff val="60000"/>
                </a:schemeClr>
              </a:gs>
              <a:gs pos="100000">
                <a:srgbClr val="F7B009"/>
              </a:gs>
            </a:gsLst>
            <a:lin ang="0" scaled="0"/>
          </a:gradFill>
          <a:ln w="12700">
            <a:solidFill>
              <a:schemeClr val="tx2"/>
            </a:solidFill>
            <a:prstDash val="solid"/>
          </a:ln>
          <a:effectLst>
            <a:glow rad="101600">
              <a:schemeClr val="accent1">
                <a:satMod val="175000"/>
                <a:alpha val="40000"/>
              </a:schemeClr>
            </a:glow>
          </a:effectLst>
        </p:spPr>
        <p:txBody>
          <a:bodyPr anchor="ctr"/>
          <a:lstStyle>
            <a:defPPr>
              <a:defRPr lang="es-ES_tradnl"/>
            </a:defPPr>
            <a:lvl1pPr algn="ctr" fontAlgn="ctr">
              <a:spcBef>
                <a:spcPts val="0"/>
              </a:spcBef>
              <a:spcAft>
                <a:spcPts val="0"/>
              </a:spcAft>
              <a:defRPr sz="2800" b="1">
                <a:effectLst>
                  <a:outerShdw blurRad="38100" dist="38100" dir="2700000" algn="tl">
                    <a:srgbClr val="000000">
                      <a:alpha val="43137"/>
                    </a:srgbClr>
                  </a:outerShdw>
                </a:effectLst>
                <a:latin typeface="Calibri" panose="020F0502020204030204" pitchFamily="34" charset="0"/>
              </a:defRPr>
            </a:lvl1pPr>
          </a:lstStyle>
          <a:p>
            <a:r>
              <a:rPr lang="es-ES" sz="2400" dirty="0"/>
              <a:t>MHCP</a:t>
            </a:r>
          </a:p>
          <a:p>
            <a:r>
              <a:rPr lang="es-ES" sz="2400" dirty="0" err="1"/>
              <a:t>M.Cio</a:t>
            </a:r>
            <a:endParaRPr lang="es-ES" sz="2400" dirty="0"/>
          </a:p>
          <a:p>
            <a:r>
              <a:rPr lang="es-ES" sz="2400" dirty="0"/>
              <a:t>CTCP</a:t>
            </a:r>
          </a:p>
        </p:txBody>
      </p:sp>
      <p:cxnSp>
        <p:nvCxnSpPr>
          <p:cNvPr id="31" name="_s14341"/>
          <p:cNvCxnSpPr>
            <a:cxnSpLocks noChangeShapeType="1"/>
            <a:stCxn id="23" idx="1"/>
            <a:endCxn id="20" idx="1"/>
          </p:cNvCxnSpPr>
          <p:nvPr/>
        </p:nvCxnSpPr>
        <p:spPr bwMode="auto">
          <a:xfrm rot="10800000" flipH="1">
            <a:off x="521643" y="2028470"/>
            <a:ext cx="431799" cy="1214201"/>
          </a:xfrm>
          <a:prstGeom prst="bentConnector3">
            <a:avLst>
              <a:gd name="adj1" fmla="val -52941"/>
            </a:avLst>
          </a:prstGeom>
          <a:noFill/>
          <a:ln w="28575">
            <a:solidFill>
              <a:schemeClr val="accent1">
                <a:lumMod val="50000"/>
              </a:schemeClr>
            </a:solidFill>
            <a:miter lim="800000"/>
            <a:headEnd/>
            <a:tailEnd/>
          </a:ln>
        </p:spPr>
      </p:cxnSp>
      <p:cxnSp>
        <p:nvCxnSpPr>
          <p:cNvPr id="32" name="_s14341"/>
          <p:cNvCxnSpPr>
            <a:cxnSpLocks noChangeShapeType="1"/>
          </p:cNvCxnSpPr>
          <p:nvPr/>
        </p:nvCxnSpPr>
        <p:spPr bwMode="auto">
          <a:xfrm rot="5400000" flipH="1" flipV="1">
            <a:off x="-964659" y="3460673"/>
            <a:ext cx="2870757" cy="6351"/>
          </a:xfrm>
          <a:prstGeom prst="bentConnector3">
            <a:avLst>
              <a:gd name="adj1" fmla="val 43485"/>
            </a:avLst>
          </a:prstGeom>
          <a:noFill/>
          <a:ln w="28575">
            <a:solidFill>
              <a:schemeClr val="accent1">
                <a:lumMod val="50000"/>
              </a:schemeClr>
            </a:solidFill>
            <a:miter lim="800000"/>
            <a:headEnd/>
            <a:tailEnd/>
          </a:ln>
        </p:spPr>
      </p:cxnSp>
      <p:cxnSp>
        <p:nvCxnSpPr>
          <p:cNvPr id="33" name="_s14341"/>
          <p:cNvCxnSpPr>
            <a:cxnSpLocks noChangeShapeType="1"/>
            <a:stCxn id="25" idx="3"/>
            <a:endCxn id="21" idx="3"/>
          </p:cNvCxnSpPr>
          <p:nvPr/>
        </p:nvCxnSpPr>
        <p:spPr bwMode="auto">
          <a:xfrm flipH="1" flipV="1">
            <a:off x="8154343" y="2028469"/>
            <a:ext cx="287338" cy="1219794"/>
          </a:xfrm>
          <a:prstGeom prst="bentConnector3">
            <a:avLst>
              <a:gd name="adj1" fmla="val -79558"/>
            </a:avLst>
          </a:prstGeom>
          <a:noFill/>
          <a:ln w="28575">
            <a:solidFill>
              <a:schemeClr val="accent1">
                <a:lumMod val="50000"/>
              </a:schemeClr>
            </a:solidFill>
            <a:miter lim="800000"/>
            <a:headEnd/>
            <a:tailEnd/>
          </a:ln>
          <a:extLst>
            <a:ext uri="{909E8E84-426E-40DD-AFC4-6F175D3DCCD1}">
              <a14:hiddenFill xmlns:a14="http://schemas.microsoft.com/office/drawing/2010/main">
                <a:noFill/>
              </a14:hiddenFill>
            </a:ext>
          </a:extLst>
        </p:spPr>
      </p:cxnSp>
      <p:cxnSp>
        <p:nvCxnSpPr>
          <p:cNvPr id="34" name="_s14341"/>
          <p:cNvCxnSpPr>
            <a:cxnSpLocks noChangeShapeType="1"/>
          </p:cNvCxnSpPr>
          <p:nvPr/>
        </p:nvCxnSpPr>
        <p:spPr bwMode="auto">
          <a:xfrm flipH="1" flipV="1">
            <a:off x="8154343" y="1973462"/>
            <a:ext cx="350838" cy="2781300"/>
          </a:xfrm>
          <a:prstGeom prst="bentConnector3">
            <a:avLst>
              <a:gd name="adj1" fmla="val -65157"/>
            </a:avLst>
          </a:prstGeom>
          <a:noFill/>
          <a:ln w="28575">
            <a:solidFill>
              <a:schemeClr val="accent1">
                <a:lumMod val="50000"/>
              </a:schemeClr>
            </a:solidFill>
            <a:miter lim="800000"/>
            <a:headEnd/>
            <a:tailEnd/>
          </a:ln>
          <a:extLst>
            <a:ext uri="{909E8E84-426E-40DD-AFC4-6F175D3DCCD1}">
              <a14:hiddenFill xmlns:a14="http://schemas.microsoft.com/office/drawing/2010/main">
                <a:noFill/>
              </a14:hiddenFill>
            </a:ext>
          </a:extLst>
        </p:spPr>
      </p:cxnSp>
      <p:cxnSp>
        <p:nvCxnSpPr>
          <p:cNvPr id="35" name="34 Conector angular"/>
          <p:cNvCxnSpPr/>
          <p:nvPr/>
        </p:nvCxnSpPr>
        <p:spPr>
          <a:xfrm rot="16200000" flipV="1">
            <a:off x="5306369" y="3711775"/>
            <a:ext cx="925512" cy="785813"/>
          </a:xfrm>
          <a:prstGeom prst="bentConnector3">
            <a:avLst>
              <a:gd name="adj1" fmla="val 50000"/>
            </a:avLst>
          </a:prstGeom>
          <a:ln w="63500">
            <a:solidFill>
              <a:srgbClr val="F7B03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6" name="35 CuadroTexto"/>
          <p:cNvSpPr txBox="1"/>
          <p:nvPr/>
        </p:nvSpPr>
        <p:spPr>
          <a:xfrm>
            <a:off x="5982644" y="4240413"/>
            <a:ext cx="1152525" cy="1090613"/>
          </a:xfrm>
          <a:prstGeom prst="rect">
            <a:avLst/>
          </a:prstGeom>
          <a:gradFill>
            <a:gsLst>
              <a:gs pos="0">
                <a:schemeClr val="bg1"/>
              </a:gs>
              <a:gs pos="10000">
                <a:schemeClr val="accent2">
                  <a:lumMod val="40000"/>
                  <a:lumOff val="60000"/>
                </a:schemeClr>
              </a:gs>
              <a:gs pos="100000">
                <a:srgbClr val="F7B009"/>
              </a:gs>
            </a:gsLst>
            <a:lin ang="0" scaled="0"/>
          </a:gradFill>
          <a:ln w="12700">
            <a:solidFill>
              <a:schemeClr val="tx2"/>
            </a:solidFill>
            <a:prstDash val="solid"/>
          </a:ln>
          <a:effectLst>
            <a:glow rad="101600">
              <a:schemeClr val="accent1">
                <a:satMod val="175000"/>
                <a:alpha val="40000"/>
              </a:schemeClr>
            </a:glow>
          </a:effectLst>
        </p:spPr>
        <p:txBody>
          <a:bodyPr anchor="ctr"/>
          <a:lstStyle>
            <a:defPPr>
              <a:defRPr lang="es-ES_tradnl"/>
            </a:defPPr>
            <a:lvl1pPr algn="ctr" fontAlgn="ctr">
              <a:spcBef>
                <a:spcPts val="0"/>
              </a:spcBef>
              <a:spcAft>
                <a:spcPts val="0"/>
              </a:spcAft>
              <a:defRPr sz="2800" b="1">
                <a:effectLst>
                  <a:outerShdw blurRad="38100" dist="38100" dir="2700000" algn="tl">
                    <a:srgbClr val="000000">
                      <a:alpha val="43137"/>
                    </a:srgbClr>
                  </a:outerShdw>
                </a:effectLst>
                <a:latin typeface="Calibri" panose="020F0502020204030204" pitchFamily="34" charset="0"/>
              </a:defRPr>
            </a:lvl1pPr>
          </a:lstStyle>
          <a:p>
            <a:r>
              <a:rPr lang="es-ES" dirty="0"/>
              <a:t>IASB</a:t>
            </a:r>
          </a:p>
        </p:txBody>
      </p:sp>
      <p:cxnSp>
        <p:nvCxnSpPr>
          <p:cNvPr id="43" name="_s14340"/>
          <p:cNvCxnSpPr>
            <a:cxnSpLocks noChangeShapeType="1"/>
          </p:cNvCxnSpPr>
          <p:nvPr/>
        </p:nvCxnSpPr>
        <p:spPr bwMode="auto">
          <a:xfrm rot="10800000" flipV="1">
            <a:off x="461384" y="4790481"/>
            <a:ext cx="1260473" cy="83016"/>
          </a:xfrm>
          <a:prstGeom prst="bentConnector3">
            <a:avLst>
              <a:gd name="adj1" fmla="val 50000"/>
            </a:avLst>
          </a:prstGeom>
          <a:noFill/>
          <a:ln w="28575">
            <a:solidFill>
              <a:srgbClr val="008080"/>
            </a:solidFill>
            <a:miter lim="800000"/>
            <a:headEnd/>
            <a:tailEnd/>
          </a:ln>
        </p:spPr>
      </p:cxnSp>
    </p:spTree>
    <p:extLst>
      <p:ext uri="{BB962C8B-B14F-4D97-AF65-F5344CB8AC3E}">
        <p14:creationId xmlns:p14="http://schemas.microsoft.com/office/powerpoint/2010/main" val="38458125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0"/>
          </p:nvPr>
        </p:nvSpPr>
        <p:spPr/>
        <p:txBody>
          <a:bodyPr/>
          <a:lstStyle/>
          <a:p>
            <a:pPr>
              <a:defRPr/>
            </a:pPr>
            <a:fld id="{BD78BF63-D6E5-49D8-99EB-4D36175B83F1}" type="slidenum">
              <a:rPr lang="es-ES_tradnl" smtClean="0"/>
              <a:pPr>
                <a:defRPr/>
              </a:pPr>
              <a:t>13</a:t>
            </a:fld>
            <a:endParaRPr lang="es-ES_tradnl" dirty="0"/>
          </a:p>
        </p:txBody>
      </p:sp>
      <p:sp>
        <p:nvSpPr>
          <p:cNvPr id="7" name="1 Título"/>
          <p:cNvSpPr>
            <a:spLocks noGrp="1"/>
          </p:cNvSpPr>
          <p:nvPr>
            <p:ph type="ctrTitle"/>
          </p:nvPr>
        </p:nvSpPr>
        <p:spPr bwMode="auto">
          <a:xfrm>
            <a:off x="611560" y="2420887"/>
            <a:ext cx="7956376" cy="17281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es-CO" altLang="es-ES" sz="4000" kern="1200" dirty="0">
                <a:latin typeface="Calibri" panose="020F0502020204030204" pitchFamily="34" charset="0"/>
                <a:cs typeface="Arial" charset="0"/>
              </a:rPr>
              <a:t>3. </a:t>
            </a:r>
            <a:r>
              <a:rPr lang="es-CO" altLang="es-ES" sz="4100" kern="1200" dirty="0">
                <a:latin typeface="Calibri" panose="020F0502020204030204" pitchFamily="34" charset="0"/>
                <a:cs typeface="Arial" charset="0"/>
              </a:rPr>
              <a:t>Avances en el proyecto de modernización de la Regulación Contable Pública en Colombia </a:t>
            </a:r>
          </a:p>
        </p:txBody>
      </p:sp>
    </p:spTree>
    <p:extLst>
      <p:ext uri="{BB962C8B-B14F-4D97-AF65-F5344CB8AC3E}">
        <p14:creationId xmlns:p14="http://schemas.microsoft.com/office/powerpoint/2010/main" val="121310179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25F2CEDC-C121-4A35-A220-69FF99A1891C}" type="slidenum">
              <a:rPr lang="es-ES_tradnl" smtClean="0"/>
              <a:pPr>
                <a:defRPr/>
              </a:pPr>
              <a:t>14</a:t>
            </a:fld>
            <a:endParaRPr lang="es-ES_tradnl" dirty="0"/>
          </a:p>
        </p:txBody>
      </p:sp>
      <p:pic>
        <p:nvPicPr>
          <p:cNvPr id="3686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548680"/>
            <a:ext cx="3779912" cy="5760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accent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 name="Rectangle 127"/>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106" name="Rectangle 142"/>
          <p:cNvSpPr>
            <a:spLocks noChangeArrowheads="1"/>
          </p:cNvSpPr>
          <p:nvPr/>
        </p:nvSpPr>
        <p:spPr bwMode="auto">
          <a:xfrm>
            <a:off x="152400" y="60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s-CO" altLang="es-CO" sz="600" b="0" i="0" u="none" strike="noStrike" cap="none" normalizeH="0" baseline="0">
                <a:ln>
                  <a:noFill/>
                </a:ln>
                <a:solidFill>
                  <a:schemeClr val="tx1"/>
                </a:solidFill>
                <a:effectLst/>
                <a:latin typeface="Arial" pitchFamily="34" charset="0"/>
                <a:cs typeface="Arial" pitchFamily="34" charset="0"/>
              </a:rPr>
            </a:br>
            <a:endParaRPr kumimoji="0" lang="es-CO" altLang="es-CO"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a:ln>
                <a:noFill/>
              </a:ln>
              <a:solidFill>
                <a:schemeClr val="tx1"/>
              </a:solidFill>
              <a:effectLst/>
              <a:latin typeface="Arial" pitchFamily="34" charset="0"/>
              <a:cs typeface="Arial" pitchFamily="34" charset="0"/>
            </a:endParaRPr>
          </a:p>
        </p:txBody>
      </p:sp>
      <p:sp>
        <p:nvSpPr>
          <p:cNvPr id="107" name="Rectangle 145"/>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a:ln>
                <a:noFill/>
              </a:ln>
              <a:solidFill>
                <a:schemeClr val="tx1"/>
              </a:solidFill>
              <a:effectLst/>
              <a:latin typeface="Arial" pitchFamily="34" charset="0"/>
              <a:cs typeface="Arial" pitchFamily="34" charset="0"/>
            </a:endParaRPr>
          </a:p>
        </p:txBody>
      </p:sp>
      <p:sp>
        <p:nvSpPr>
          <p:cNvPr id="108" name="Rectangle 147"/>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109" name="Rectangle 156"/>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1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1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r>
              <a:rPr kumimoji="0" lang="es-CO" altLang="es-CO" sz="600" b="0" i="0" u="none" strike="noStrike" cap="none" normalizeH="0" baseline="0">
                <a:ln>
                  <a:noFill/>
                </a:ln>
                <a:solidFill>
                  <a:schemeClr val="tx1"/>
                </a:solidFill>
                <a:effectLst/>
                <a:latin typeface="Arial" pitchFamily="34" charset="0"/>
                <a:cs typeface="Arial" pitchFamily="34" charset="0"/>
              </a:rPr>
              <a:t> </a:t>
            </a:r>
            <a:endParaRPr kumimoji="0" lang="es-CO" altLang="es-CO" sz="1800" b="0" i="0" u="none" strike="noStrike" cap="none" normalizeH="0" baseline="0">
              <a:ln>
                <a:noFill/>
              </a:ln>
              <a:solidFill>
                <a:schemeClr val="tx1"/>
              </a:solidFill>
              <a:effectLst/>
              <a:latin typeface="Arial" pitchFamily="34" charset="0"/>
              <a:cs typeface="Arial" pitchFamily="34" charset="0"/>
            </a:endParaRPr>
          </a:p>
        </p:txBody>
      </p:sp>
      <p:pic>
        <p:nvPicPr>
          <p:cNvPr id="135" name="Picture 7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31840" y="152400"/>
            <a:ext cx="6008350" cy="6228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458936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Título"/>
          <p:cNvSpPr>
            <a:spLocks noGrp="1"/>
          </p:cNvSpPr>
          <p:nvPr>
            <p:ph type="ctrTitle"/>
          </p:nvPr>
        </p:nvSpPr>
        <p:spPr>
          <a:xfrm>
            <a:off x="150217" y="-27384"/>
            <a:ext cx="8885833" cy="1224136"/>
          </a:xfrm>
        </p:spPr>
        <p:txBody>
          <a:bodyPr/>
          <a:lstStyle/>
          <a:p>
            <a:pPr algn="ctr"/>
            <a:r>
              <a:rPr lang="es-ES" sz="4000" dirty="0">
                <a:effectLst>
                  <a:outerShdw blurRad="38100" dist="38100" dir="2700000" algn="tl">
                    <a:srgbClr val="000000"/>
                  </a:outerShdw>
                </a:effectLst>
                <a:latin typeface="Calibri" pitchFamily="34" charset="0"/>
                <a:cs typeface="Arial" charset="0"/>
              </a:rPr>
              <a:t>MODELOS DE CONTABILIDAD</a:t>
            </a:r>
            <a:br>
              <a:rPr lang="es-ES" sz="4000" dirty="0">
                <a:effectLst>
                  <a:outerShdw blurRad="38100" dist="38100" dir="2700000" algn="tl">
                    <a:srgbClr val="000000"/>
                  </a:outerShdw>
                </a:effectLst>
                <a:latin typeface="Calibri" pitchFamily="34" charset="0"/>
                <a:cs typeface="Arial" charset="0"/>
              </a:rPr>
            </a:br>
            <a:r>
              <a:rPr lang="es-ES" sz="4000" dirty="0">
                <a:effectLst>
                  <a:outerShdw blurRad="38100" dist="38100" dir="2700000" algn="tl">
                    <a:srgbClr val="000000"/>
                  </a:outerShdw>
                </a:effectLst>
                <a:latin typeface="Calibri" pitchFamily="34" charset="0"/>
                <a:cs typeface="Arial" charset="0"/>
              </a:rPr>
              <a:t> - CONVERGENCIA -</a:t>
            </a:r>
            <a:br>
              <a:rPr lang="es-ES" sz="4000" dirty="0">
                <a:effectLst>
                  <a:outerShdw blurRad="38100" dist="38100" dir="2700000" algn="tl">
                    <a:srgbClr val="000000"/>
                  </a:outerShdw>
                </a:effectLst>
                <a:latin typeface="Calibri" pitchFamily="34" charset="0"/>
                <a:cs typeface="Arial" charset="0"/>
              </a:rPr>
            </a:br>
            <a:endParaRPr lang="es-CO" sz="4000" dirty="0"/>
          </a:p>
        </p:txBody>
      </p:sp>
      <p:sp>
        <p:nvSpPr>
          <p:cNvPr id="4" name="3 Marcador de número de diapositiva"/>
          <p:cNvSpPr>
            <a:spLocks noGrp="1"/>
          </p:cNvSpPr>
          <p:nvPr>
            <p:ph type="sldNum" sz="quarter" idx="15"/>
          </p:nvPr>
        </p:nvSpPr>
        <p:spPr/>
        <p:txBody>
          <a:bodyPr/>
          <a:lstStyle/>
          <a:p>
            <a:pPr>
              <a:defRPr/>
            </a:pPr>
            <a:fld id="{BD78BF63-D6E5-49D8-99EB-4D36175B83F1}" type="slidenum">
              <a:rPr lang="es-ES_tradnl" smtClean="0"/>
              <a:pPr>
                <a:defRPr/>
              </a:pPr>
              <a:t>15</a:t>
            </a:fld>
            <a:endParaRPr lang="es-ES_tradnl" dirty="0"/>
          </a:p>
        </p:txBody>
      </p:sp>
      <p:graphicFrame>
        <p:nvGraphicFramePr>
          <p:cNvPr id="18" name="17 Marcador de SmartArt"/>
          <p:cNvGraphicFramePr>
            <a:graphicFrameLocks noGrp="1"/>
          </p:cNvGraphicFramePr>
          <p:nvPr>
            <p:ph type="dgm" sz="quarter" idx="13"/>
            <p:extLst>
              <p:ext uri="{D42A27DB-BD31-4B8C-83A1-F6EECF244321}">
                <p14:modId xmlns:p14="http://schemas.microsoft.com/office/powerpoint/2010/main" val="4036157266"/>
              </p:ext>
            </p:extLst>
          </p:nvPr>
        </p:nvGraphicFramePr>
        <p:xfrm>
          <a:off x="35496" y="1341438"/>
          <a:ext cx="9034139" cy="5448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18 CuadroTexto"/>
          <p:cNvSpPr txBox="1"/>
          <p:nvPr/>
        </p:nvSpPr>
        <p:spPr>
          <a:xfrm>
            <a:off x="35496" y="3337711"/>
            <a:ext cx="2304256" cy="1034129"/>
          </a:xfrm>
          <a:prstGeom prst="rect">
            <a:avLst/>
          </a:prstGeom>
          <a:noFill/>
        </p:spPr>
        <p:txBody>
          <a:bodyPr wrap="square" rtlCol="0">
            <a:spAutoFit/>
          </a:bodyPr>
          <a:lstStyle/>
          <a:p>
            <a:pPr algn="ctr"/>
            <a:r>
              <a:rPr lang="es-ES" sz="1800" b="1" spc="30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MODELOS </a:t>
            </a:r>
          </a:p>
          <a:p>
            <a:pPr algn="ctr"/>
            <a:r>
              <a:rPr lang="es-ES" sz="1800" b="1" spc="30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DE</a:t>
            </a:r>
          </a:p>
          <a:p>
            <a:pPr algn="ctr"/>
            <a:r>
              <a:rPr lang="es-ES" sz="1800" b="1" spc="30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CONTABILIDAD</a:t>
            </a:r>
            <a:endParaRPr lang="es-CO" sz="1800" dirty="0">
              <a:solidFill>
                <a:schemeClr val="accent6">
                  <a:lumMod val="75000"/>
                </a:schemeClr>
              </a:solidFill>
            </a:endParaRPr>
          </a:p>
        </p:txBody>
      </p:sp>
      <p:sp>
        <p:nvSpPr>
          <p:cNvPr id="20" name="_s1030"/>
          <p:cNvSpPr>
            <a:spLocks noChangeArrowheads="1"/>
          </p:cNvSpPr>
          <p:nvPr/>
        </p:nvSpPr>
        <p:spPr bwMode="auto">
          <a:xfrm>
            <a:off x="7453149" y="1701478"/>
            <a:ext cx="1582901" cy="1151458"/>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p:spPr>
        <p:txBody>
          <a:bodyPr wrap="none" anchor="ctr"/>
          <a:lstStyle/>
          <a:p>
            <a:pPr algn="ctr" fontAlgn="auto">
              <a:spcBef>
                <a:spcPts val="0"/>
              </a:spcBef>
              <a:spcAft>
                <a:spcPts val="0"/>
              </a:spcAft>
              <a:defRPr/>
            </a:pPr>
            <a:r>
              <a:rPr lang="es-ES" sz="2400"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NIIF</a:t>
            </a:r>
          </a:p>
          <a:p>
            <a:pPr algn="ctr" fontAlgn="auto">
              <a:spcBef>
                <a:spcPts val="0"/>
              </a:spcBef>
              <a:spcAft>
                <a:spcPts val="0"/>
              </a:spcAft>
              <a:defRPr/>
            </a:pPr>
            <a:r>
              <a:rPr lang="es-ES" sz="1900"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Resoluciones</a:t>
            </a:r>
          </a:p>
          <a:p>
            <a:pPr algn="ctr" fontAlgn="auto">
              <a:spcBef>
                <a:spcPts val="0"/>
              </a:spcBef>
              <a:spcAft>
                <a:spcPts val="0"/>
              </a:spcAft>
              <a:defRPr/>
            </a:pPr>
            <a:r>
              <a:rPr lang="es-ES" sz="1900"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743 / 13</a:t>
            </a:r>
          </a:p>
          <a:p>
            <a:pPr algn="ctr" fontAlgn="auto">
              <a:spcBef>
                <a:spcPts val="0"/>
              </a:spcBef>
              <a:spcAft>
                <a:spcPts val="0"/>
              </a:spcAft>
              <a:defRPr/>
            </a:pPr>
            <a:r>
              <a:rPr lang="es-ES" sz="1900"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598 / 14</a:t>
            </a:r>
          </a:p>
        </p:txBody>
      </p:sp>
      <p:sp>
        <p:nvSpPr>
          <p:cNvPr id="21" name="_s1030"/>
          <p:cNvSpPr>
            <a:spLocks noChangeArrowheads="1"/>
          </p:cNvSpPr>
          <p:nvPr/>
        </p:nvSpPr>
        <p:spPr bwMode="auto">
          <a:xfrm>
            <a:off x="7812360" y="3429000"/>
            <a:ext cx="1224135" cy="1080120"/>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p:spPr>
        <p:txBody>
          <a:bodyPr wrap="none" anchor="ctr"/>
          <a:lstStyle/>
          <a:p>
            <a:pPr algn="ctr" fontAlgn="auto">
              <a:spcBef>
                <a:spcPts val="0"/>
              </a:spcBef>
              <a:spcAft>
                <a:spcPts val="0"/>
              </a:spcAft>
              <a:defRPr/>
            </a:pPr>
            <a:r>
              <a:rPr lang="es-ES" sz="2400"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NIIF</a:t>
            </a:r>
          </a:p>
          <a:p>
            <a:pPr algn="ctr" fontAlgn="auto">
              <a:spcBef>
                <a:spcPts val="0"/>
              </a:spcBef>
              <a:spcAft>
                <a:spcPts val="0"/>
              </a:spcAft>
              <a:defRPr/>
            </a:pPr>
            <a:r>
              <a:rPr lang="es-ES" sz="1900"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Resolución </a:t>
            </a:r>
          </a:p>
          <a:p>
            <a:pPr algn="ctr" fontAlgn="auto">
              <a:spcBef>
                <a:spcPts val="0"/>
              </a:spcBef>
              <a:spcAft>
                <a:spcPts val="0"/>
              </a:spcAft>
              <a:defRPr/>
            </a:pPr>
            <a:r>
              <a:rPr lang="es-ES" sz="1900"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414 / 14</a:t>
            </a:r>
          </a:p>
        </p:txBody>
      </p:sp>
      <p:sp>
        <p:nvSpPr>
          <p:cNvPr id="22" name="_s1030"/>
          <p:cNvSpPr>
            <a:spLocks noChangeArrowheads="1"/>
          </p:cNvSpPr>
          <p:nvPr/>
        </p:nvSpPr>
        <p:spPr bwMode="auto">
          <a:xfrm>
            <a:off x="7488772" y="5085185"/>
            <a:ext cx="1547278" cy="891081"/>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p:spPr>
        <p:txBody>
          <a:bodyPr wrap="none" anchor="ctr"/>
          <a:lstStyle/>
          <a:p>
            <a:pPr algn="ctr" fontAlgn="auto">
              <a:spcBef>
                <a:spcPts val="0"/>
              </a:spcBef>
              <a:spcAft>
                <a:spcPts val="0"/>
              </a:spcAft>
              <a:defRPr/>
            </a:pPr>
            <a:r>
              <a:rPr lang="es-ES" sz="2400"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NICSP</a:t>
            </a:r>
          </a:p>
        </p:txBody>
      </p:sp>
      <p:cxnSp>
        <p:nvCxnSpPr>
          <p:cNvPr id="23" name="Conector recto 3"/>
          <p:cNvCxnSpPr/>
          <p:nvPr/>
        </p:nvCxnSpPr>
        <p:spPr>
          <a:xfrm>
            <a:off x="7217172" y="2321892"/>
            <a:ext cx="229815"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24" name="Conector recto 17"/>
          <p:cNvCxnSpPr/>
          <p:nvPr/>
        </p:nvCxnSpPr>
        <p:spPr>
          <a:xfrm>
            <a:off x="7427937" y="4005064"/>
            <a:ext cx="361730"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25" name="Conector recto 18"/>
          <p:cNvCxnSpPr/>
          <p:nvPr/>
        </p:nvCxnSpPr>
        <p:spPr>
          <a:xfrm>
            <a:off x="7217172" y="5562154"/>
            <a:ext cx="254198"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32" name="Conector recto 17"/>
          <p:cNvCxnSpPr/>
          <p:nvPr/>
        </p:nvCxnSpPr>
        <p:spPr>
          <a:xfrm>
            <a:off x="2532026" y="4005927"/>
            <a:ext cx="455649"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41" name="Conector recto 17"/>
          <p:cNvCxnSpPr/>
          <p:nvPr/>
        </p:nvCxnSpPr>
        <p:spPr>
          <a:xfrm flipV="1">
            <a:off x="2030413" y="2482263"/>
            <a:ext cx="957411" cy="729464"/>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53" name="Conector recto 17"/>
          <p:cNvCxnSpPr/>
          <p:nvPr/>
        </p:nvCxnSpPr>
        <p:spPr>
          <a:xfrm>
            <a:off x="2195736" y="4869160"/>
            <a:ext cx="791939" cy="504056"/>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41172035"/>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492896"/>
            <a:ext cx="9144000" cy="1581972"/>
          </a:xfrm>
          <a:prstGeom prst="rect">
            <a:avLst/>
          </a:prstGeom>
        </p:spPr>
        <p:txBody>
          <a:bodyPr wrap="square">
            <a:spAutoFit/>
          </a:bodyPr>
          <a:lstStyle/>
          <a:p>
            <a:pPr algn="ctr"/>
            <a:r>
              <a:rPr lang="es-CO" altLang="es-ES" sz="4400" b="1" dirty="0">
                <a:ln>
                  <a:noFill/>
                </a:ln>
                <a:solidFill>
                  <a:schemeClr val="bg1">
                    <a:lumMod val="95000"/>
                  </a:schemeClr>
                </a:solidFill>
                <a:effectLst>
                  <a:outerShdw blurRad="38100" dist="38100" dir="2700000" algn="tl">
                    <a:srgbClr val="000000">
                      <a:alpha val="43137"/>
                    </a:srgbClr>
                  </a:outerShdw>
                </a:effectLst>
                <a:latin typeface="+mj-lt"/>
              </a:rPr>
              <a:t>3.1. Resoluciones 743 del 17/12/  y</a:t>
            </a:r>
          </a:p>
          <a:p>
            <a:pPr algn="ctr"/>
            <a:r>
              <a:rPr lang="es-CO" sz="4400" b="1" dirty="0">
                <a:solidFill>
                  <a:schemeClr val="bg1">
                    <a:lumMod val="95000"/>
                  </a:schemeClr>
                </a:solidFill>
                <a:effectLst>
                  <a:outerShdw blurRad="38100" dist="38100" dir="2700000" algn="tl">
                    <a:srgbClr val="000000">
                      <a:alpha val="43137"/>
                    </a:srgbClr>
                  </a:outerShdw>
                </a:effectLst>
                <a:latin typeface="+mj-lt"/>
              </a:rPr>
              <a:t>598  del 10/12/2014</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5"/>
          </p:nvPr>
        </p:nvSpPr>
        <p:spPr/>
        <p:txBody>
          <a:bodyPr/>
          <a:lstStyle/>
          <a:p>
            <a:pPr>
              <a:defRPr/>
            </a:pPr>
            <a:fld id="{25F2CEDC-C121-4A35-A220-69FF99A1891C}" type="slidenum">
              <a:rPr lang="es-ES_tradnl" smtClean="0"/>
              <a:pPr>
                <a:defRPr/>
              </a:pPr>
              <a:t>17</a:t>
            </a:fld>
            <a:endParaRPr lang="es-ES_tradnl" dirty="0"/>
          </a:p>
        </p:txBody>
      </p:sp>
      <p:sp>
        <p:nvSpPr>
          <p:cNvPr id="7" name="6 Rectángulo"/>
          <p:cNvSpPr/>
          <p:nvPr/>
        </p:nvSpPr>
        <p:spPr>
          <a:xfrm>
            <a:off x="107504" y="-27384"/>
            <a:ext cx="8748464" cy="1338828"/>
          </a:xfrm>
          <a:prstGeom prst="rect">
            <a:avLst/>
          </a:prstGeom>
        </p:spPr>
        <p:txBody>
          <a:bodyPr wrap="square">
            <a:spAutoFit/>
          </a:bodyPr>
          <a:lstStyle/>
          <a:p>
            <a:pPr marL="444500" indent="-444500" algn="ctr" fontAlgn="auto">
              <a:lnSpc>
                <a:spcPct val="90000"/>
              </a:lnSpc>
              <a:spcAft>
                <a:spcPct val="35000"/>
              </a:spcAft>
              <a:buSzPct val="90000"/>
              <a:defRPr/>
            </a:pPr>
            <a:r>
              <a:rPr lang="es-ES" sz="3000" b="1" dirty="0">
                <a:solidFill>
                  <a:schemeClr val="bg1"/>
                </a:solidFill>
                <a:effectLst>
                  <a:outerShdw blurRad="38100" dist="38100" dir="2700000" algn="tl">
                    <a:srgbClr val="000000">
                      <a:alpha val="43137"/>
                    </a:srgbClr>
                  </a:outerShdw>
                </a:effectLst>
                <a:latin typeface="Calibri" pitchFamily="34" charset="0"/>
              </a:rPr>
              <a:t>MODELO DE CONTABILIDAD PARA EMPRESAS QUE COTIZAN EN EL MERCADO DE VALORES (RESOLUCIÓN 743/13)</a:t>
            </a:r>
          </a:p>
        </p:txBody>
      </p:sp>
      <p:grpSp>
        <p:nvGrpSpPr>
          <p:cNvPr id="11" name="11 Grupo"/>
          <p:cNvGrpSpPr>
            <a:grpSpLocks/>
          </p:cNvGrpSpPr>
          <p:nvPr/>
        </p:nvGrpSpPr>
        <p:grpSpPr bwMode="auto">
          <a:xfrm>
            <a:off x="7236297" y="1574449"/>
            <a:ext cx="1787688" cy="4316355"/>
            <a:chOff x="5377120" y="2731622"/>
            <a:chExt cx="2879094" cy="3358803"/>
          </a:xfrm>
        </p:grpSpPr>
        <p:sp>
          <p:nvSpPr>
            <p:cNvPr id="12" name="11 Forma libre"/>
            <p:cNvSpPr/>
            <p:nvPr/>
          </p:nvSpPr>
          <p:spPr>
            <a:xfrm rot="16200000">
              <a:off x="5137265" y="2971477"/>
              <a:ext cx="3358803" cy="2879094"/>
            </a:xfrm>
            <a:custGeom>
              <a:avLst/>
              <a:gdLst>
                <a:gd name="connsiteX0" fmla="*/ 0 w 3467944"/>
                <a:gd name="connsiteY0" fmla="*/ 173397 h 4530725"/>
                <a:gd name="connsiteX1" fmla="*/ 173397 w 3467944"/>
                <a:gd name="connsiteY1" fmla="*/ 0 h 4530725"/>
                <a:gd name="connsiteX2" fmla="*/ 3294547 w 3467944"/>
                <a:gd name="connsiteY2" fmla="*/ 0 h 4530725"/>
                <a:gd name="connsiteX3" fmla="*/ 3467944 w 3467944"/>
                <a:gd name="connsiteY3" fmla="*/ 173397 h 4530725"/>
                <a:gd name="connsiteX4" fmla="*/ 3467944 w 3467944"/>
                <a:gd name="connsiteY4" fmla="*/ 4357328 h 4530725"/>
                <a:gd name="connsiteX5" fmla="*/ 3294547 w 3467944"/>
                <a:gd name="connsiteY5" fmla="*/ 4530725 h 4530725"/>
                <a:gd name="connsiteX6" fmla="*/ 173397 w 3467944"/>
                <a:gd name="connsiteY6" fmla="*/ 4530725 h 4530725"/>
                <a:gd name="connsiteX7" fmla="*/ 0 w 3467944"/>
                <a:gd name="connsiteY7" fmla="*/ 4357328 h 4530725"/>
                <a:gd name="connsiteX8" fmla="*/ 0 w 3467944"/>
                <a:gd name="connsiteY8" fmla="*/ 173397 h 453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7944" h="4530725">
                  <a:moveTo>
                    <a:pt x="3335221" y="1"/>
                  </a:moveTo>
                  <a:cubicBezTo>
                    <a:pt x="3408522" y="1"/>
                    <a:pt x="3467944" y="101424"/>
                    <a:pt x="3467944" y="226537"/>
                  </a:cubicBezTo>
                  <a:lnTo>
                    <a:pt x="3467944" y="4304188"/>
                  </a:lnTo>
                  <a:cubicBezTo>
                    <a:pt x="3467944" y="4429301"/>
                    <a:pt x="3408522" y="4530724"/>
                    <a:pt x="3335221" y="4530724"/>
                  </a:cubicBezTo>
                  <a:lnTo>
                    <a:pt x="132723" y="4530724"/>
                  </a:lnTo>
                  <a:cubicBezTo>
                    <a:pt x="59422" y="4530724"/>
                    <a:pt x="0" y="4429301"/>
                    <a:pt x="0" y="4304188"/>
                  </a:cubicBezTo>
                  <a:lnTo>
                    <a:pt x="0" y="226537"/>
                  </a:lnTo>
                  <a:cubicBezTo>
                    <a:pt x="0" y="101424"/>
                    <a:pt x="59422" y="1"/>
                    <a:pt x="132723" y="1"/>
                  </a:cubicBezTo>
                  <a:lnTo>
                    <a:pt x="3335221" y="1"/>
                  </a:lnTo>
                  <a:close/>
                </a:path>
              </a:pathLst>
            </a:custGeom>
            <a:blipFill>
              <a:blip r:embed="rId2" cstate="print">
                <a:duotone>
                  <a:schemeClr val="accent3">
                    <a:shade val="45000"/>
                    <a:satMod val="135000"/>
                  </a:schemeClr>
                  <a:prstClr val="white"/>
                </a:duotone>
              </a:blip>
              <a:tile tx="0" ty="0" sx="100000" sy="100000" flip="none" algn="tl"/>
            </a:blip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txBody>
            <a:bodyPr lIns="815532" tIns="164591" rIns="213359" bIns="2774357" spcCol="1270"/>
            <a:lstStyle/>
            <a:p>
              <a:pPr algn="r" defTabSz="2133600" fontAlgn="auto">
                <a:spcBef>
                  <a:spcPts val="0"/>
                </a:spcBef>
                <a:spcAft>
                  <a:spcPts val="0"/>
                </a:spcAft>
                <a:defRPr/>
              </a:pPr>
              <a:endParaRPr lang="es-ES" sz="1500" b="1" kern="0" dirty="0">
                <a:solidFill>
                  <a:srgbClr val="4F81BD">
                    <a:lumMod val="50000"/>
                  </a:srgbClr>
                </a:solidFill>
                <a:effectLst>
                  <a:outerShdw blurRad="38100" dist="38100" dir="2700000" algn="tl">
                    <a:srgbClr val="000000">
                      <a:alpha val="43137"/>
                    </a:srgbClr>
                  </a:outerShdw>
                </a:effectLst>
                <a:latin typeface="Calibri"/>
                <a:cs typeface="+mn-cs"/>
              </a:endParaRPr>
            </a:p>
          </p:txBody>
        </p:sp>
        <p:sp>
          <p:nvSpPr>
            <p:cNvPr id="13" name="3 CuadroTexto"/>
            <p:cNvSpPr txBox="1">
              <a:spLocks noChangeArrowheads="1"/>
            </p:cNvSpPr>
            <p:nvPr/>
          </p:nvSpPr>
          <p:spPr bwMode="auto">
            <a:xfrm>
              <a:off x="6124685" y="3910175"/>
              <a:ext cx="1919741" cy="132921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auto">
                <a:spcBef>
                  <a:spcPts val="0"/>
                </a:spcBef>
                <a:spcAft>
                  <a:spcPts val="0"/>
                </a:spcAft>
                <a:defRPr/>
              </a:pPr>
              <a:r>
                <a:rPr lang="es-ES" sz="1500" b="1" kern="0" dirty="0">
                  <a:latin typeface="Calibri" pitchFamily="34" charset="0"/>
                </a:rPr>
                <a:t>Anexo del Decreto 2784 de 2012</a:t>
              </a:r>
            </a:p>
            <a:p>
              <a:pPr algn="ctr" fontAlgn="auto">
                <a:spcBef>
                  <a:spcPts val="0"/>
                </a:spcBef>
                <a:spcAft>
                  <a:spcPts val="0"/>
                </a:spcAft>
                <a:defRPr/>
              </a:pPr>
              <a:r>
                <a:rPr lang="es-ES" sz="1500" b="1" kern="0" dirty="0">
                  <a:latin typeface="Calibri" pitchFamily="34" charset="0"/>
                </a:rPr>
                <a:t>(NIIF) –Incorporado al RCP.</a:t>
              </a:r>
            </a:p>
          </p:txBody>
        </p:sp>
      </p:grpSp>
      <p:sp>
        <p:nvSpPr>
          <p:cNvPr id="17" name="6 Forma libre"/>
          <p:cNvSpPr/>
          <p:nvPr/>
        </p:nvSpPr>
        <p:spPr>
          <a:xfrm rot="16200000">
            <a:off x="1204290" y="508265"/>
            <a:ext cx="4925868" cy="6734890"/>
          </a:xfrm>
          <a:custGeom>
            <a:avLst/>
            <a:gdLst>
              <a:gd name="connsiteX0" fmla="*/ 0 w 4788391"/>
              <a:gd name="connsiteY0" fmla="*/ 226536 h 4530725"/>
              <a:gd name="connsiteX1" fmla="*/ 226536 w 4788391"/>
              <a:gd name="connsiteY1" fmla="*/ 0 h 4530725"/>
              <a:gd name="connsiteX2" fmla="*/ 4561855 w 4788391"/>
              <a:gd name="connsiteY2" fmla="*/ 0 h 4530725"/>
              <a:gd name="connsiteX3" fmla="*/ 4788391 w 4788391"/>
              <a:gd name="connsiteY3" fmla="*/ 226536 h 4530725"/>
              <a:gd name="connsiteX4" fmla="*/ 4788391 w 4788391"/>
              <a:gd name="connsiteY4" fmla="*/ 4304189 h 4530725"/>
              <a:gd name="connsiteX5" fmla="*/ 4561855 w 4788391"/>
              <a:gd name="connsiteY5" fmla="*/ 4530725 h 4530725"/>
              <a:gd name="connsiteX6" fmla="*/ 226536 w 4788391"/>
              <a:gd name="connsiteY6" fmla="*/ 4530725 h 4530725"/>
              <a:gd name="connsiteX7" fmla="*/ 0 w 4788391"/>
              <a:gd name="connsiteY7" fmla="*/ 4304189 h 4530725"/>
              <a:gd name="connsiteX8" fmla="*/ 0 w 4788391"/>
              <a:gd name="connsiteY8" fmla="*/ 226536 h 453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8391" h="4530725">
                <a:moveTo>
                  <a:pt x="4548971" y="0"/>
                </a:moveTo>
                <a:cubicBezTo>
                  <a:pt x="4681198" y="0"/>
                  <a:pt x="4788390" y="95967"/>
                  <a:pt x="4788390" y="214346"/>
                </a:cubicBezTo>
                <a:lnTo>
                  <a:pt x="4788390" y="4316379"/>
                </a:lnTo>
                <a:cubicBezTo>
                  <a:pt x="4788390" y="4434758"/>
                  <a:pt x="4681198" y="4530725"/>
                  <a:pt x="4548971" y="4530725"/>
                </a:cubicBezTo>
                <a:lnTo>
                  <a:pt x="239420" y="4530725"/>
                </a:lnTo>
                <a:cubicBezTo>
                  <a:pt x="107193" y="4530725"/>
                  <a:pt x="1" y="4434758"/>
                  <a:pt x="1" y="4316379"/>
                </a:cubicBezTo>
                <a:lnTo>
                  <a:pt x="1" y="214346"/>
                </a:lnTo>
                <a:cubicBezTo>
                  <a:pt x="1" y="95967"/>
                  <a:pt x="107193" y="0"/>
                  <a:pt x="239420" y="0"/>
                </a:cubicBezTo>
                <a:lnTo>
                  <a:pt x="4548971" y="0"/>
                </a:lnTo>
                <a:close/>
              </a:path>
            </a:pathLst>
          </a:custGeom>
          <a:blipFill>
            <a:blip r:embed="rId3" cstate="print">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Lst>
            </a:blip>
            <a:tile tx="0" ty="0" sx="100000" sy="100000" flip="none" algn="tl"/>
          </a:blip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txBody>
          <a:bodyPr lIns="815531" tIns="164594" rIns="213361" bIns="3830711" spcCol="1270"/>
          <a:lstStyle/>
          <a:p>
            <a:pPr algn="ctr" defTabSz="2133600" fontAlgn="auto">
              <a:lnSpc>
                <a:spcPct val="90000"/>
              </a:lnSpc>
              <a:spcBef>
                <a:spcPts val="0"/>
              </a:spcBef>
              <a:spcAft>
                <a:spcPct val="35000"/>
              </a:spcAft>
              <a:defRPr/>
            </a:pPr>
            <a:r>
              <a:rPr lang="es-ES" sz="3400" b="1" kern="0" dirty="0">
                <a:effectLst>
                  <a:outerShdw blurRad="38100" dist="38100" dir="2700000" algn="tl">
                    <a:srgbClr val="000000">
                      <a:alpha val="43137"/>
                    </a:srgbClr>
                  </a:outerShdw>
                </a:effectLst>
                <a:latin typeface="Calibri"/>
                <a:cs typeface="+mn-cs"/>
              </a:rPr>
              <a:t>Ámbito de aplicación</a:t>
            </a:r>
          </a:p>
        </p:txBody>
      </p:sp>
      <p:sp>
        <p:nvSpPr>
          <p:cNvPr id="18" name="7 Rectángulo"/>
          <p:cNvSpPr>
            <a:spLocks noChangeArrowheads="1"/>
          </p:cNvSpPr>
          <p:nvPr/>
        </p:nvSpPr>
        <p:spPr bwMode="auto">
          <a:xfrm>
            <a:off x="899592" y="1693309"/>
            <a:ext cx="5832648" cy="4696670"/>
          </a:xfrm>
          <a:prstGeom prst="rect">
            <a:avLst/>
          </a:prstGeom>
          <a:noFill/>
          <a:ln w="9525">
            <a:noFill/>
            <a:miter lim="800000"/>
            <a:headEnd/>
            <a:tailEnd/>
          </a:ln>
        </p:spPr>
        <p:txBody>
          <a:bodyPr wrap="square">
            <a:spAutoFit/>
          </a:bodyPr>
          <a:lstStyle/>
          <a:p>
            <a:pPr algn="just" fontAlgn="auto">
              <a:spcBef>
                <a:spcPct val="20000"/>
              </a:spcBef>
              <a:spcAft>
                <a:spcPts val="0"/>
              </a:spcAft>
              <a:buClr>
                <a:schemeClr val="accent1"/>
              </a:buClr>
              <a:buSzPct val="80000"/>
              <a:defRPr/>
            </a:pPr>
            <a:r>
              <a:rPr lang="es-ES" sz="1700" b="1" dirty="0">
                <a:latin typeface="Calibri" pitchFamily="34" charset="0"/>
              </a:rPr>
              <a:t>Empresas bajo el ámbito del RCP que cumplan alguna de las siguientes condiciones:</a:t>
            </a:r>
          </a:p>
          <a:p>
            <a:pPr marL="342900" indent="-342900" algn="just" fontAlgn="auto">
              <a:spcBef>
                <a:spcPct val="20000"/>
              </a:spcBef>
              <a:spcAft>
                <a:spcPts val="0"/>
              </a:spcAft>
              <a:buClr>
                <a:schemeClr val="tx2"/>
              </a:buClr>
              <a:buSzPct val="100000"/>
              <a:buFontTx/>
              <a:buAutoNum type="alphaLcPeriod"/>
              <a:defRPr/>
            </a:pPr>
            <a:r>
              <a:rPr lang="es-ES" sz="1700" b="1" dirty="0">
                <a:latin typeface="Calibri" pitchFamily="34" charset="0"/>
              </a:rPr>
              <a:t>Emisoras de valores.</a:t>
            </a:r>
          </a:p>
          <a:p>
            <a:pPr marL="342900" indent="-342900" algn="just" fontAlgn="auto">
              <a:spcBef>
                <a:spcPct val="20000"/>
              </a:spcBef>
              <a:spcAft>
                <a:spcPts val="0"/>
              </a:spcAft>
              <a:buClr>
                <a:schemeClr val="tx2"/>
              </a:buClr>
              <a:buSzPct val="100000"/>
              <a:buFontTx/>
              <a:buAutoNum type="alphaLcPeriod"/>
              <a:defRPr/>
            </a:pPr>
            <a:r>
              <a:rPr lang="es-ES" sz="1700" b="1" dirty="0">
                <a:latin typeface="Calibri" pitchFamily="34" charset="0"/>
              </a:rPr>
              <a:t>Empresas que hagan parte de un grupo económico cuya matriz tenga valores inscritos en el RNVE.</a:t>
            </a:r>
          </a:p>
          <a:p>
            <a:pPr marL="342900" indent="-342900" algn="just" fontAlgn="auto">
              <a:spcBef>
                <a:spcPct val="20000"/>
              </a:spcBef>
              <a:spcAft>
                <a:spcPts val="0"/>
              </a:spcAft>
              <a:buClr>
                <a:schemeClr val="tx2"/>
              </a:buClr>
              <a:buSzPct val="100000"/>
              <a:buFontTx/>
              <a:buAutoNum type="alphaLcPeriod"/>
              <a:defRPr/>
            </a:pPr>
            <a:r>
              <a:rPr lang="es-ES" sz="1700" b="1" dirty="0">
                <a:latin typeface="Calibri" pitchFamily="34" charset="0"/>
              </a:rPr>
              <a:t>Sociedades fiduciarias.</a:t>
            </a:r>
          </a:p>
          <a:p>
            <a:pPr marL="342900" indent="-342900" algn="just" fontAlgn="auto">
              <a:spcBef>
                <a:spcPct val="20000"/>
              </a:spcBef>
              <a:spcAft>
                <a:spcPts val="0"/>
              </a:spcAft>
              <a:buClr>
                <a:schemeClr val="tx2"/>
              </a:buClr>
              <a:buSzPct val="100000"/>
              <a:buFontTx/>
              <a:buAutoNum type="alphaLcPeriod"/>
              <a:defRPr/>
            </a:pPr>
            <a:r>
              <a:rPr lang="es-ES" sz="1700" b="1" dirty="0">
                <a:latin typeface="Calibri" pitchFamily="34" charset="0"/>
              </a:rPr>
              <a:t>Negocios fiduciarios cuyo fideicomitente sea una empresa pública que cumpla las condiciones establecidas en a), b) f) g) y h)</a:t>
            </a:r>
          </a:p>
          <a:p>
            <a:pPr marL="342900" indent="-342900" algn="just" fontAlgn="auto">
              <a:spcBef>
                <a:spcPct val="20000"/>
              </a:spcBef>
              <a:spcAft>
                <a:spcPts val="0"/>
              </a:spcAft>
              <a:buClr>
                <a:schemeClr val="tx2"/>
              </a:buClr>
              <a:buSzPct val="100000"/>
              <a:buFontTx/>
              <a:buAutoNum type="alphaLcPeriod"/>
              <a:defRPr/>
            </a:pPr>
            <a:r>
              <a:rPr lang="es-ES" sz="1700" b="1" dirty="0">
                <a:latin typeface="Calibri" pitchFamily="34" charset="0"/>
              </a:rPr>
              <a:t>Negocios fiduciarios cuyos títulos estén inscritos en el RNVE y su fideicomitente sea directa o indirectamente una o más empresas públicas.</a:t>
            </a:r>
          </a:p>
          <a:p>
            <a:pPr marL="342900" indent="-342900" algn="just" fontAlgn="auto">
              <a:spcBef>
                <a:spcPct val="20000"/>
              </a:spcBef>
              <a:spcAft>
                <a:spcPts val="0"/>
              </a:spcAft>
              <a:buClr>
                <a:schemeClr val="tx2"/>
              </a:buClr>
              <a:buSzPct val="100000"/>
              <a:buFontTx/>
              <a:buAutoNum type="alphaLcPeriod"/>
              <a:defRPr/>
            </a:pPr>
            <a:r>
              <a:rPr lang="es-ES" sz="1700" b="1" dirty="0">
                <a:latin typeface="Calibri" pitchFamily="34" charset="0"/>
              </a:rPr>
              <a:t>Establecimientos bancarios y aseguradoras.</a:t>
            </a:r>
          </a:p>
          <a:p>
            <a:pPr marL="342900" indent="-342900" algn="just" fontAlgn="auto">
              <a:spcBef>
                <a:spcPct val="20000"/>
              </a:spcBef>
              <a:spcAft>
                <a:spcPts val="0"/>
              </a:spcAft>
              <a:buClr>
                <a:schemeClr val="tx2"/>
              </a:buClr>
              <a:buSzPct val="100000"/>
              <a:buFontTx/>
              <a:buAutoNum type="alphaLcPeriod"/>
              <a:defRPr/>
            </a:pPr>
            <a:r>
              <a:rPr lang="es-ES" sz="1700" b="1" dirty="0">
                <a:latin typeface="Calibri" pitchFamily="34" charset="0"/>
              </a:rPr>
              <a:t>Fondos de garantías y entidades financieras con regímenes especiales</a:t>
            </a:r>
          </a:p>
          <a:p>
            <a:pPr marL="342900" indent="-342900" algn="just" fontAlgn="auto">
              <a:spcBef>
                <a:spcPct val="20000"/>
              </a:spcBef>
              <a:spcAft>
                <a:spcPts val="0"/>
              </a:spcAft>
              <a:buClr>
                <a:schemeClr val="tx2"/>
              </a:buClr>
              <a:buSzPct val="100000"/>
              <a:buFontTx/>
              <a:buAutoNum type="alphaLcPeriod"/>
              <a:defRPr/>
            </a:pPr>
            <a:r>
              <a:rPr lang="es-ES" sz="1700" b="1" dirty="0">
                <a:latin typeface="Calibri" pitchFamily="34" charset="0"/>
              </a:rPr>
              <a:t>Banco de la República.</a:t>
            </a:r>
          </a:p>
        </p:txBody>
      </p:sp>
      <p:sp>
        <p:nvSpPr>
          <p:cNvPr id="2" name="CuadroTexto 1"/>
          <p:cNvSpPr txBox="1"/>
          <p:nvPr/>
        </p:nvSpPr>
        <p:spPr>
          <a:xfrm>
            <a:off x="7161865" y="2204864"/>
            <a:ext cx="615553" cy="3024336"/>
          </a:xfrm>
          <a:prstGeom prst="rect">
            <a:avLst/>
          </a:prstGeom>
          <a:noFill/>
        </p:spPr>
        <p:txBody>
          <a:bodyPr vert="vert270" wrap="square" rtlCol="0">
            <a:spAutoFit/>
          </a:bodyPr>
          <a:lstStyle/>
          <a:p>
            <a:r>
              <a:rPr lang="es-ES" sz="28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rPr>
              <a:t>Marco Normativo</a:t>
            </a:r>
            <a:endParaRPr lang="es-CO"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nvGrpSpPr>
          <p:cNvPr id="4" name="3 Grupo"/>
          <p:cNvGrpSpPr/>
          <p:nvPr/>
        </p:nvGrpSpPr>
        <p:grpSpPr>
          <a:xfrm>
            <a:off x="6876256" y="3284984"/>
            <a:ext cx="415218" cy="576064"/>
            <a:chOff x="6876256" y="3284984"/>
            <a:chExt cx="415218" cy="576064"/>
          </a:xfrm>
        </p:grpSpPr>
        <p:sp>
          <p:nvSpPr>
            <p:cNvPr id="19" name="18 Extracto"/>
            <p:cNvSpPr>
              <a:spLocks noChangeArrowheads="1"/>
            </p:cNvSpPr>
            <p:nvPr/>
          </p:nvSpPr>
          <p:spPr bwMode="auto">
            <a:xfrm rot="5400000">
              <a:off x="6833156" y="3402729"/>
              <a:ext cx="576063" cy="340573"/>
            </a:xfrm>
            <a:prstGeom prst="flowChartExtra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eaLnBrk="1" hangingPunct="1"/>
              <a:endParaRPr lang="es-CO" altLang="es-CO" sz="1500" b="1">
                <a:solidFill>
                  <a:schemeClr val="accent4">
                    <a:lumMod val="95000"/>
                    <a:lumOff val="5000"/>
                  </a:schemeClr>
                </a:solidFill>
                <a:latin typeface="Century Gothic" pitchFamily="34" charset="0"/>
                <a:cs typeface="Arial" charset="0"/>
              </a:endParaRPr>
            </a:p>
          </p:txBody>
        </p:sp>
        <p:sp>
          <p:nvSpPr>
            <p:cNvPr id="14" name="13 Extracto"/>
            <p:cNvSpPr>
              <a:spLocks noChangeArrowheads="1"/>
            </p:cNvSpPr>
            <p:nvPr/>
          </p:nvSpPr>
          <p:spPr bwMode="auto">
            <a:xfrm rot="5400000">
              <a:off x="6758511" y="3402730"/>
              <a:ext cx="576063" cy="340573"/>
            </a:xfrm>
            <a:prstGeom prst="flowChartExtract">
              <a:avLst/>
            </a:prstGeom>
            <a:ln>
              <a:headEnd/>
              <a:tailEnd/>
            </a:ln>
          </p:spPr>
          <p:style>
            <a:lnRef idx="0">
              <a:schemeClr val="accent6"/>
            </a:lnRef>
            <a:fillRef idx="3">
              <a:schemeClr val="accent6"/>
            </a:fillRef>
            <a:effectRef idx="3">
              <a:schemeClr val="accent6"/>
            </a:effectRef>
            <a:fontRef idx="minor">
              <a:schemeClr val="lt1"/>
            </a:fontRef>
          </p:style>
          <p:txBody>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eaLnBrk="1" hangingPunct="1"/>
              <a:endParaRPr lang="es-CO" altLang="es-CO" sz="1500"/>
            </a:p>
          </p:txBody>
        </p:sp>
      </p:grpSp>
    </p:spTree>
    <p:extLst>
      <p:ext uri="{BB962C8B-B14F-4D97-AF65-F5344CB8AC3E}">
        <p14:creationId xmlns:p14="http://schemas.microsoft.com/office/powerpoint/2010/main" val="147861164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8A025F99-1DAF-4D1C-906F-3757E7DA4970}" type="slidenum">
              <a:rPr lang="es-ES_tradnl" smtClean="0"/>
              <a:pPr>
                <a:defRPr/>
              </a:pPr>
              <a:t>18</a:t>
            </a:fld>
            <a:endParaRPr lang="es-ES_tradnl" dirty="0"/>
          </a:p>
        </p:txBody>
      </p:sp>
      <p:sp>
        <p:nvSpPr>
          <p:cNvPr id="6" name="5 Rectángulo"/>
          <p:cNvSpPr/>
          <p:nvPr/>
        </p:nvSpPr>
        <p:spPr>
          <a:xfrm>
            <a:off x="179512" y="-35952"/>
            <a:ext cx="8640960" cy="1338828"/>
          </a:xfrm>
          <a:prstGeom prst="rect">
            <a:avLst/>
          </a:prstGeom>
        </p:spPr>
        <p:txBody>
          <a:bodyPr wrap="square">
            <a:spAutoFit/>
          </a:bodyPr>
          <a:lstStyle/>
          <a:p>
            <a:pPr marL="444500" indent="-444500" algn="ctr" fontAlgn="auto">
              <a:lnSpc>
                <a:spcPct val="90000"/>
              </a:lnSpc>
              <a:spcAft>
                <a:spcPct val="35000"/>
              </a:spcAft>
              <a:buSzPct val="90000"/>
              <a:defRPr/>
            </a:pPr>
            <a:r>
              <a:rPr lang="es-ES" sz="3000" b="1" dirty="0">
                <a:solidFill>
                  <a:schemeClr val="bg1"/>
                </a:solidFill>
                <a:effectLst>
                  <a:outerShdw blurRad="38100" dist="38100" dir="2700000" algn="tl">
                    <a:srgbClr val="000000">
                      <a:alpha val="43137"/>
                    </a:srgbClr>
                  </a:outerShdw>
                </a:effectLst>
                <a:latin typeface="Calibri" pitchFamily="34" charset="0"/>
              </a:rPr>
              <a:t>MODELO DE CONTABILIDAD PARA EMPRESAS QUE COTIZAN EN EL MERCADO DE VALORES (RESOLUCIÓNES 743/13, 598/14)</a:t>
            </a:r>
          </a:p>
        </p:txBody>
      </p:sp>
      <p:sp>
        <p:nvSpPr>
          <p:cNvPr id="7" name="AutoShape 4"/>
          <p:cNvSpPr>
            <a:spLocks noChangeArrowheads="1"/>
          </p:cNvSpPr>
          <p:nvPr/>
        </p:nvSpPr>
        <p:spPr bwMode="auto">
          <a:xfrm>
            <a:off x="539303" y="1328440"/>
            <a:ext cx="7848600" cy="444377"/>
          </a:xfrm>
          <a:prstGeom prst="roundRect">
            <a:avLst>
              <a:gd name="adj" fmla="val 21667"/>
            </a:avLst>
          </a:prstGeom>
          <a:gradFill rotWithShape="1">
            <a:gsLst>
              <a:gs pos="0">
                <a:srgbClr val="BDC9AF"/>
              </a:gs>
              <a:gs pos="100000">
                <a:srgbClr val="FFFFFF"/>
              </a:gs>
            </a:gsLst>
            <a:lin ang="2700000" scaled="1"/>
          </a:gradFill>
          <a:ln w="50800" algn="ctr">
            <a:noFill/>
            <a:round/>
            <a:headEnd/>
            <a:tailEnd/>
          </a:ln>
          <a:effectLst>
            <a:outerShdw dist="38100" dir="2700000" algn="tl" rotWithShape="0">
              <a:srgbClr val="000000">
                <a:alpha val="39998"/>
              </a:srgbClr>
            </a:outerShdw>
          </a:effectLst>
        </p:spPr>
        <p:txBody>
          <a:bodyPr anchor="ctr" anchorCtr="1"/>
          <a:lstStyle/>
          <a:p>
            <a:pPr algn="ctr" fontAlgn="auto">
              <a:spcBef>
                <a:spcPts val="0"/>
              </a:spcBef>
              <a:spcAft>
                <a:spcPts val="0"/>
              </a:spcAft>
              <a:defRPr/>
            </a:pPr>
            <a:r>
              <a:rPr lang="es-ES" sz="2800" b="1" dirty="0">
                <a:solidFill>
                  <a:schemeClr val="tx2"/>
                </a:solidFill>
                <a:effectLst>
                  <a:outerShdw blurRad="38100" dist="38100" dir="2700000" algn="tl">
                    <a:srgbClr val="000000">
                      <a:alpha val="43137"/>
                    </a:srgbClr>
                  </a:outerShdw>
                </a:effectLst>
                <a:latin typeface="Calibri" pitchFamily="34" charset="0"/>
              </a:rPr>
              <a:t>Cronograma</a:t>
            </a:r>
            <a:endParaRPr lang="es-ES" sz="2800" kern="0" dirty="0">
              <a:solidFill>
                <a:schemeClr val="tx2"/>
              </a:solidFill>
              <a:latin typeface="Calibri" pitchFamily="34" charset="0"/>
            </a:endParaRPr>
          </a:p>
        </p:txBody>
      </p:sp>
      <p:sp>
        <p:nvSpPr>
          <p:cNvPr id="8" name="7 Rectángulo"/>
          <p:cNvSpPr/>
          <p:nvPr/>
        </p:nvSpPr>
        <p:spPr>
          <a:xfrm>
            <a:off x="143346" y="2205633"/>
            <a:ext cx="2627560" cy="914400"/>
          </a:xfrm>
          <a:prstGeom prst="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900" b="1" kern="0" dirty="0">
                <a:solidFill>
                  <a:sysClr val="window" lastClr="FFFFFF"/>
                </a:solidFill>
                <a:latin typeface="Calibri"/>
                <a:cs typeface="+mn-cs"/>
              </a:rPr>
              <a:t>PERÍODO DE PREPARACIÓN OBLIGATORIA</a:t>
            </a:r>
          </a:p>
        </p:txBody>
      </p:sp>
      <p:sp>
        <p:nvSpPr>
          <p:cNvPr id="9" name="8 Rectángulo"/>
          <p:cNvSpPr/>
          <p:nvPr/>
        </p:nvSpPr>
        <p:spPr>
          <a:xfrm>
            <a:off x="3131690" y="2205633"/>
            <a:ext cx="2808014" cy="914400"/>
          </a:xfrm>
          <a:prstGeom prst="rect">
            <a:avLst/>
          </a:prstGeom>
          <a:solidFill>
            <a:srgbClr val="C0504D">
              <a:hueOff val="2340759"/>
              <a:satOff val="-2919"/>
              <a:lumOff val="686"/>
              <a:alphaOff val="0"/>
            </a:srgbClr>
          </a:solidFill>
          <a:ln w="25400" cap="flat" cmpd="sng" algn="ctr">
            <a:solidFill>
              <a:sysClr val="window" lastClr="FFFFFF">
                <a:hueOff val="0"/>
                <a:satOff val="0"/>
                <a:lumOff val="0"/>
                <a:alphaOff val="0"/>
              </a:sysClr>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2200" b="1" kern="0" dirty="0">
                <a:solidFill>
                  <a:schemeClr val="bg1"/>
                </a:solidFill>
                <a:latin typeface="Calibri"/>
                <a:cs typeface="+mn-cs"/>
              </a:rPr>
              <a:t>PERÍODO DE TRANSICIÓN </a:t>
            </a:r>
          </a:p>
        </p:txBody>
      </p:sp>
      <p:sp>
        <p:nvSpPr>
          <p:cNvPr id="10" name="9 Rectángulo"/>
          <p:cNvSpPr/>
          <p:nvPr/>
        </p:nvSpPr>
        <p:spPr>
          <a:xfrm>
            <a:off x="6298753" y="2205633"/>
            <a:ext cx="2448817" cy="914400"/>
          </a:xfrm>
          <a:prstGeom prst="rect">
            <a:avLst/>
          </a:prstGeom>
          <a:solidFill>
            <a:srgbClr val="C0504D">
              <a:hueOff val="4681519"/>
              <a:satOff val="-5839"/>
              <a:lumOff val="1373"/>
              <a:alphaOff val="0"/>
            </a:srgbClr>
          </a:solidFill>
          <a:ln w="25400" cap="flat" cmpd="sng" algn="ctr">
            <a:solidFill>
              <a:sysClr val="window" lastClr="FFFFFF">
                <a:hueOff val="0"/>
                <a:satOff val="0"/>
                <a:lumOff val="0"/>
                <a:alphaOff val="0"/>
              </a:sysClr>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2000" b="1" kern="0" dirty="0">
                <a:solidFill>
                  <a:sysClr val="window" lastClr="FFFFFF"/>
                </a:solidFill>
                <a:latin typeface="Calibri"/>
                <a:cs typeface="+mn-cs"/>
              </a:rPr>
              <a:t>PERÍODO DE APLICACIÓN </a:t>
            </a:r>
          </a:p>
        </p:txBody>
      </p:sp>
      <p:sp>
        <p:nvSpPr>
          <p:cNvPr id="11" name="8 CuadroTexto"/>
          <p:cNvSpPr txBox="1">
            <a:spLocks noChangeArrowheads="1"/>
          </p:cNvSpPr>
          <p:nvPr/>
        </p:nvSpPr>
        <p:spPr bwMode="auto">
          <a:xfrm>
            <a:off x="151954" y="1772817"/>
            <a:ext cx="255649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2013</a:t>
            </a:r>
          </a:p>
        </p:txBody>
      </p:sp>
      <p:sp>
        <p:nvSpPr>
          <p:cNvPr id="12" name="9 CuadroTexto"/>
          <p:cNvSpPr txBox="1">
            <a:spLocks noChangeArrowheads="1"/>
          </p:cNvSpPr>
          <p:nvPr/>
        </p:nvSpPr>
        <p:spPr bwMode="auto">
          <a:xfrm>
            <a:off x="3131690" y="1772817"/>
            <a:ext cx="280756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2014</a:t>
            </a:r>
          </a:p>
        </p:txBody>
      </p:sp>
      <p:sp>
        <p:nvSpPr>
          <p:cNvPr id="13" name="10 CuadroTexto"/>
          <p:cNvSpPr txBox="1">
            <a:spLocks noChangeArrowheads="1"/>
          </p:cNvSpPr>
          <p:nvPr/>
        </p:nvSpPr>
        <p:spPr bwMode="auto">
          <a:xfrm>
            <a:off x="6298753" y="1776414"/>
            <a:ext cx="24488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2015</a:t>
            </a:r>
          </a:p>
        </p:txBody>
      </p:sp>
      <p:sp>
        <p:nvSpPr>
          <p:cNvPr id="14" name="12 Rectángulo"/>
          <p:cNvSpPr>
            <a:spLocks noChangeArrowheads="1"/>
          </p:cNvSpPr>
          <p:nvPr/>
        </p:nvSpPr>
        <p:spPr bwMode="auto">
          <a:xfrm>
            <a:off x="3022773" y="3365118"/>
            <a:ext cx="3061395" cy="3016210"/>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noFill/>
            <a:prstDash val="solid"/>
            <a:headEnd/>
            <a:tailEnd/>
          </a:ln>
          <a:effectLst>
            <a:outerShdw blurRad="40000" dist="20000" dir="5400000" rotWithShape="0">
              <a:srgbClr val="000000">
                <a:alpha val="38000"/>
              </a:srgbClr>
            </a:outerShdw>
          </a:effectLst>
        </p:spPr>
        <p:txBody>
          <a:bodyPr wrap="square">
            <a:spAutoFit/>
          </a:bodyPr>
          <a:lstStyle/>
          <a:p>
            <a:pPr marL="268288" indent="-268288" algn="l" fontAlgn="auto">
              <a:spcBef>
                <a:spcPts val="0"/>
              </a:spcBef>
              <a:spcAft>
                <a:spcPts val="0"/>
              </a:spcAft>
              <a:defRPr/>
            </a:pPr>
            <a:r>
              <a:rPr lang="es-ES" sz="1900" b="1" kern="0" dirty="0">
                <a:solidFill>
                  <a:sysClr val="windowText" lastClr="000000"/>
                </a:solidFill>
                <a:latin typeface="Calibri"/>
              </a:rPr>
              <a:t>1. Para efectos legales, aplicación del PGCP, MP y DC y, simultáneamente se debe preparar información con base en el nuevo marco normativo.</a:t>
            </a:r>
          </a:p>
          <a:p>
            <a:pPr marL="268288" indent="-268288" algn="l" fontAlgn="auto">
              <a:spcBef>
                <a:spcPts val="0"/>
              </a:spcBef>
              <a:spcAft>
                <a:spcPts val="0"/>
              </a:spcAft>
              <a:defRPr/>
            </a:pPr>
            <a:r>
              <a:rPr lang="es-ES" sz="1900" b="1" kern="0" dirty="0">
                <a:solidFill>
                  <a:sysClr val="windowText" lastClr="000000"/>
                </a:solidFill>
                <a:latin typeface="Calibri"/>
              </a:rPr>
              <a:t>2. Enero 1: Preparación del estado de situación financiera de apertura.</a:t>
            </a:r>
            <a:endParaRPr lang="es-CO" sz="1900" b="1" kern="0" dirty="0">
              <a:solidFill>
                <a:sysClr val="windowText" lastClr="000000"/>
              </a:solidFill>
              <a:latin typeface="Calibri"/>
            </a:endParaRPr>
          </a:p>
        </p:txBody>
      </p:sp>
      <p:sp>
        <p:nvSpPr>
          <p:cNvPr id="15" name="19 Rectángulo"/>
          <p:cNvSpPr>
            <a:spLocks noChangeArrowheads="1"/>
          </p:cNvSpPr>
          <p:nvPr/>
        </p:nvSpPr>
        <p:spPr bwMode="auto">
          <a:xfrm>
            <a:off x="6329800" y="3810233"/>
            <a:ext cx="2418664" cy="213904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noFill/>
            <a:prstDash val="solid"/>
            <a:headEnd/>
            <a:tailEnd/>
          </a:ln>
          <a:effectLst>
            <a:outerShdw blurRad="40000" dist="20000" dir="5400000" rotWithShape="0">
              <a:srgbClr val="000000">
                <a:alpha val="38000"/>
              </a:srgbClr>
            </a:outerShdw>
          </a:effectLst>
        </p:spPr>
        <p:txBody>
          <a:bodyPr wrap="square">
            <a:spAutoFit/>
          </a:bodyPr>
          <a:lstStyle/>
          <a:p>
            <a:pPr algn="ctr" fontAlgn="auto">
              <a:spcBef>
                <a:spcPts val="0"/>
              </a:spcBef>
              <a:spcAft>
                <a:spcPts val="0"/>
              </a:spcAft>
              <a:defRPr/>
            </a:pPr>
            <a:r>
              <a:rPr lang="es-ES" sz="1900" b="1" kern="0" dirty="0">
                <a:solidFill>
                  <a:sysClr val="windowText" lastClr="000000"/>
                </a:solidFill>
                <a:latin typeface="Calibri"/>
              </a:rPr>
              <a:t>Para todos los efectos, aplicación del nuevo marco normativo anexo del Decreto 2784 de 2012 a partir del 1 de enero.</a:t>
            </a:r>
            <a:endParaRPr lang="es-CO" sz="1900" b="1" kern="0" dirty="0">
              <a:solidFill>
                <a:sysClr val="windowText" lastClr="000000"/>
              </a:solidFill>
              <a:latin typeface="Calibri"/>
            </a:endParaRPr>
          </a:p>
        </p:txBody>
      </p:sp>
      <p:sp>
        <p:nvSpPr>
          <p:cNvPr id="16" name="20 CuadroTexto"/>
          <p:cNvSpPr txBox="1">
            <a:spLocks noChangeArrowheads="1"/>
          </p:cNvSpPr>
          <p:nvPr/>
        </p:nvSpPr>
        <p:spPr bwMode="auto">
          <a:xfrm>
            <a:off x="170860" y="3886597"/>
            <a:ext cx="2600940" cy="1846659"/>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noFill/>
            <a:prstDash val="solid"/>
            <a:headEnd/>
            <a:tailEnd/>
          </a:ln>
          <a:effectLst>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fontAlgn="auto" hangingPunct="1">
              <a:spcBef>
                <a:spcPts val="0"/>
              </a:spcBef>
              <a:spcAft>
                <a:spcPts val="0"/>
              </a:spcAft>
              <a:defRPr/>
            </a:pPr>
            <a:r>
              <a:rPr lang="es-CO" sz="1900" kern="0" dirty="0">
                <a:solidFill>
                  <a:sysClr val="windowText" lastClr="000000"/>
                </a:solidFill>
                <a:latin typeface="Calibri" pitchFamily="34" charset="0"/>
              </a:rPr>
              <a:t>Actividades de preparación para aplicar el marco normativo anexo del Decreto 2784 de 2012.</a:t>
            </a:r>
          </a:p>
          <a:p>
            <a:pPr algn="ctr" eaLnBrk="1" fontAlgn="auto" hangingPunct="1">
              <a:spcBef>
                <a:spcPts val="0"/>
              </a:spcBef>
              <a:spcAft>
                <a:spcPts val="0"/>
              </a:spcAft>
              <a:defRPr/>
            </a:pPr>
            <a:endParaRPr lang="es-CO" sz="1900" b="0" kern="0" dirty="0">
              <a:solidFill>
                <a:sysClr val="windowText" lastClr="000000"/>
              </a:solidFill>
              <a:latin typeface="Calibri" pitchFamily="34" charset="0"/>
            </a:endParaRPr>
          </a:p>
        </p:txBody>
      </p:sp>
      <p:sp>
        <p:nvSpPr>
          <p:cNvPr id="17" name="16 Flecha derecha"/>
          <p:cNvSpPr/>
          <p:nvPr/>
        </p:nvSpPr>
        <p:spPr>
          <a:xfrm>
            <a:off x="2770584" y="2565997"/>
            <a:ext cx="360362" cy="287337"/>
          </a:xfrm>
          <a:prstGeom prst="rightArrow">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900" kern="0">
              <a:solidFill>
                <a:sysClr val="window" lastClr="FFFFFF"/>
              </a:solidFill>
              <a:latin typeface="Calibri"/>
              <a:cs typeface="+mn-cs"/>
            </a:endParaRPr>
          </a:p>
        </p:txBody>
      </p:sp>
      <p:sp>
        <p:nvSpPr>
          <p:cNvPr id="18" name="17 Flecha izquierda y derecha"/>
          <p:cNvSpPr/>
          <p:nvPr/>
        </p:nvSpPr>
        <p:spPr>
          <a:xfrm>
            <a:off x="151954" y="3285232"/>
            <a:ext cx="2556491" cy="431800"/>
          </a:xfrm>
          <a:prstGeom prst="leftRightArrow">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900" kern="0">
              <a:solidFill>
                <a:sysClr val="window" lastClr="FFFFFF"/>
              </a:solidFill>
              <a:latin typeface="Calibri"/>
              <a:cs typeface="+mn-cs"/>
            </a:endParaRPr>
          </a:p>
        </p:txBody>
      </p:sp>
      <p:sp>
        <p:nvSpPr>
          <p:cNvPr id="19" name="18 Flecha izquierda y derecha"/>
          <p:cNvSpPr/>
          <p:nvPr/>
        </p:nvSpPr>
        <p:spPr>
          <a:xfrm>
            <a:off x="3131690" y="2958158"/>
            <a:ext cx="2808014" cy="431800"/>
          </a:xfrm>
          <a:prstGeom prst="leftRightArrow">
            <a:avLst/>
          </a:prstGeom>
          <a:solidFill>
            <a:srgbClr val="C0504D">
              <a:hueOff val="2340759"/>
              <a:satOff val="-2919"/>
              <a:lumOff val="686"/>
              <a:alphaOff val="0"/>
            </a:srgbClr>
          </a:solidFill>
          <a:ln w="25400" cap="flat" cmpd="sng" algn="ctr">
            <a:solidFill>
              <a:sysClr val="window" lastClr="FFFFFF">
                <a:hueOff val="0"/>
                <a:satOff val="0"/>
                <a:lumOff val="0"/>
                <a:alphaOff val="0"/>
              </a:sysClr>
            </a:solidFill>
            <a:prstDash val="solid"/>
          </a:ln>
          <a:effectLst/>
        </p:spPr>
        <p:txBody>
          <a:bodyPr lIns="563189" tIns="42672" rIns="477845" bIns="42672" spcCol="1270" anchor="ctr"/>
          <a:lstStyle/>
          <a:p>
            <a:pPr defTabSz="1422400" fontAlgn="auto">
              <a:lnSpc>
                <a:spcPct val="90000"/>
              </a:lnSpc>
              <a:spcBef>
                <a:spcPts val="0"/>
              </a:spcBef>
              <a:spcAft>
                <a:spcPct val="35000"/>
              </a:spcAft>
              <a:defRPr/>
            </a:pPr>
            <a:endParaRPr lang="es-CO" sz="1900" kern="0" dirty="0">
              <a:solidFill>
                <a:sysClr val="window" lastClr="FFFFFF"/>
              </a:solidFill>
              <a:latin typeface="Calibri"/>
              <a:cs typeface="+mn-cs"/>
            </a:endParaRPr>
          </a:p>
        </p:txBody>
      </p:sp>
      <p:sp>
        <p:nvSpPr>
          <p:cNvPr id="20" name="19 Flecha izquierda y derecha"/>
          <p:cNvSpPr/>
          <p:nvPr/>
        </p:nvSpPr>
        <p:spPr>
          <a:xfrm>
            <a:off x="6328915" y="3213224"/>
            <a:ext cx="2418654" cy="431800"/>
          </a:xfrm>
          <a:prstGeom prst="leftRightArrow">
            <a:avLst/>
          </a:prstGeom>
          <a:solidFill>
            <a:srgbClr val="C0504D">
              <a:hueOff val="4681519"/>
              <a:satOff val="-5839"/>
              <a:lumOff val="1373"/>
              <a:alphaOff val="0"/>
            </a:srgbClr>
          </a:solidFill>
          <a:ln w="25400" cap="flat" cmpd="sng" algn="ctr">
            <a:solidFill>
              <a:sysClr val="window" lastClr="FFFFFF">
                <a:hueOff val="0"/>
                <a:satOff val="0"/>
                <a:lumOff val="0"/>
                <a:alphaOff val="0"/>
              </a:sysClr>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900" kern="0" dirty="0">
              <a:solidFill>
                <a:sysClr val="window" lastClr="FFFFFF"/>
              </a:solidFill>
              <a:latin typeface="Calibri"/>
              <a:cs typeface="+mn-cs"/>
            </a:endParaRPr>
          </a:p>
        </p:txBody>
      </p:sp>
      <p:sp>
        <p:nvSpPr>
          <p:cNvPr id="21" name="20 Flecha derecha"/>
          <p:cNvSpPr/>
          <p:nvPr/>
        </p:nvSpPr>
        <p:spPr>
          <a:xfrm>
            <a:off x="5939258" y="2598119"/>
            <a:ext cx="360362" cy="287337"/>
          </a:xfrm>
          <a:prstGeom prst="rightArrow">
            <a:avLst/>
          </a:prstGeom>
          <a:solidFill>
            <a:schemeClr val="accent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900" kern="0">
              <a:solidFill>
                <a:sysClr val="window" lastClr="FFFFFF"/>
              </a:solidFill>
              <a:latin typeface="Calibri"/>
              <a:cs typeface="+mn-cs"/>
            </a:endParaRPr>
          </a:p>
        </p:txBody>
      </p:sp>
    </p:spTree>
    <p:extLst>
      <p:ext uri="{BB962C8B-B14F-4D97-AF65-F5344CB8AC3E}">
        <p14:creationId xmlns:p14="http://schemas.microsoft.com/office/powerpoint/2010/main" val="180656579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492896"/>
            <a:ext cx="9144000" cy="769441"/>
          </a:xfrm>
          <a:prstGeom prst="rect">
            <a:avLst/>
          </a:prstGeom>
        </p:spPr>
        <p:txBody>
          <a:bodyPr wrap="square">
            <a:spAutoFit/>
          </a:bodyPr>
          <a:lstStyle/>
          <a:p>
            <a:pPr algn="ctr"/>
            <a:r>
              <a:rPr lang="es-CO" altLang="es-ES" sz="4400" b="1" dirty="0">
                <a:solidFill>
                  <a:schemeClr val="bg1"/>
                </a:solidFill>
                <a:latin typeface="+mj-lt"/>
              </a:rPr>
              <a:t>3.2. Resolución 414 del 8/09/2014</a:t>
            </a:r>
            <a:endParaRPr lang="es-CO" sz="44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568875153"/>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www.zoomcanal.com.co/media/images/XV_Simposio_Logo_hsnvqIb.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7504" y="188640"/>
            <a:ext cx="9036496"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5702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5"/>
          </p:nvPr>
        </p:nvSpPr>
        <p:spPr/>
        <p:txBody>
          <a:bodyPr/>
          <a:lstStyle/>
          <a:p>
            <a:pPr>
              <a:defRPr/>
            </a:pPr>
            <a:fld id="{25F2CEDC-C121-4A35-A220-69FF99A1891C}" type="slidenum">
              <a:rPr lang="es-ES_tradnl" smtClean="0"/>
              <a:pPr>
                <a:defRPr/>
              </a:pPr>
              <a:t>20</a:t>
            </a:fld>
            <a:endParaRPr lang="es-ES_tradnl" dirty="0"/>
          </a:p>
        </p:txBody>
      </p:sp>
      <p:sp>
        <p:nvSpPr>
          <p:cNvPr id="7" name="6 Rectángulo"/>
          <p:cNvSpPr/>
          <p:nvPr/>
        </p:nvSpPr>
        <p:spPr>
          <a:xfrm>
            <a:off x="-22864" y="24123"/>
            <a:ext cx="9166864" cy="1172629"/>
          </a:xfrm>
          <a:prstGeom prst="rect">
            <a:avLst/>
          </a:prstGeom>
        </p:spPr>
        <p:txBody>
          <a:bodyPr wrap="square">
            <a:spAutoFit/>
          </a:bodyPr>
          <a:lstStyle/>
          <a:p>
            <a:pPr marL="444500" indent="-444500" algn="ctr" fontAlgn="auto">
              <a:lnSpc>
                <a:spcPct val="90000"/>
              </a:lnSpc>
              <a:spcAft>
                <a:spcPct val="35000"/>
              </a:spcAft>
              <a:buSzPct val="90000"/>
              <a:defRPr/>
            </a:pPr>
            <a:r>
              <a:rPr lang="es-ES" sz="2600" b="1" dirty="0">
                <a:solidFill>
                  <a:schemeClr val="bg1"/>
                </a:solidFill>
                <a:effectLst>
                  <a:outerShdw blurRad="38100" dist="38100" dir="2700000" algn="tl">
                    <a:srgbClr val="000000">
                      <a:alpha val="43137"/>
                    </a:srgbClr>
                  </a:outerShdw>
                </a:effectLst>
                <a:latin typeface="Calibri" pitchFamily="34" charset="0"/>
              </a:rPr>
              <a:t>MODELO DE CONTABILIDAD PARA EMPRESAS QUE NO COTIZAN EN EL MERCADO DE VALORES, Y QUE CAPTAN O ADMINISTRAN AHORRO DEL PÚBLICO (RESOLUCIÓN 414/14)</a:t>
            </a:r>
          </a:p>
        </p:txBody>
      </p:sp>
      <p:sp>
        <p:nvSpPr>
          <p:cNvPr id="12" name="11 Forma libre"/>
          <p:cNvSpPr/>
          <p:nvPr/>
        </p:nvSpPr>
        <p:spPr bwMode="auto">
          <a:xfrm rot="16200000">
            <a:off x="6043970" y="2877433"/>
            <a:ext cx="4316355" cy="1787688"/>
          </a:xfrm>
          <a:custGeom>
            <a:avLst/>
            <a:gdLst>
              <a:gd name="connsiteX0" fmla="*/ 0 w 3467944"/>
              <a:gd name="connsiteY0" fmla="*/ 173397 h 4530725"/>
              <a:gd name="connsiteX1" fmla="*/ 173397 w 3467944"/>
              <a:gd name="connsiteY1" fmla="*/ 0 h 4530725"/>
              <a:gd name="connsiteX2" fmla="*/ 3294547 w 3467944"/>
              <a:gd name="connsiteY2" fmla="*/ 0 h 4530725"/>
              <a:gd name="connsiteX3" fmla="*/ 3467944 w 3467944"/>
              <a:gd name="connsiteY3" fmla="*/ 173397 h 4530725"/>
              <a:gd name="connsiteX4" fmla="*/ 3467944 w 3467944"/>
              <a:gd name="connsiteY4" fmla="*/ 4357328 h 4530725"/>
              <a:gd name="connsiteX5" fmla="*/ 3294547 w 3467944"/>
              <a:gd name="connsiteY5" fmla="*/ 4530725 h 4530725"/>
              <a:gd name="connsiteX6" fmla="*/ 173397 w 3467944"/>
              <a:gd name="connsiteY6" fmla="*/ 4530725 h 4530725"/>
              <a:gd name="connsiteX7" fmla="*/ 0 w 3467944"/>
              <a:gd name="connsiteY7" fmla="*/ 4357328 h 4530725"/>
              <a:gd name="connsiteX8" fmla="*/ 0 w 3467944"/>
              <a:gd name="connsiteY8" fmla="*/ 173397 h 453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7944" h="4530725">
                <a:moveTo>
                  <a:pt x="3335221" y="1"/>
                </a:moveTo>
                <a:cubicBezTo>
                  <a:pt x="3408522" y="1"/>
                  <a:pt x="3467944" y="101424"/>
                  <a:pt x="3467944" y="226537"/>
                </a:cubicBezTo>
                <a:lnTo>
                  <a:pt x="3467944" y="4304188"/>
                </a:lnTo>
                <a:cubicBezTo>
                  <a:pt x="3467944" y="4429301"/>
                  <a:pt x="3408522" y="4530724"/>
                  <a:pt x="3335221" y="4530724"/>
                </a:cubicBezTo>
                <a:lnTo>
                  <a:pt x="132723" y="4530724"/>
                </a:lnTo>
                <a:cubicBezTo>
                  <a:pt x="59422" y="4530724"/>
                  <a:pt x="0" y="4429301"/>
                  <a:pt x="0" y="4304188"/>
                </a:cubicBezTo>
                <a:lnTo>
                  <a:pt x="0" y="226537"/>
                </a:lnTo>
                <a:cubicBezTo>
                  <a:pt x="0" y="101424"/>
                  <a:pt x="59422" y="1"/>
                  <a:pt x="132723" y="1"/>
                </a:cubicBezTo>
                <a:lnTo>
                  <a:pt x="3335221" y="1"/>
                </a:lnTo>
                <a:close/>
              </a:path>
            </a:pathLst>
          </a:custGeom>
          <a:blipFill>
            <a:blip r:embed="rId2" cstate="print">
              <a:duotone>
                <a:schemeClr val="accent3">
                  <a:shade val="45000"/>
                  <a:satMod val="135000"/>
                </a:schemeClr>
                <a:prstClr val="white"/>
              </a:duotone>
            </a:blip>
            <a:tile tx="0" ty="0" sx="100000" sy="100000" flip="none" algn="tl"/>
          </a:blip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txBody>
          <a:bodyPr lIns="815532" tIns="164591" rIns="213359" bIns="2774357" spcCol="1270"/>
          <a:lstStyle/>
          <a:p>
            <a:pPr algn="r" defTabSz="2133600" fontAlgn="auto">
              <a:spcBef>
                <a:spcPts val="0"/>
              </a:spcBef>
              <a:spcAft>
                <a:spcPts val="0"/>
              </a:spcAft>
            </a:pPr>
            <a:endParaRPr lang="es-ES" sz="1500" b="1" kern="0" dirty="0">
              <a:solidFill>
                <a:srgbClr val="4F81BD">
                  <a:lumMod val="50000"/>
                </a:srgbClr>
              </a:solidFill>
              <a:effectLst>
                <a:outerShdw blurRad="38100" dist="38100" dir="2700000" algn="tl">
                  <a:srgbClr val="000000">
                    <a:alpha val="43137"/>
                  </a:srgbClr>
                </a:outerShdw>
              </a:effectLst>
              <a:latin typeface="Calibri"/>
            </a:endParaRPr>
          </a:p>
        </p:txBody>
      </p:sp>
      <p:sp>
        <p:nvSpPr>
          <p:cNvPr id="17" name="6 Forma libre"/>
          <p:cNvSpPr/>
          <p:nvPr/>
        </p:nvSpPr>
        <p:spPr>
          <a:xfrm rot="16200000">
            <a:off x="1020446" y="355820"/>
            <a:ext cx="5017978" cy="6987871"/>
          </a:xfrm>
          <a:custGeom>
            <a:avLst/>
            <a:gdLst>
              <a:gd name="connsiteX0" fmla="*/ 0 w 4788391"/>
              <a:gd name="connsiteY0" fmla="*/ 226536 h 4530725"/>
              <a:gd name="connsiteX1" fmla="*/ 226536 w 4788391"/>
              <a:gd name="connsiteY1" fmla="*/ 0 h 4530725"/>
              <a:gd name="connsiteX2" fmla="*/ 4561855 w 4788391"/>
              <a:gd name="connsiteY2" fmla="*/ 0 h 4530725"/>
              <a:gd name="connsiteX3" fmla="*/ 4788391 w 4788391"/>
              <a:gd name="connsiteY3" fmla="*/ 226536 h 4530725"/>
              <a:gd name="connsiteX4" fmla="*/ 4788391 w 4788391"/>
              <a:gd name="connsiteY4" fmla="*/ 4304189 h 4530725"/>
              <a:gd name="connsiteX5" fmla="*/ 4561855 w 4788391"/>
              <a:gd name="connsiteY5" fmla="*/ 4530725 h 4530725"/>
              <a:gd name="connsiteX6" fmla="*/ 226536 w 4788391"/>
              <a:gd name="connsiteY6" fmla="*/ 4530725 h 4530725"/>
              <a:gd name="connsiteX7" fmla="*/ 0 w 4788391"/>
              <a:gd name="connsiteY7" fmla="*/ 4304189 h 4530725"/>
              <a:gd name="connsiteX8" fmla="*/ 0 w 4788391"/>
              <a:gd name="connsiteY8" fmla="*/ 226536 h 453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8391" h="4530725">
                <a:moveTo>
                  <a:pt x="4548971" y="0"/>
                </a:moveTo>
                <a:cubicBezTo>
                  <a:pt x="4681198" y="0"/>
                  <a:pt x="4788390" y="95967"/>
                  <a:pt x="4788390" y="214346"/>
                </a:cubicBezTo>
                <a:lnTo>
                  <a:pt x="4788390" y="4316379"/>
                </a:lnTo>
                <a:cubicBezTo>
                  <a:pt x="4788390" y="4434758"/>
                  <a:pt x="4681198" y="4530725"/>
                  <a:pt x="4548971" y="4530725"/>
                </a:cubicBezTo>
                <a:lnTo>
                  <a:pt x="239420" y="4530725"/>
                </a:lnTo>
                <a:cubicBezTo>
                  <a:pt x="107193" y="4530725"/>
                  <a:pt x="1" y="4434758"/>
                  <a:pt x="1" y="4316379"/>
                </a:cubicBezTo>
                <a:lnTo>
                  <a:pt x="1" y="214346"/>
                </a:lnTo>
                <a:cubicBezTo>
                  <a:pt x="1" y="95967"/>
                  <a:pt x="107193" y="0"/>
                  <a:pt x="239420" y="0"/>
                </a:cubicBezTo>
                <a:lnTo>
                  <a:pt x="4548971" y="0"/>
                </a:lnTo>
                <a:close/>
              </a:path>
            </a:pathLst>
          </a:custGeom>
          <a:blipFill>
            <a:blip r:embed="rId3" cstate="print">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Lst>
            </a:blip>
            <a:tile tx="0" ty="0" sx="100000" sy="100000" flip="none" algn="tl"/>
          </a:blip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txBody>
          <a:bodyPr lIns="815531" tIns="164594" rIns="213361" bIns="3830711" spcCol="1270"/>
          <a:lstStyle/>
          <a:p>
            <a:pPr algn="ctr" defTabSz="2133600" fontAlgn="auto">
              <a:lnSpc>
                <a:spcPct val="90000"/>
              </a:lnSpc>
              <a:spcBef>
                <a:spcPts val="0"/>
              </a:spcBef>
              <a:spcAft>
                <a:spcPct val="35000"/>
              </a:spcAft>
            </a:pPr>
            <a:r>
              <a:rPr lang="es-ES" sz="3400" b="1" kern="0" dirty="0">
                <a:effectLst>
                  <a:outerShdw blurRad="38100" dist="38100" dir="2700000" algn="tl">
                    <a:srgbClr val="000000">
                      <a:alpha val="43137"/>
                    </a:srgbClr>
                  </a:outerShdw>
                </a:effectLst>
                <a:latin typeface="Calibri"/>
              </a:rPr>
              <a:t>Ámbito de aplicación</a:t>
            </a:r>
          </a:p>
        </p:txBody>
      </p:sp>
      <p:sp>
        <p:nvSpPr>
          <p:cNvPr id="18" name="7 Rectángulo"/>
          <p:cNvSpPr>
            <a:spLocks noChangeArrowheads="1"/>
          </p:cNvSpPr>
          <p:nvPr/>
        </p:nvSpPr>
        <p:spPr bwMode="auto">
          <a:xfrm>
            <a:off x="812610" y="1520409"/>
            <a:ext cx="6051771" cy="4724370"/>
          </a:xfrm>
          <a:prstGeom prst="rect">
            <a:avLst/>
          </a:prstGeom>
          <a:noFill/>
          <a:ln w="9525">
            <a:noFill/>
            <a:miter lim="800000"/>
            <a:headEnd/>
            <a:tailEnd/>
          </a:ln>
        </p:spPr>
        <p:txBody>
          <a:bodyPr wrap="square">
            <a:spAutoFit/>
          </a:bodyPr>
          <a:lstStyle/>
          <a:p>
            <a:pPr algn="l" fontAlgn="auto">
              <a:spcAft>
                <a:spcPts val="0"/>
              </a:spcAft>
              <a:buClr>
                <a:schemeClr val="accent1"/>
              </a:buClr>
              <a:buSzPct val="80000"/>
              <a:defRPr/>
            </a:pPr>
            <a:r>
              <a:rPr lang="es-ES" sz="2800" dirty="0">
                <a:latin typeface="Calibri" pitchFamily="34" charset="0"/>
              </a:rPr>
              <a:t>Empresas bajo el ámbito del RCP y que tengan las siguientes características:</a:t>
            </a:r>
          </a:p>
          <a:p>
            <a:pPr algn="l" fontAlgn="auto">
              <a:spcAft>
                <a:spcPts val="0"/>
              </a:spcAft>
              <a:buClr>
                <a:schemeClr val="accent1"/>
              </a:buClr>
              <a:buSzPct val="80000"/>
              <a:defRPr/>
            </a:pPr>
            <a:endParaRPr lang="es-ES" sz="2500" dirty="0">
              <a:latin typeface="Calibri" pitchFamily="34" charset="0"/>
            </a:endParaRPr>
          </a:p>
          <a:p>
            <a:pPr marL="342900" indent="-342900" algn="l" fontAlgn="auto">
              <a:spcAft>
                <a:spcPts val="0"/>
              </a:spcAft>
              <a:buClr>
                <a:schemeClr val="tx2"/>
              </a:buClr>
              <a:buSzPct val="100000"/>
              <a:buFontTx/>
              <a:buAutoNum type="alphaLcPeriod"/>
              <a:defRPr/>
            </a:pPr>
            <a:r>
              <a:rPr lang="es-ES" sz="2500" dirty="0">
                <a:latin typeface="Calibri" pitchFamily="34" charset="0"/>
              </a:rPr>
              <a:t>No cotizan en el mercado de valores.</a:t>
            </a:r>
          </a:p>
          <a:p>
            <a:pPr marL="342900" indent="-342900" algn="l" fontAlgn="auto">
              <a:spcAft>
                <a:spcPts val="0"/>
              </a:spcAft>
              <a:buClr>
                <a:schemeClr val="tx2"/>
              </a:buClr>
              <a:buSzPct val="100000"/>
              <a:buFontTx/>
              <a:buAutoNum type="alphaLcPeriod"/>
              <a:defRPr/>
            </a:pPr>
            <a:r>
              <a:rPr lang="es-ES" sz="2500" dirty="0">
                <a:latin typeface="Calibri" pitchFamily="34" charset="0"/>
              </a:rPr>
              <a:t>No captan ni administran ahorro del público.</a:t>
            </a:r>
          </a:p>
          <a:p>
            <a:pPr marL="342900" indent="-342900" algn="l" fontAlgn="auto">
              <a:spcAft>
                <a:spcPts val="0"/>
              </a:spcAft>
              <a:buClr>
                <a:schemeClr val="tx2"/>
              </a:buClr>
              <a:buSzPct val="100000"/>
              <a:buFontTx/>
              <a:buAutoNum type="alphaLcPeriod"/>
              <a:defRPr/>
            </a:pPr>
            <a:r>
              <a:rPr lang="es-ES" sz="2500" dirty="0">
                <a:latin typeface="Calibri" pitchFamily="34" charset="0"/>
              </a:rPr>
              <a:t>Estén clasificadas como empresas por el </a:t>
            </a:r>
            <a:r>
              <a:rPr lang="es-ES" sz="2500" b="1" u="sng" dirty="0">
                <a:latin typeface="Calibri" pitchFamily="34" charset="0"/>
              </a:rPr>
              <a:t>Comité Interinstitucional de la Comisión de Estadísticas de Finanzas Públicas</a:t>
            </a:r>
            <a:r>
              <a:rPr lang="es-ES" sz="2500" dirty="0">
                <a:latin typeface="Calibri" pitchFamily="34" charset="0"/>
              </a:rPr>
              <a:t> según los criterios establecidos en el </a:t>
            </a:r>
            <a:r>
              <a:rPr lang="es-ES" sz="2500" b="1" u="sng" dirty="0">
                <a:latin typeface="Calibri" pitchFamily="34" charset="0"/>
              </a:rPr>
              <a:t>Manual de Estadísticas de las Finanzas Públicas.</a:t>
            </a:r>
          </a:p>
        </p:txBody>
      </p:sp>
      <p:sp>
        <p:nvSpPr>
          <p:cNvPr id="2" name="CuadroTexto 1"/>
          <p:cNvSpPr txBox="1"/>
          <p:nvPr/>
        </p:nvSpPr>
        <p:spPr>
          <a:xfrm>
            <a:off x="7273751" y="2132856"/>
            <a:ext cx="538609" cy="2952328"/>
          </a:xfrm>
          <a:prstGeom prst="rect">
            <a:avLst/>
          </a:prstGeom>
          <a:noFill/>
        </p:spPr>
        <p:txBody>
          <a:bodyPr vert="vert270" wrap="square" rtlCol="0">
            <a:spAutoFit/>
          </a:bodyPr>
          <a:lstStyle>
            <a:defPPr>
              <a:defRPr lang="es-ES_tradnl"/>
            </a:defPPr>
            <a:lvl1pPr>
              <a:defRPr b="1" ker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defRPr>
            </a:lvl1pPr>
          </a:lstStyle>
          <a:p>
            <a:r>
              <a:rPr lang="es-ES" dirty="0"/>
              <a:t>Marco Normativo</a:t>
            </a:r>
            <a:endParaRPr lang="es-CO" dirty="0"/>
          </a:p>
        </p:txBody>
      </p:sp>
      <p:sp>
        <p:nvSpPr>
          <p:cNvPr id="15" name="3 CuadroTexto"/>
          <p:cNvSpPr txBox="1">
            <a:spLocks noChangeArrowheads="1"/>
          </p:cNvSpPr>
          <p:nvPr/>
        </p:nvSpPr>
        <p:spPr bwMode="auto">
          <a:xfrm>
            <a:off x="7756136" y="3215878"/>
            <a:ext cx="1208351" cy="107721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defPPr>
              <a:defRPr lang="es-ES_tradnl"/>
            </a:defPPr>
            <a:lvl1pPr algn="ctr" fontAlgn="auto">
              <a:spcBef>
                <a:spcPts val="0"/>
              </a:spcBef>
              <a:spcAft>
                <a:spcPts val="0"/>
              </a:spcAft>
              <a:defRPr sz="1500" b="1" kern="0">
                <a:latin typeface="Calibri" pitchFamily="34" charset="0"/>
              </a:defRPr>
            </a:lvl1pPr>
          </a:lstStyle>
          <a:p>
            <a:r>
              <a:rPr lang="es-ES" sz="1600" dirty="0"/>
              <a:t>Anexo de la Resolución 414 de 2014</a:t>
            </a:r>
          </a:p>
        </p:txBody>
      </p:sp>
      <p:grpSp>
        <p:nvGrpSpPr>
          <p:cNvPr id="4" name="3 Grupo"/>
          <p:cNvGrpSpPr/>
          <p:nvPr/>
        </p:nvGrpSpPr>
        <p:grpSpPr>
          <a:xfrm>
            <a:off x="6967731" y="3284984"/>
            <a:ext cx="412581" cy="576064"/>
            <a:chOff x="6967731" y="3284984"/>
            <a:chExt cx="412581" cy="576064"/>
          </a:xfrm>
        </p:grpSpPr>
        <p:sp>
          <p:nvSpPr>
            <p:cNvPr id="16" name="15 Extracto"/>
            <p:cNvSpPr>
              <a:spLocks noChangeArrowheads="1"/>
            </p:cNvSpPr>
            <p:nvPr/>
          </p:nvSpPr>
          <p:spPr bwMode="auto">
            <a:xfrm rot="5400000">
              <a:off x="6921994" y="3402729"/>
              <a:ext cx="576063" cy="340573"/>
            </a:xfrm>
            <a:prstGeom prst="flowChartExtra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eaLnBrk="1" hangingPunct="1"/>
              <a:endParaRPr lang="es-CO" altLang="es-CO" sz="1500" b="1">
                <a:solidFill>
                  <a:schemeClr val="accent4">
                    <a:lumMod val="95000"/>
                    <a:lumOff val="5000"/>
                  </a:schemeClr>
                </a:solidFill>
                <a:latin typeface="Century Gothic" pitchFamily="34" charset="0"/>
                <a:cs typeface="Arial" charset="0"/>
              </a:endParaRPr>
            </a:p>
          </p:txBody>
        </p:sp>
        <p:sp>
          <p:nvSpPr>
            <p:cNvPr id="14" name="13 Extracto"/>
            <p:cNvSpPr>
              <a:spLocks noChangeArrowheads="1"/>
            </p:cNvSpPr>
            <p:nvPr/>
          </p:nvSpPr>
          <p:spPr bwMode="auto">
            <a:xfrm rot="5400000">
              <a:off x="6849986" y="3402730"/>
              <a:ext cx="576063" cy="340573"/>
            </a:xfrm>
            <a:prstGeom prst="flowChartExtract">
              <a:avLst/>
            </a:prstGeom>
            <a:ln>
              <a:headEnd/>
              <a:tailEnd/>
            </a:ln>
          </p:spPr>
          <p:style>
            <a:lnRef idx="0">
              <a:schemeClr val="accent6"/>
            </a:lnRef>
            <a:fillRef idx="3">
              <a:schemeClr val="accent6"/>
            </a:fillRef>
            <a:effectRef idx="3">
              <a:schemeClr val="accent6"/>
            </a:effectRef>
            <a:fontRef idx="minor">
              <a:schemeClr val="lt1"/>
            </a:fontRef>
          </p:style>
          <p:txBody>
            <a:bodyPr/>
            <a:lstStyle/>
            <a:p>
              <a:pPr eaLnBrk="1" hangingPunct="1"/>
              <a:endParaRPr lang="es-CO" altLang="es-CO" sz="1500" b="1">
                <a:latin typeface="Century Gothic" pitchFamily="34" charset="0"/>
                <a:cs typeface="Arial" charset="0"/>
              </a:endParaRPr>
            </a:p>
          </p:txBody>
        </p:sp>
      </p:grpSp>
    </p:spTree>
    <p:extLst>
      <p:ext uri="{BB962C8B-B14F-4D97-AF65-F5344CB8AC3E}">
        <p14:creationId xmlns:p14="http://schemas.microsoft.com/office/powerpoint/2010/main" val="27658376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2864" y="24123"/>
            <a:ext cx="9166864" cy="1172629"/>
          </a:xfrm>
          <a:prstGeom prst="rect">
            <a:avLst/>
          </a:prstGeom>
        </p:spPr>
        <p:txBody>
          <a:bodyPr wrap="square">
            <a:spAutoFit/>
          </a:bodyPr>
          <a:lstStyle/>
          <a:p>
            <a:pPr marL="444500" indent="-444500" algn="ctr" fontAlgn="auto">
              <a:lnSpc>
                <a:spcPct val="90000"/>
              </a:lnSpc>
              <a:spcAft>
                <a:spcPct val="35000"/>
              </a:spcAft>
              <a:buSzPct val="90000"/>
              <a:defRPr/>
            </a:pPr>
            <a:r>
              <a:rPr lang="es-ES" sz="2500" b="1" dirty="0">
                <a:solidFill>
                  <a:schemeClr val="bg1"/>
                </a:solidFill>
                <a:effectLst>
                  <a:outerShdw blurRad="38100" dist="38100" dir="2700000" algn="tl">
                    <a:srgbClr val="000000">
                      <a:alpha val="43137"/>
                    </a:srgbClr>
                  </a:outerShdw>
                </a:effectLst>
                <a:latin typeface="Calibri" pitchFamily="34" charset="0"/>
              </a:rPr>
              <a:t>MODELO DE CONTABILIDAD PARA EMPRESAS QUE NO COTIZAN EN EL MERCADO DE VALORES, Y QUE CAPTAN O ADMINISTRAN AHORRO DEL PÚBLICO (RESOLUCIÓN 414/14)</a:t>
            </a:r>
          </a:p>
        </p:txBody>
      </p:sp>
      <p:sp>
        <p:nvSpPr>
          <p:cNvPr id="5" name="128 Flecha derecha"/>
          <p:cNvSpPr/>
          <p:nvPr/>
        </p:nvSpPr>
        <p:spPr>
          <a:xfrm>
            <a:off x="727479" y="3915228"/>
            <a:ext cx="418195" cy="519545"/>
          </a:xfrm>
          <a:prstGeom prst="rightArrow">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600" kern="0">
              <a:solidFill>
                <a:sysClr val="window" lastClr="FFFFFF"/>
              </a:solidFill>
              <a:latin typeface="Calibri"/>
              <a:cs typeface="+mn-cs"/>
            </a:endParaRPr>
          </a:p>
        </p:txBody>
      </p:sp>
      <p:sp>
        <p:nvSpPr>
          <p:cNvPr id="6" name="129 Rectángulo"/>
          <p:cNvSpPr/>
          <p:nvPr/>
        </p:nvSpPr>
        <p:spPr>
          <a:xfrm rot="10800000" flipV="1">
            <a:off x="107505" y="1968158"/>
            <a:ext cx="558650" cy="4395172"/>
          </a:xfrm>
          <a:prstGeom prst="rect">
            <a:avLst/>
          </a:prstGeom>
          <a:blipFill>
            <a:blip r:embed="rId2" cstate="print"/>
            <a:tile tx="0" ty="0" sx="100000" sy="100000" flip="none" algn="tl"/>
          </a:blipFill>
          <a:ln w="25400" cap="flat" cmpd="sng" algn="ctr">
            <a:solidFill>
              <a:schemeClr val="accent2">
                <a:lumMod val="75000"/>
              </a:schemeClr>
            </a:solidFill>
            <a:prstDash val="solid"/>
          </a:ln>
          <a:effectLst/>
        </p:spPr>
        <p:txBody>
          <a:bodyPr lIns="575940" tIns="43638" rIns="488664" bIns="43638" spcCol="1298" anchor="ctr"/>
          <a:lstStyle/>
          <a:p>
            <a:pPr algn="ctr" defTabSz="1454603" fontAlgn="auto">
              <a:lnSpc>
                <a:spcPct val="90000"/>
              </a:lnSpc>
              <a:spcBef>
                <a:spcPts val="0"/>
              </a:spcBef>
              <a:spcAft>
                <a:spcPct val="35000"/>
              </a:spcAft>
              <a:defRPr/>
            </a:pPr>
            <a:r>
              <a:rPr lang="es-CO" sz="1800" b="1" kern="0" dirty="0">
                <a:effectLst>
                  <a:outerShdw blurRad="38100" dist="38100" dir="2700000" algn="tl">
                    <a:srgbClr val="000000">
                      <a:alpha val="43137"/>
                    </a:srgbClr>
                  </a:outerShdw>
                </a:effectLst>
                <a:latin typeface="Calibri"/>
                <a:cs typeface="+mn-cs"/>
              </a:rPr>
              <a:t>MARCO</a:t>
            </a:r>
          </a:p>
          <a:p>
            <a:pPr algn="ctr" defTabSz="1454603" fontAlgn="auto">
              <a:lnSpc>
                <a:spcPct val="90000"/>
              </a:lnSpc>
              <a:spcBef>
                <a:spcPts val="0"/>
              </a:spcBef>
              <a:spcAft>
                <a:spcPct val="35000"/>
              </a:spcAft>
              <a:defRPr/>
            </a:pPr>
            <a:endParaRPr lang="es-CO" sz="1800" b="1" kern="0" dirty="0">
              <a:effectLst>
                <a:outerShdw blurRad="38100" dist="38100" dir="2700000" algn="tl">
                  <a:srgbClr val="000000">
                    <a:alpha val="43137"/>
                  </a:srgbClr>
                </a:outerShdw>
              </a:effectLst>
              <a:latin typeface="Calibri"/>
              <a:cs typeface="+mn-cs"/>
            </a:endParaRPr>
          </a:p>
          <a:p>
            <a:pPr algn="ctr" defTabSz="1454603" fontAlgn="auto">
              <a:lnSpc>
                <a:spcPct val="90000"/>
              </a:lnSpc>
              <a:spcBef>
                <a:spcPts val="0"/>
              </a:spcBef>
              <a:spcAft>
                <a:spcPct val="35000"/>
              </a:spcAft>
              <a:defRPr/>
            </a:pPr>
            <a:r>
              <a:rPr lang="es-CO" sz="1800" b="1" kern="0" dirty="0">
                <a:effectLst>
                  <a:outerShdw blurRad="38100" dist="38100" dir="2700000" algn="tl">
                    <a:srgbClr val="000000">
                      <a:alpha val="43137"/>
                    </a:srgbClr>
                  </a:outerShdw>
                </a:effectLst>
                <a:latin typeface="Calibri"/>
                <a:cs typeface="+mn-cs"/>
              </a:rPr>
              <a:t>NORMARIVO</a:t>
            </a:r>
          </a:p>
        </p:txBody>
      </p:sp>
      <p:sp>
        <p:nvSpPr>
          <p:cNvPr id="8" name="8 CuadroTexto"/>
          <p:cNvSpPr txBox="1">
            <a:spLocks noChangeArrowheads="1"/>
          </p:cNvSpPr>
          <p:nvPr/>
        </p:nvSpPr>
        <p:spPr bwMode="auto">
          <a:xfrm>
            <a:off x="1619673" y="1880664"/>
            <a:ext cx="11521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2014</a:t>
            </a:r>
          </a:p>
        </p:txBody>
      </p:sp>
      <p:sp>
        <p:nvSpPr>
          <p:cNvPr id="9" name="10 CuadroTexto"/>
          <p:cNvSpPr txBox="1">
            <a:spLocks noChangeArrowheads="1"/>
          </p:cNvSpPr>
          <p:nvPr/>
        </p:nvSpPr>
        <p:spPr bwMode="auto">
          <a:xfrm>
            <a:off x="4273774" y="1895633"/>
            <a:ext cx="11623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2015</a:t>
            </a:r>
          </a:p>
        </p:txBody>
      </p:sp>
      <p:sp>
        <p:nvSpPr>
          <p:cNvPr id="10" name="10 CuadroTexto"/>
          <p:cNvSpPr txBox="1">
            <a:spLocks noChangeArrowheads="1"/>
          </p:cNvSpPr>
          <p:nvPr/>
        </p:nvSpPr>
        <p:spPr bwMode="auto">
          <a:xfrm>
            <a:off x="7181167" y="1896388"/>
            <a:ext cx="1135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2016</a:t>
            </a:r>
          </a:p>
        </p:txBody>
      </p:sp>
      <p:sp>
        <p:nvSpPr>
          <p:cNvPr id="11" name="134 Rectángulo"/>
          <p:cNvSpPr/>
          <p:nvPr/>
        </p:nvSpPr>
        <p:spPr>
          <a:xfrm>
            <a:off x="1055632" y="2250206"/>
            <a:ext cx="2264625" cy="874565"/>
          </a:xfrm>
          <a:prstGeom prst="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500" b="1" kern="0" dirty="0">
                <a:latin typeface="Calibri" panose="020F0502020204030204" pitchFamily="34" charset="0"/>
                <a:cs typeface="+mn-cs"/>
              </a:rPr>
              <a:t>PERÍODO DE PREPARACIÓN OBLIGATORIA</a:t>
            </a:r>
          </a:p>
        </p:txBody>
      </p:sp>
      <p:sp>
        <p:nvSpPr>
          <p:cNvPr id="12" name="135 Rectángulo"/>
          <p:cNvSpPr/>
          <p:nvPr/>
        </p:nvSpPr>
        <p:spPr>
          <a:xfrm>
            <a:off x="3986119" y="2247270"/>
            <a:ext cx="2241530" cy="877501"/>
          </a:xfrm>
          <a:prstGeom prst="rect">
            <a:avLst/>
          </a:prstGeom>
          <a:solidFill>
            <a:srgbClr val="C0504D">
              <a:hueOff val="2340759"/>
              <a:satOff val="-2919"/>
              <a:lumOff val="686"/>
              <a:alphaOff val="0"/>
            </a:srgbClr>
          </a:solidFill>
          <a:ln w="25400" cap="flat" cmpd="sng" algn="ctr">
            <a:solidFill>
              <a:sysClr val="window" lastClr="FFFFFF">
                <a:hueOff val="0"/>
                <a:satOff val="0"/>
                <a:lumOff val="0"/>
                <a:alphaOff val="0"/>
              </a:sysClr>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800" b="1" kern="0" dirty="0">
                <a:latin typeface="Calibri" panose="020F0502020204030204" pitchFamily="34" charset="0"/>
                <a:cs typeface="+mn-cs"/>
              </a:rPr>
              <a:t>PERÍODO DE TRANSICIÓN </a:t>
            </a:r>
          </a:p>
        </p:txBody>
      </p:sp>
      <p:sp>
        <p:nvSpPr>
          <p:cNvPr id="13" name="136 Rectángulo"/>
          <p:cNvSpPr/>
          <p:nvPr/>
        </p:nvSpPr>
        <p:spPr>
          <a:xfrm>
            <a:off x="6876256" y="2250206"/>
            <a:ext cx="2023500" cy="874565"/>
          </a:xfrm>
          <a:prstGeom prst="rect">
            <a:avLst/>
          </a:prstGeom>
          <a:solidFill>
            <a:srgbClr val="C0504D">
              <a:hueOff val="4681519"/>
              <a:satOff val="-5839"/>
              <a:lumOff val="1373"/>
              <a:alphaOff val="0"/>
            </a:srgbClr>
          </a:solidFill>
          <a:ln w="25400" cap="flat" cmpd="sng" algn="ctr">
            <a:solidFill>
              <a:sysClr val="window" lastClr="FFFFFF">
                <a:hueOff val="0"/>
                <a:satOff val="0"/>
                <a:lumOff val="0"/>
                <a:alphaOff val="0"/>
              </a:sysClr>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500" b="1" kern="0" dirty="0">
                <a:latin typeface="Calibri" panose="020F0502020204030204" pitchFamily="34" charset="0"/>
                <a:cs typeface="+mn-cs"/>
              </a:rPr>
              <a:t>PERÍODO DE APLICACIÓN </a:t>
            </a:r>
          </a:p>
        </p:txBody>
      </p:sp>
      <p:sp>
        <p:nvSpPr>
          <p:cNvPr id="14" name="12 Rectángulo"/>
          <p:cNvSpPr>
            <a:spLocks noChangeArrowheads="1"/>
          </p:cNvSpPr>
          <p:nvPr/>
        </p:nvSpPr>
        <p:spPr bwMode="auto">
          <a:xfrm>
            <a:off x="3707904" y="3501008"/>
            <a:ext cx="2913825" cy="2862322"/>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noFill/>
            <a:prstDash val="solid"/>
            <a:headEnd/>
            <a:tailEnd/>
          </a:ln>
          <a:effectLst>
            <a:outerShdw blurRad="40000" dist="20000" dir="5400000" rotWithShape="0">
              <a:srgbClr val="000000">
                <a:alpha val="38000"/>
              </a:srgbClr>
            </a:outerShdw>
          </a:effectLst>
        </p:spPr>
        <p:txBody>
          <a:bodyPr wrap="square">
            <a:spAutoFit/>
          </a:bodyPr>
          <a:lstStyle/>
          <a:p>
            <a:pPr marL="342900" indent="-342900" algn="l" fontAlgn="auto">
              <a:spcBef>
                <a:spcPts val="0"/>
              </a:spcBef>
              <a:spcAft>
                <a:spcPts val="0"/>
              </a:spcAft>
              <a:buAutoNum type="arabicPeriod"/>
              <a:defRPr/>
            </a:pPr>
            <a:r>
              <a:rPr lang="es-ES" sz="1800" b="1" kern="0" dirty="0">
                <a:solidFill>
                  <a:sysClr val="windowText" lastClr="000000"/>
                </a:solidFill>
                <a:latin typeface="Calibri" panose="020F0502020204030204" pitchFamily="34" charset="0"/>
              </a:rPr>
              <a:t>Para efectos legales, aplicación del PGCP, MP y DC y, simultáneamente se debe preparar información con base en el nuevo marco normativo</a:t>
            </a:r>
          </a:p>
          <a:p>
            <a:pPr marL="268288" indent="-268288" algn="l" fontAlgn="auto">
              <a:spcBef>
                <a:spcPts val="0"/>
              </a:spcBef>
              <a:spcAft>
                <a:spcPts val="0"/>
              </a:spcAft>
              <a:defRPr/>
            </a:pPr>
            <a:r>
              <a:rPr lang="es-ES" sz="1800" b="1" kern="0" dirty="0">
                <a:solidFill>
                  <a:sysClr val="windowText" lastClr="000000"/>
                </a:solidFill>
                <a:latin typeface="Calibri" panose="020F0502020204030204" pitchFamily="34" charset="0"/>
              </a:rPr>
              <a:t>2.  Enero 1: Preparación del estado de situación financiera de apertura</a:t>
            </a:r>
            <a:endParaRPr lang="es-CO" sz="1800" b="1" kern="0" dirty="0">
              <a:solidFill>
                <a:sysClr val="windowText" lastClr="000000"/>
              </a:solidFill>
              <a:latin typeface="Calibri" panose="020F0502020204030204" pitchFamily="34" charset="0"/>
            </a:endParaRPr>
          </a:p>
        </p:txBody>
      </p:sp>
      <p:sp>
        <p:nvSpPr>
          <p:cNvPr id="15" name="19 Rectángulo"/>
          <p:cNvSpPr>
            <a:spLocks noChangeArrowheads="1"/>
          </p:cNvSpPr>
          <p:nvPr/>
        </p:nvSpPr>
        <p:spPr bwMode="auto">
          <a:xfrm>
            <a:off x="7020545" y="3573016"/>
            <a:ext cx="1799927" cy="2246769"/>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noFill/>
            <a:prstDash val="solid"/>
            <a:headEnd/>
            <a:tailEnd/>
          </a:ln>
          <a:effectLst>
            <a:outerShdw blurRad="40000" dist="20000" dir="5400000" rotWithShape="0">
              <a:srgbClr val="000000">
                <a:alpha val="38000"/>
              </a:srgbClr>
            </a:outerShdw>
          </a:effectLst>
        </p:spPr>
        <p:txBody>
          <a:bodyPr wrap="square">
            <a:spAutoFit/>
          </a:bodyPr>
          <a:lstStyle/>
          <a:p>
            <a:pPr algn="l" fontAlgn="auto">
              <a:spcBef>
                <a:spcPts val="0"/>
              </a:spcBef>
              <a:spcAft>
                <a:spcPts val="0"/>
              </a:spcAft>
              <a:defRPr/>
            </a:pPr>
            <a:r>
              <a:rPr lang="es-ES" sz="2000" b="1" kern="0" dirty="0">
                <a:solidFill>
                  <a:sysClr val="windowText" lastClr="000000"/>
                </a:solidFill>
                <a:latin typeface="Calibri" panose="020F0502020204030204" pitchFamily="34" charset="0"/>
              </a:rPr>
              <a:t>Para todos los efectos, aplicación del nuevo marco normativo a partir de las NIIF</a:t>
            </a:r>
            <a:endParaRPr lang="es-CO" sz="2000" b="1" kern="0" dirty="0">
              <a:solidFill>
                <a:sysClr val="windowText" lastClr="000000"/>
              </a:solidFill>
              <a:latin typeface="Calibri" panose="020F0502020204030204" pitchFamily="34" charset="0"/>
            </a:endParaRPr>
          </a:p>
        </p:txBody>
      </p:sp>
      <p:sp>
        <p:nvSpPr>
          <p:cNvPr id="16" name="20 CuadroTexto"/>
          <p:cNvSpPr txBox="1">
            <a:spLocks noChangeArrowheads="1"/>
          </p:cNvSpPr>
          <p:nvPr/>
        </p:nvSpPr>
        <p:spPr bwMode="auto">
          <a:xfrm>
            <a:off x="1203380" y="3642590"/>
            <a:ext cx="2004096" cy="1938992"/>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noFill/>
            <a:prstDash val="solid"/>
            <a:headEnd/>
            <a:tailEnd/>
          </a:ln>
          <a:effectLst>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l" eaLnBrk="1" fontAlgn="auto" hangingPunct="1">
              <a:spcBef>
                <a:spcPts val="0"/>
              </a:spcBef>
              <a:spcAft>
                <a:spcPts val="0"/>
              </a:spcAft>
              <a:defRPr/>
            </a:pPr>
            <a:r>
              <a:rPr lang="es-CO" sz="2000" kern="0" dirty="0">
                <a:solidFill>
                  <a:sysClr val="windowText" lastClr="000000"/>
                </a:solidFill>
                <a:latin typeface="Calibri" panose="020F0502020204030204" pitchFamily="34" charset="0"/>
              </a:rPr>
              <a:t>Actividades de preparación para aplicar el nuevo marco normativo a partir de las NIIF</a:t>
            </a:r>
          </a:p>
        </p:txBody>
      </p:sp>
      <p:sp>
        <p:nvSpPr>
          <p:cNvPr id="17" name="140 Flecha derecha"/>
          <p:cNvSpPr/>
          <p:nvPr/>
        </p:nvSpPr>
        <p:spPr>
          <a:xfrm>
            <a:off x="3491880" y="2600225"/>
            <a:ext cx="360362" cy="287337"/>
          </a:xfrm>
          <a:prstGeom prst="rightArrow">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500" kern="0">
              <a:solidFill>
                <a:sysClr val="window" lastClr="FFFFFF"/>
              </a:solidFill>
              <a:latin typeface="Calibri"/>
              <a:cs typeface="+mn-cs"/>
            </a:endParaRPr>
          </a:p>
        </p:txBody>
      </p:sp>
      <p:sp>
        <p:nvSpPr>
          <p:cNvPr id="18" name="141 Flecha derecha"/>
          <p:cNvSpPr/>
          <p:nvPr/>
        </p:nvSpPr>
        <p:spPr>
          <a:xfrm>
            <a:off x="6399271" y="2600226"/>
            <a:ext cx="288925" cy="287337"/>
          </a:xfrm>
          <a:prstGeom prst="rightArrow">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500" kern="0">
              <a:solidFill>
                <a:sysClr val="window" lastClr="FFFFFF"/>
              </a:solidFill>
              <a:latin typeface="Calibri"/>
              <a:cs typeface="+mn-cs"/>
            </a:endParaRPr>
          </a:p>
        </p:txBody>
      </p:sp>
      <p:sp>
        <p:nvSpPr>
          <p:cNvPr id="19" name="142 Flecha izquierda y derecha"/>
          <p:cNvSpPr/>
          <p:nvPr/>
        </p:nvSpPr>
        <p:spPr>
          <a:xfrm>
            <a:off x="1039423" y="3124771"/>
            <a:ext cx="2295213" cy="431800"/>
          </a:xfrm>
          <a:prstGeom prst="leftRightArrow">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b="0" kern="0">
              <a:solidFill>
                <a:sysClr val="window" lastClr="FFFFFF"/>
              </a:solidFill>
              <a:latin typeface="Calibri" panose="020F0502020204030204" pitchFamily="34" charset="0"/>
              <a:cs typeface="+mn-cs"/>
            </a:endParaRPr>
          </a:p>
        </p:txBody>
      </p:sp>
      <p:sp>
        <p:nvSpPr>
          <p:cNvPr id="21" name="143 Flecha izquierda y derecha"/>
          <p:cNvSpPr/>
          <p:nvPr/>
        </p:nvSpPr>
        <p:spPr>
          <a:xfrm>
            <a:off x="3871084" y="3082839"/>
            <a:ext cx="2492427" cy="431800"/>
          </a:xfrm>
          <a:prstGeom prst="leftRightArrow">
            <a:avLst/>
          </a:prstGeom>
          <a:solidFill>
            <a:srgbClr val="C0504D">
              <a:hueOff val="2340759"/>
              <a:satOff val="-2919"/>
              <a:lumOff val="686"/>
              <a:alphaOff val="0"/>
            </a:srgbClr>
          </a:solidFill>
          <a:ln w="25400" cap="flat" cmpd="sng" algn="ctr">
            <a:solidFill>
              <a:sysClr val="window" lastClr="FFFFFF">
                <a:hueOff val="0"/>
                <a:satOff val="0"/>
                <a:lumOff val="0"/>
                <a:alphaOff val="0"/>
              </a:sysClr>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kern="0">
              <a:solidFill>
                <a:sysClr val="window" lastClr="FFFFFF"/>
              </a:solidFill>
              <a:latin typeface="Calibri" panose="020F0502020204030204" pitchFamily="34" charset="0"/>
              <a:cs typeface="+mn-cs"/>
            </a:endParaRPr>
          </a:p>
        </p:txBody>
      </p:sp>
      <p:sp>
        <p:nvSpPr>
          <p:cNvPr id="22" name="144 Flecha izquierda y derecha"/>
          <p:cNvSpPr/>
          <p:nvPr/>
        </p:nvSpPr>
        <p:spPr>
          <a:xfrm>
            <a:off x="6861469" y="3124771"/>
            <a:ext cx="2116488" cy="431800"/>
          </a:xfrm>
          <a:prstGeom prst="leftRightArrow">
            <a:avLst/>
          </a:prstGeom>
          <a:solidFill>
            <a:srgbClr val="C0504D">
              <a:hueOff val="4681519"/>
              <a:satOff val="-5839"/>
              <a:lumOff val="1373"/>
              <a:alphaOff val="0"/>
            </a:srgbClr>
          </a:solidFill>
          <a:ln w="25400" cap="flat" cmpd="sng" algn="ctr">
            <a:solidFill>
              <a:sysClr val="window" lastClr="FFFFFF">
                <a:hueOff val="0"/>
                <a:satOff val="0"/>
                <a:lumOff val="0"/>
                <a:alphaOff val="0"/>
              </a:sysClr>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kern="0">
              <a:solidFill>
                <a:sysClr val="window" lastClr="FFFFFF"/>
              </a:solidFill>
              <a:latin typeface="Calibri" panose="020F0502020204030204" pitchFamily="34" charset="0"/>
              <a:cs typeface="+mn-cs"/>
            </a:endParaRPr>
          </a:p>
        </p:txBody>
      </p:sp>
      <p:sp>
        <p:nvSpPr>
          <p:cNvPr id="23" name="AutoShape 4"/>
          <p:cNvSpPr>
            <a:spLocks noChangeArrowheads="1"/>
          </p:cNvSpPr>
          <p:nvPr/>
        </p:nvSpPr>
        <p:spPr bwMode="auto">
          <a:xfrm>
            <a:off x="800288" y="1323353"/>
            <a:ext cx="7848600" cy="377456"/>
          </a:xfrm>
          <a:prstGeom prst="roundRect">
            <a:avLst>
              <a:gd name="adj" fmla="val 21667"/>
            </a:avLst>
          </a:prstGeom>
          <a:gradFill rotWithShape="1">
            <a:gsLst>
              <a:gs pos="0">
                <a:srgbClr val="BDC9AF"/>
              </a:gs>
              <a:gs pos="100000">
                <a:srgbClr val="FFFFFF"/>
              </a:gs>
            </a:gsLst>
            <a:lin ang="2700000" scaled="1"/>
          </a:gradFill>
          <a:ln w="50800" algn="ctr">
            <a:noFill/>
            <a:round/>
            <a:headEnd/>
            <a:tailEnd/>
          </a:ln>
          <a:effectLst>
            <a:outerShdw dist="38100" dir="2700000" algn="tl" rotWithShape="0">
              <a:srgbClr val="000000">
                <a:alpha val="39998"/>
              </a:srgbClr>
            </a:outerShdw>
          </a:effectLst>
        </p:spPr>
        <p:txBody>
          <a:bodyPr anchor="ctr" anchorCtr="1"/>
          <a:lstStyle/>
          <a:p>
            <a:pPr algn="ctr" fontAlgn="auto">
              <a:spcBef>
                <a:spcPts val="0"/>
              </a:spcBef>
              <a:spcAft>
                <a:spcPts val="0"/>
              </a:spcAft>
              <a:defRPr/>
            </a:pPr>
            <a:r>
              <a:rPr lang="es-ES" sz="2800" b="1" dirty="0">
                <a:solidFill>
                  <a:schemeClr val="tx2"/>
                </a:solidFill>
                <a:effectLst>
                  <a:outerShdw blurRad="38100" dist="38100" dir="2700000" algn="tl">
                    <a:srgbClr val="000000">
                      <a:alpha val="43137"/>
                    </a:srgbClr>
                  </a:outerShdw>
                </a:effectLst>
                <a:latin typeface="Calibri" pitchFamily="34" charset="0"/>
              </a:rPr>
              <a:t>Cronograma</a:t>
            </a:r>
          </a:p>
        </p:txBody>
      </p:sp>
    </p:spTree>
    <p:extLst>
      <p:ext uri="{BB962C8B-B14F-4D97-AF65-F5344CB8AC3E}">
        <p14:creationId xmlns:p14="http://schemas.microsoft.com/office/powerpoint/2010/main" val="293693970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5"/>
                                        </p:tgtEl>
                                        <p:attrNameLst>
                                          <p:attrName>style.color</p:attrName>
                                        </p:attrNameLst>
                                      </p:cBhvr>
                                      <p:to>
                                        <a:schemeClr val="bg1"/>
                                      </p:to>
                                    </p:animClr>
                                    <p:animClr clrSpc="rgb" dir="cw">
                                      <p:cBhvr>
                                        <p:cTn id="7" dur="250" autoRev="1" fill="remove"/>
                                        <p:tgtEl>
                                          <p:spTgt spid="5"/>
                                        </p:tgtEl>
                                        <p:attrNameLst>
                                          <p:attrName>fillcolor</p:attrName>
                                        </p:attrNameLst>
                                      </p:cBhvr>
                                      <p:to>
                                        <a:schemeClr val="bg1"/>
                                      </p:to>
                                    </p:animClr>
                                    <p:set>
                                      <p:cBhvr>
                                        <p:cTn id="8" dur="250" autoRev="1" fill="remove"/>
                                        <p:tgtEl>
                                          <p:spTgt spid="5"/>
                                        </p:tgtEl>
                                        <p:attrNameLst>
                                          <p:attrName>fill.type</p:attrName>
                                        </p:attrNameLst>
                                      </p:cBhvr>
                                      <p:to>
                                        <p:strVal val="solid"/>
                                      </p:to>
                                    </p:set>
                                    <p:set>
                                      <p:cBhvr>
                                        <p:cTn id="9" dur="250" autoRev="1" fill="remove"/>
                                        <p:tgtEl>
                                          <p:spTgt spid="5"/>
                                        </p:tgtEl>
                                        <p:attrNameLst>
                                          <p:attrName>fill.on</p:attrName>
                                        </p:attrNameLst>
                                      </p:cBhvr>
                                      <p:to>
                                        <p:strVal val="true"/>
                                      </p:to>
                                    </p:set>
                                  </p:childTnLst>
                                </p:cTn>
                              </p:par>
                            </p:childTnLst>
                          </p:cTn>
                        </p:par>
                        <p:par>
                          <p:cTn id="10" fill="hold">
                            <p:stCondLst>
                              <p:cond delay="500"/>
                            </p:stCondLst>
                            <p:childTnLst>
                              <p:par>
                                <p:cTn id="11" presetID="27" presetClass="emph" presetSubtype="0" fill="remove" grpId="0" nodeType="afterEffect">
                                  <p:stCondLst>
                                    <p:cond delay="500"/>
                                  </p:stCondLst>
                                  <p:childTnLst>
                                    <p:animClr clrSpc="rgb" dir="cw">
                                      <p:cBhvr override="childStyle">
                                        <p:cTn id="12" dur="250" autoRev="1" fill="remove"/>
                                        <p:tgtEl>
                                          <p:spTgt spid="17"/>
                                        </p:tgtEl>
                                        <p:attrNameLst>
                                          <p:attrName>style.color</p:attrName>
                                        </p:attrNameLst>
                                      </p:cBhvr>
                                      <p:to>
                                        <a:schemeClr val="bg1"/>
                                      </p:to>
                                    </p:animClr>
                                    <p:animClr clrSpc="rgb" dir="cw">
                                      <p:cBhvr>
                                        <p:cTn id="13" dur="250" autoRev="1" fill="remove"/>
                                        <p:tgtEl>
                                          <p:spTgt spid="17"/>
                                        </p:tgtEl>
                                        <p:attrNameLst>
                                          <p:attrName>fillcolor</p:attrName>
                                        </p:attrNameLst>
                                      </p:cBhvr>
                                      <p:to>
                                        <a:schemeClr val="bg1"/>
                                      </p:to>
                                    </p:animClr>
                                    <p:set>
                                      <p:cBhvr>
                                        <p:cTn id="14" dur="250" autoRev="1" fill="remove"/>
                                        <p:tgtEl>
                                          <p:spTgt spid="17"/>
                                        </p:tgtEl>
                                        <p:attrNameLst>
                                          <p:attrName>fill.type</p:attrName>
                                        </p:attrNameLst>
                                      </p:cBhvr>
                                      <p:to>
                                        <p:strVal val="solid"/>
                                      </p:to>
                                    </p:set>
                                    <p:set>
                                      <p:cBhvr>
                                        <p:cTn id="15" dur="250" autoRev="1" fill="remove"/>
                                        <p:tgtEl>
                                          <p:spTgt spid="17"/>
                                        </p:tgtEl>
                                        <p:attrNameLst>
                                          <p:attrName>fill.on</p:attrName>
                                        </p:attrNameLst>
                                      </p:cBhvr>
                                      <p:to>
                                        <p:strVal val="true"/>
                                      </p:to>
                                    </p:set>
                                  </p:childTnLst>
                                </p:cTn>
                              </p:par>
                            </p:childTnLst>
                          </p:cTn>
                        </p:par>
                        <p:par>
                          <p:cTn id="16" fill="hold">
                            <p:stCondLst>
                              <p:cond delay="1500"/>
                            </p:stCondLst>
                            <p:childTnLst>
                              <p:par>
                                <p:cTn id="17" presetID="27" presetClass="emph" presetSubtype="0" fill="remove" grpId="0" nodeType="afterEffect">
                                  <p:stCondLst>
                                    <p:cond delay="750"/>
                                  </p:stCondLst>
                                  <p:childTnLst>
                                    <p:animClr clrSpc="rgb" dir="cw">
                                      <p:cBhvr override="childStyle">
                                        <p:cTn id="18" dur="250" autoRev="1" fill="remove"/>
                                        <p:tgtEl>
                                          <p:spTgt spid="18"/>
                                        </p:tgtEl>
                                        <p:attrNameLst>
                                          <p:attrName>style.color</p:attrName>
                                        </p:attrNameLst>
                                      </p:cBhvr>
                                      <p:to>
                                        <a:schemeClr val="bg1"/>
                                      </p:to>
                                    </p:animClr>
                                    <p:animClr clrSpc="rgb" dir="cw">
                                      <p:cBhvr>
                                        <p:cTn id="19" dur="250" autoRev="1" fill="remove"/>
                                        <p:tgtEl>
                                          <p:spTgt spid="18"/>
                                        </p:tgtEl>
                                        <p:attrNameLst>
                                          <p:attrName>fillcolor</p:attrName>
                                        </p:attrNameLst>
                                      </p:cBhvr>
                                      <p:to>
                                        <a:schemeClr val="bg1"/>
                                      </p:to>
                                    </p:animClr>
                                    <p:set>
                                      <p:cBhvr>
                                        <p:cTn id="20" dur="250" autoRev="1" fill="remove"/>
                                        <p:tgtEl>
                                          <p:spTgt spid="18"/>
                                        </p:tgtEl>
                                        <p:attrNameLst>
                                          <p:attrName>fill.type</p:attrName>
                                        </p:attrNameLst>
                                      </p:cBhvr>
                                      <p:to>
                                        <p:strVal val="solid"/>
                                      </p:to>
                                    </p:set>
                                    <p:set>
                                      <p:cBhvr>
                                        <p:cTn id="21" dur="250" autoRev="1" fill="remove"/>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5"/>
          </p:nvPr>
        </p:nvSpPr>
        <p:spPr/>
        <p:txBody>
          <a:bodyPr/>
          <a:lstStyle/>
          <a:p>
            <a:pPr>
              <a:defRPr/>
            </a:pPr>
            <a:fld id="{25F2CEDC-C121-4A35-A220-69FF99A1891C}" type="slidenum">
              <a:rPr lang="es-ES_tradnl" smtClean="0"/>
              <a:pPr>
                <a:defRPr/>
              </a:pPr>
              <a:t>22</a:t>
            </a:fld>
            <a:endParaRPr lang="es-ES_tradnl" dirty="0"/>
          </a:p>
        </p:txBody>
      </p:sp>
      <p:sp>
        <p:nvSpPr>
          <p:cNvPr id="7" name="6 Rectángulo"/>
          <p:cNvSpPr/>
          <p:nvPr/>
        </p:nvSpPr>
        <p:spPr>
          <a:xfrm>
            <a:off x="-22864" y="24123"/>
            <a:ext cx="9166864" cy="1172629"/>
          </a:xfrm>
          <a:prstGeom prst="rect">
            <a:avLst/>
          </a:prstGeom>
        </p:spPr>
        <p:txBody>
          <a:bodyPr wrap="square">
            <a:spAutoFit/>
          </a:bodyPr>
          <a:lstStyle/>
          <a:p>
            <a:pPr marL="444500" indent="-444500" algn="ctr" fontAlgn="auto">
              <a:lnSpc>
                <a:spcPct val="90000"/>
              </a:lnSpc>
              <a:spcAft>
                <a:spcPct val="35000"/>
              </a:spcAft>
              <a:buSzPct val="90000"/>
              <a:defRPr/>
            </a:pPr>
            <a:r>
              <a:rPr lang="es-ES" sz="2500" b="1" dirty="0">
                <a:solidFill>
                  <a:schemeClr val="bg1"/>
                </a:solidFill>
                <a:effectLst>
                  <a:outerShdw blurRad="38100" dist="38100" dir="2700000" algn="tl">
                    <a:srgbClr val="000000">
                      <a:alpha val="43137"/>
                    </a:srgbClr>
                  </a:outerShdw>
                </a:effectLst>
                <a:latin typeface="Calibri" pitchFamily="34" charset="0"/>
              </a:rPr>
              <a:t>MODELO DE CONTABILIDAD PARA EMPRESAS QUE NO COTIZAN EN EL MERCADO DE VALORES, Y QUE CAPTAN O ADMINISTRAN AHORRO DEL PÚBLICO (RESOLUCIÓN 414/14)</a:t>
            </a:r>
          </a:p>
        </p:txBody>
      </p:sp>
      <p:sp>
        <p:nvSpPr>
          <p:cNvPr id="5" name="4 Forma libre"/>
          <p:cNvSpPr/>
          <p:nvPr/>
        </p:nvSpPr>
        <p:spPr>
          <a:xfrm>
            <a:off x="43132" y="2674614"/>
            <a:ext cx="2728668" cy="2710171"/>
          </a:xfrm>
          <a:custGeom>
            <a:avLst/>
            <a:gdLst>
              <a:gd name="connsiteX0" fmla="*/ 0 w 3186930"/>
              <a:gd name="connsiteY0" fmla="*/ 1593490 h 3186980"/>
              <a:gd name="connsiteX1" fmla="*/ 1593465 w 3186930"/>
              <a:gd name="connsiteY1" fmla="*/ 0 h 3186980"/>
              <a:gd name="connsiteX2" fmla="*/ 3186930 w 3186930"/>
              <a:gd name="connsiteY2" fmla="*/ 1593490 h 3186980"/>
              <a:gd name="connsiteX3" fmla="*/ 1593465 w 3186930"/>
              <a:gd name="connsiteY3" fmla="*/ 3186980 h 3186980"/>
              <a:gd name="connsiteX4" fmla="*/ 0 w 3186930"/>
              <a:gd name="connsiteY4" fmla="*/ 1593490 h 3186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6930" h="3186980">
                <a:moveTo>
                  <a:pt x="0" y="1593490"/>
                </a:moveTo>
                <a:cubicBezTo>
                  <a:pt x="0" y="713430"/>
                  <a:pt x="713419" y="0"/>
                  <a:pt x="1593465" y="0"/>
                </a:cubicBezTo>
                <a:cubicBezTo>
                  <a:pt x="2473511" y="0"/>
                  <a:pt x="3186930" y="713430"/>
                  <a:pt x="3186930" y="1593490"/>
                </a:cubicBezTo>
                <a:cubicBezTo>
                  <a:pt x="3186930" y="2473550"/>
                  <a:pt x="2473511" y="3186980"/>
                  <a:pt x="1593465" y="3186980"/>
                </a:cubicBezTo>
                <a:cubicBezTo>
                  <a:pt x="713419" y="3186980"/>
                  <a:pt x="0" y="2473550"/>
                  <a:pt x="0" y="1593490"/>
                </a:cubicBezTo>
                <a:close/>
              </a:path>
            </a:pathLst>
          </a:custGeom>
          <a:solidFill>
            <a:schemeClr val="accent3">
              <a:lumMod val="85000"/>
            </a:schemeClr>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512435" tIns="512442" rIns="512435" bIns="512442" numCol="1" spcCol="1270" anchor="ctr" anchorCtr="0">
            <a:noAutofit/>
          </a:bodyPr>
          <a:lstStyle/>
          <a:p>
            <a:pPr lvl="0" algn="ctr" defTabSz="1600200">
              <a:lnSpc>
                <a:spcPct val="90000"/>
              </a:lnSpc>
              <a:spcBef>
                <a:spcPct val="0"/>
              </a:spcBef>
              <a:spcAft>
                <a:spcPct val="35000"/>
              </a:spcAft>
            </a:pPr>
            <a:r>
              <a:rPr lang="es-CO" sz="3200" b="1" kern="1200" dirty="0">
                <a:solidFill>
                  <a:schemeClr val="accent6">
                    <a:lumMod val="75000"/>
                  </a:schemeClr>
                </a:solidFill>
                <a:latin typeface="Calibri" pitchFamily="34" charset="0"/>
              </a:rPr>
              <a:t>Excepción ámbito de aplicación</a:t>
            </a:r>
            <a:endParaRPr lang="es-ES" sz="3200" kern="1200" dirty="0">
              <a:solidFill>
                <a:schemeClr val="accent6">
                  <a:lumMod val="75000"/>
                </a:schemeClr>
              </a:solidFill>
            </a:endParaRPr>
          </a:p>
        </p:txBody>
      </p:sp>
      <p:sp>
        <p:nvSpPr>
          <p:cNvPr id="6" name="5 Arco de bloque"/>
          <p:cNvSpPr/>
          <p:nvPr/>
        </p:nvSpPr>
        <p:spPr>
          <a:xfrm>
            <a:off x="-2556792" y="764704"/>
            <a:ext cx="6423802" cy="6696744"/>
          </a:xfrm>
          <a:prstGeom prst="blockArc">
            <a:avLst>
              <a:gd name="adj1" fmla="val 17747832"/>
              <a:gd name="adj2" fmla="val 3872736"/>
              <a:gd name="adj3" fmla="val 5580"/>
            </a:avLst>
          </a:prstGeom>
        </p:spPr>
        <p:style>
          <a:lnRef idx="0">
            <a:schemeClr val="lt1">
              <a:hueOff val="0"/>
              <a:satOff val="0"/>
              <a:lumOff val="0"/>
              <a:alphaOff val="0"/>
            </a:schemeClr>
          </a:lnRef>
          <a:fillRef idx="3">
            <a:schemeClr val="accent5">
              <a:hueOff val="5142836"/>
              <a:satOff val="11748"/>
              <a:lumOff val="-32549"/>
              <a:alphaOff val="0"/>
            </a:schemeClr>
          </a:fillRef>
          <a:effectRef idx="2">
            <a:schemeClr val="accent5">
              <a:hueOff val="5142836"/>
              <a:satOff val="11748"/>
              <a:lumOff val="-32549"/>
              <a:alphaOff val="0"/>
            </a:schemeClr>
          </a:effectRef>
          <a:fontRef idx="minor">
            <a:schemeClr val="lt1"/>
          </a:fontRef>
        </p:style>
      </p:sp>
      <p:sp>
        <p:nvSpPr>
          <p:cNvPr id="9" name="8 Forma libre"/>
          <p:cNvSpPr/>
          <p:nvPr/>
        </p:nvSpPr>
        <p:spPr>
          <a:xfrm>
            <a:off x="4788024" y="1340768"/>
            <a:ext cx="4248472" cy="2088217"/>
          </a:xfrm>
          <a:custGeom>
            <a:avLst/>
            <a:gdLst>
              <a:gd name="connsiteX0" fmla="*/ 0 w 2285231"/>
              <a:gd name="connsiteY0" fmla="*/ 0 h 1652756"/>
              <a:gd name="connsiteX1" fmla="*/ 2285231 w 2285231"/>
              <a:gd name="connsiteY1" fmla="*/ 0 h 1652756"/>
              <a:gd name="connsiteX2" fmla="*/ 2285231 w 2285231"/>
              <a:gd name="connsiteY2" fmla="*/ 1652756 h 1652756"/>
              <a:gd name="connsiteX3" fmla="*/ 0 w 2285231"/>
              <a:gd name="connsiteY3" fmla="*/ 1652756 h 1652756"/>
              <a:gd name="connsiteX4" fmla="*/ 0 w 2285231"/>
              <a:gd name="connsiteY4" fmla="*/ 0 h 1652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5231" h="1652756">
                <a:moveTo>
                  <a:pt x="0" y="0"/>
                </a:moveTo>
                <a:lnTo>
                  <a:pt x="2285231" y="0"/>
                </a:lnTo>
                <a:lnTo>
                  <a:pt x="2285231" y="1652756"/>
                </a:lnTo>
                <a:lnTo>
                  <a:pt x="0" y="16527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lvl="0" defTabSz="444500">
              <a:lnSpc>
                <a:spcPct val="90000"/>
              </a:lnSpc>
              <a:spcBef>
                <a:spcPct val="0"/>
              </a:spcBef>
              <a:spcAft>
                <a:spcPct val="10000"/>
              </a:spcAft>
            </a:pPr>
            <a:r>
              <a:rPr lang="es-CO" sz="2200" b="1" kern="1200" dirty="0">
                <a:latin typeface="Calibri" pitchFamily="34" charset="0"/>
              </a:rPr>
              <a:t>Cuando una entidad considere que la clasificación asignada no corresponda con la función económica que desarrolla. </a:t>
            </a:r>
            <a:r>
              <a:rPr lang="es-CO" sz="2200" b="1" u="sng" kern="1200" dirty="0">
                <a:latin typeface="Calibri" pitchFamily="34" charset="0"/>
              </a:rPr>
              <a:t>Elevar solicitud a la CGN antes del 31 de octubre de 2014</a:t>
            </a:r>
            <a:r>
              <a:rPr lang="es-CO" sz="2200" b="1" kern="1200" dirty="0">
                <a:latin typeface="Calibri" pitchFamily="34" charset="0"/>
              </a:rPr>
              <a:t> (Carta Circular No. 003 del 3 de octubre de 2014)</a:t>
            </a:r>
            <a:endParaRPr lang="es-ES" sz="2200" b="1" kern="1200" dirty="0"/>
          </a:p>
        </p:txBody>
      </p:sp>
      <p:sp>
        <p:nvSpPr>
          <p:cNvPr id="11" name="10 Forma libre"/>
          <p:cNvSpPr/>
          <p:nvPr/>
        </p:nvSpPr>
        <p:spPr>
          <a:xfrm>
            <a:off x="4788024" y="3789040"/>
            <a:ext cx="4248472" cy="2376264"/>
          </a:xfrm>
          <a:custGeom>
            <a:avLst/>
            <a:gdLst>
              <a:gd name="connsiteX0" fmla="*/ 0 w 2285231"/>
              <a:gd name="connsiteY0" fmla="*/ 0 h 1652756"/>
              <a:gd name="connsiteX1" fmla="*/ 2285231 w 2285231"/>
              <a:gd name="connsiteY1" fmla="*/ 0 h 1652756"/>
              <a:gd name="connsiteX2" fmla="*/ 2285231 w 2285231"/>
              <a:gd name="connsiteY2" fmla="*/ 1652756 h 1652756"/>
              <a:gd name="connsiteX3" fmla="*/ 0 w 2285231"/>
              <a:gd name="connsiteY3" fmla="*/ 1652756 h 1652756"/>
              <a:gd name="connsiteX4" fmla="*/ 0 w 2285231"/>
              <a:gd name="connsiteY4" fmla="*/ 0 h 1652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5231" h="1652756">
                <a:moveTo>
                  <a:pt x="0" y="0"/>
                </a:moveTo>
                <a:lnTo>
                  <a:pt x="2285231" y="0"/>
                </a:lnTo>
                <a:lnTo>
                  <a:pt x="2285231" y="1652756"/>
                </a:lnTo>
                <a:lnTo>
                  <a:pt x="0" y="16527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defTabSz="444500">
              <a:lnSpc>
                <a:spcPct val="90000"/>
              </a:lnSpc>
              <a:spcBef>
                <a:spcPct val="0"/>
              </a:spcBef>
              <a:spcAft>
                <a:spcPct val="10000"/>
              </a:spcAft>
            </a:pPr>
            <a:r>
              <a:rPr lang="es-CO" sz="2100" b="1" dirty="0">
                <a:latin typeface="Calibri" pitchFamily="34" charset="0"/>
              </a:rPr>
              <a:t>Sociedades de economía mixta y las que se asimilen, en las que el Sector Público tenga participación de forma directa e indirecta entre el 50% y 90%, podrán optar por aplicar el anexo al Decreto 3022 de 2013 (NIIF para pymes), siempre que participen en condiciones de mercado en competencia con entidades del sector privado</a:t>
            </a:r>
            <a:endParaRPr lang="es-ES" sz="2100" b="1" dirty="0">
              <a:latin typeface="Calibri" pitchFamily="34" charset="0"/>
            </a:endParaRPr>
          </a:p>
        </p:txBody>
      </p:sp>
      <p:sp>
        <p:nvSpPr>
          <p:cNvPr id="12" name="11 Elipse"/>
          <p:cNvSpPr/>
          <p:nvPr/>
        </p:nvSpPr>
        <p:spPr bwMode="auto">
          <a:xfrm>
            <a:off x="2388518" y="1883287"/>
            <a:ext cx="2255490" cy="1663096"/>
          </a:xfrm>
          <a:prstGeom prst="ellipse">
            <a:avLst/>
          </a:prstGeom>
          <a:solidFill>
            <a:schemeClr val="accent6">
              <a:lumMod val="20000"/>
              <a:lumOff val="80000"/>
            </a:schemeClr>
          </a:solidFill>
        </p:spPr>
        <p:style>
          <a:lnRef idx="0">
            <a:schemeClr val="lt1">
              <a:hueOff val="0"/>
              <a:satOff val="0"/>
              <a:lumOff val="0"/>
              <a:alphaOff val="0"/>
            </a:schemeClr>
          </a:lnRef>
          <a:fillRef idx="1">
            <a:schemeClr val="accent5">
              <a:tint val="50000"/>
              <a:hueOff val="0"/>
              <a:satOff val="0"/>
              <a:lumOff val="0"/>
              <a:alphaOff val="0"/>
            </a:schemeClr>
          </a:fillRef>
          <a:effectRef idx="2">
            <a:schemeClr val="accent5">
              <a:tint val="50000"/>
              <a:hueOff val="0"/>
              <a:satOff val="0"/>
              <a:lumOff val="0"/>
              <a:alphaOff val="0"/>
            </a:schemeClr>
          </a:effectRef>
          <a:fontRef idx="minor">
            <a:schemeClr val="lt1">
              <a:hueOff val="0"/>
              <a:satOff val="0"/>
              <a:lumOff val="0"/>
              <a:alphaOff val="0"/>
            </a:schemeClr>
          </a:fontRef>
        </p:style>
        <p:txBody>
          <a:bodyPr vert="horz" wrap="square" lIns="91440" tIns="45720" rIns="91440" bIns="45720" numCol="1" rtlCol="0" anchor="t" anchorCtr="0" compatLnSpc="1">
            <a:prstTxWarp prst="textNoShape">
              <a:avLst/>
            </a:prstTxWarp>
          </a:bodyPr>
          <a:lstStyle/>
          <a:p>
            <a:pPr algn="l">
              <a:spcBef>
                <a:spcPct val="0"/>
              </a:spcBef>
            </a:pPr>
            <a:r>
              <a:rPr lang="es-CO" sz="2100" b="1" dirty="0">
                <a:solidFill>
                  <a:schemeClr val="tx1"/>
                </a:solidFill>
                <a:latin typeface="Calibri" pitchFamily="34" charset="0"/>
              </a:rPr>
              <a:t>Parágrafo 1 del Art. 2 de la R. 414/14 </a:t>
            </a:r>
          </a:p>
          <a:p>
            <a:pPr marL="0" marR="0" indent="0" algn="l"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dirty="0">
              <a:ln>
                <a:noFill/>
              </a:ln>
              <a:solidFill>
                <a:schemeClr val="tx1"/>
              </a:solidFill>
              <a:effectLst/>
              <a:latin typeface="Times New Roman" pitchFamily="18" charset="0"/>
            </a:endParaRPr>
          </a:p>
        </p:txBody>
      </p:sp>
      <p:sp>
        <p:nvSpPr>
          <p:cNvPr id="14" name="13 Elipse"/>
          <p:cNvSpPr/>
          <p:nvPr/>
        </p:nvSpPr>
        <p:spPr bwMode="auto">
          <a:xfrm>
            <a:off x="2382688" y="4437112"/>
            <a:ext cx="2261320" cy="1663096"/>
          </a:xfrm>
          <a:prstGeom prst="ellipse">
            <a:avLst/>
          </a:prstGeom>
        </p:spPr>
        <p:style>
          <a:lnRef idx="0">
            <a:schemeClr val="lt1">
              <a:hueOff val="0"/>
              <a:satOff val="0"/>
              <a:lumOff val="0"/>
              <a:alphaOff val="0"/>
            </a:schemeClr>
          </a:lnRef>
          <a:fillRef idx="1">
            <a:schemeClr val="accent5">
              <a:tint val="50000"/>
              <a:hueOff val="5246602"/>
              <a:satOff val="-10248"/>
              <a:lumOff val="-8968"/>
              <a:alphaOff val="0"/>
            </a:schemeClr>
          </a:fillRef>
          <a:effectRef idx="2">
            <a:schemeClr val="accent5">
              <a:tint val="50000"/>
              <a:hueOff val="5246602"/>
              <a:satOff val="-10248"/>
              <a:lumOff val="-8968"/>
              <a:alphaOff val="0"/>
            </a:schemeClr>
          </a:effectRef>
          <a:fontRef idx="minor">
            <a:schemeClr val="lt1">
              <a:hueOff val="0"/>
              <a:satOff val="0"/>
              <a:lumOff val="0"/>
              <a:alphaOff val="0"/>
            </a:schemeClr>
          </a:fontRef>
        </p:style>
        <p:txBody>
          <a:bodyPr vert="horz" wrap="square" lIns="91440" tIns="45720" rIns="91440" bIns="45720" numCol="1" rtlCol="0" anchor="t" anchorCtr="0" compatLnSpc="1">
            <a:prstTxWarp prst="textNoShape">
              <a:avLst/>
            </a:prstTxWarp>
          </a:bodyPr>
          <a:lstStyle/>
          <a:p>
            <a:pPr algn="l">
              <a:spcBef>
                <a:spcPct val="0"/>
              </a:spcBef>
            </a:pPr>
            <a:r>
              <a:rPr lang="es-CO" sz="2100" b="1" dirty="0">
                <a:solidFill>
                  <a:schemeClr val="tx1"/>
                </a:solidFill>
                <a:latin typeface="Calibri" pitchFamily="34" charset="0"/>
              </a:rPr>
              <a:t>Parágrafo 2 del Art. 2 de la R. 414/14</a:t>
            </a:r>
          </a:p>
          <a:p>
            <a:pPr marL="0" marR="0" indent="0" algn="l"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7450250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55"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childTnLst>
                          </p:cTn>
                        </p:par>
                        <p:par>
                          <p:cTn id="17" fill="hold">
                            <p:stCondLst>
                              <p:cond delay="2000"/>
                            </p:stCondLst>
                            <p:childTnLst>
                              <p:par>
                                <p:cTn id="18" presetID="31" presetClass="entr" presetSubtype="0" fill="hold" grpId="0" nodeType="afterEffect">
                                  <p:stCondLst>
                                    <p:cond delay="3000"/>
                                  </p:stCondLst>
                                  <p:childTnLst>
                                    <p:set>
                                      <p:cBhvr>
                                        <p:cTn id="19" dur="1" fill="hold">
                                          <p:stCondLst>
                                            <p:cond delay="0"/>
                                          </p:stCondLst>
                                        </p:cTn>
                                        <p:tgtEl>
                                          <p:spTgt spid="14"/>
                                        </p:tgtEl>
                                        <p:attrNameLst>
                                          <p:attrName>style.visibility</p:attrName>
                                        </p:attrNameLst>
                                      </p:cBhvr>
                                      <p:to>
                                        <p:strVal val="visible"/>
                                      </p:to>
                                    </p:set>
                                    <p:anim calcmode="lin" valueType="num">
                                      <p:cBhvr>
                                        <p:cTn id="20" dur="1000" fill="hold"/>
                                        <p:tgtEl>
                                          <p:spTgt spid="14"/>
                                        </p:tgtEl>
                                        <p:attrNameLst>
                                          <p:attrName>ppt_w</p:attrName>
                                        </p:attrNameLst>
                                      </p:cBhvr>
                                      <p:tavLst>
                                        <p:tav tm="0">
                                          <p:val>
                                            <p:fltVal val="0"/>
                                          </p:val>
                                        </p:tav>
                                        <p:tav tm="100000">
                                          <p:val>
                                            <p:strVal val="#ppt_w"/>
                                          </p:val>
                                        </p:tav>
                                      </p:tavLst>
                                    </p:anim>
                                    <p:anim calcmode="lin" valueType="num">
                                      <p:cBhvr>
                                        <p:cTn id="21" dur="1000" fill="hold"/>
                                        <p:tgtEl>
                                          <p:spTgt spid="14"/>
                                        </p:tgtEl>
                                        <p:attrNameLst>
                                          <p:attrName>ppt_h</p:attrName>
                                        </p:attrNameLst>
                                      </p:cBhvr>
                                      <p:tavLst>
                                        <p:tav tm="0">
                                          <p:val>
                                            <p:fltVal val="0"/>
                                          </p:val>
                                        </p:tav>
                                        <p:tav tm="100000">
                                          <p:val>
                                            <p:strVal val="#ppt_h"/>
                                          </p:val>
                                        </p:tav>
                                      </p:tavLst>
                                    </p:anim>
                                    <p:anim calcmode="lin" valueType="num">
                                      <p:cBhvr>
                                        <p:cTn id="22" dur="1000" fill="hold"/>
                                        <p:tgtEl>
                                          <p:spTgt spid="14"/>
                                        </p:tgtEl>
                                        <p:attrNameLst>
                                          <p:attrName>style.rotation</p:attrName>
                                        </p:attrNameLst>
                                      </p:cBhvr>
                                      <p:tavLst>
                                        <p:tav tm="0">
                                          <p:val>
                                            <p:fltVal val="90"/>
                                          </p:val>
                                        </p:tav>
                                        <p:tav tm="100000">
                                          <p:val>
                                            <p:fltVal val="0"/>
                                          </p:val>
                                        </p:tav>
                                      </p:tavLst>
                                    </p:anim>
                                    <p:animEffect transition="in" filter="fade">
                                      <p:cBhvr>
                                        <p:cTn id="23" dur="1000"/>
                                        <p:tgtEl>
                                          <p:spTgt spid="14"/>
                                        </p:tgtEl>
                                      </p:cBhvr>
                                    </p:animEffect>
                                  </p:childTnLst>
                                </p:cTn>
                              </p:par>
                            </p:childTnLst>
                          </p:cTn>
                        </p:par>
                        <p:par>
                          <p:cTn id="24" fill="hold">
                            <p:stCondLst>
                              <p:cond delay="6000"/>
                            </p:stCondLst>
                            <p:childTnLst>
                              <p:par>
                                <p:cTn id="25" presetID="55" presetClass="entr" presetSubtype="0" fill="hold" grpId="0" nodeType="afterEffect">
                                  <p:stCondLst>
                                    <p:cond delay="75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strVal val="#ppt_w*0.70"/>
                                          </p:val>
                                        </p:tav>
                                        <p:tav tm="100000">
                                          <p:val>
                                            <p:strVal val="#ppt_w"/>
                                          </p:val>
                                        </p:tav>
                                      </p:tavLst>
                                    </p:anim>
                                    <p:anim calcmode="lin" valueType="num">
                                      <p:cBhvr>
                                        <p:cTn id="28" dur="1000" fill="hold"/>
                                        <p:tgtEl>
                                          <p:spTgt spid="11"/>
                                        </p:tgtEl>
                                        <p:attrNameLst>
                                          <p:attrName>ppt_h</p:attrName>
                                        </p:attrNameLst>
                                      </p:cBhvr>
                                      <p:tavLst>
                                        <p:tav tm="0">
                                          <p:val>
                                            <p:strVal val="#ppt_h"/>
                                          </p:val>
                                        </p:tav>
                                        <p:tav tm="100000">
                                          <p:val>
                                            <p:strVal val="#ppt_h"/>
                                          </p:val>
                                        </p:tav>
                                      </p:tavLst>
                                    </p:anim>
                                    <p:animEffect transition="in" filter="fade">
                                      <p:cBhvr>
                                        <p:cTn id="2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2864" y="24123"/>
            <a:ext cx="9166864" cy="1169551"/>
          </a:xfrm>
          <a:prstGeom prst="rect">
            <a:avLst/>
          </a:prstGeom>
        </p:spPr>
        <p:txBody>
          <a:bodyPr wrap="square">
            <a:spAutoFit/>
          </a:bodyPr>
          <a:lstStyle/>
          <a:p>
            <a:pPr marL="63500" indent="0" algn="ctr" eaLnBrk="1" hangingPunct="1">
              <a:buNone/>
              <a:defRPr/>
            </a:pPr>
            <a:r>
              <a:rPr lang="es-ES" sz="3500" b="1" dirty="0">
                <a:solidFill>
                  <a:schemeClr val="bg1"/>
                </a:solidFill>
                <a:effectLst>
                  <a:outerShdw blurRad="38100" dist="38100" dir="2700000" algn="tl">
                    <a:srgbClr val="000000"/>
                  </a:outerShdw>
                </a:effectLst>
                <a:latin typeface="Calibri" pitchFamily="34" charset="0"/>
                <a:cs typeface="Arial" charset="0"/>
              </a:rPr>
              <a:t>MODELO DE CONTABILIDAD PARA ENTIDADES DE GOBIERNO</a:t>
            </a:r>
          </a:p>
        </p:txBody>
      </p:sp>
      <p:sp>
        <p:nvSpPr>
          <p:cNvPr id="5" name="128 Flecha derecha"/>
          <p:cNvSpPr/>
          <p:nvPr/>
        </p:nvSpPr>
        <p:spPr>
          <a:xfrm>
            <a:off x="727479" y="3915228"/>
            <a:ext cx="418195" cy="519545"/>
          </a:xfrm>
          <a:prstGeom prst="rightArrow">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600" kern="0">
              <a:solidFill>
                <a:sysClr val="window" lastClr="FFFFFF"/>
              </a:solidFill>
              <a:latin typeface="Calibri"/>
              <a:cs typeface="+mn-cs"/>
            </a:endParaRPr>
          </a:p>
        </p:txBody>
      </p:sp>
      <p:sp>
        <p:nvSpPr>
          <p:cNvPr id="6" name="129 Rectángulo"/>
          <p:cNvSpPr/>
          <p:nvPr/>
        </p:nvSpPr>
        <p:spPr>
          <a:xfrm rot="10800000" flipV="1">
            <a:off x="107505" y="2420889"/>
            <a:ext cx="558650" cy="3816424"/>
          </a:xfrm>
          <a:prstGeom prst="rect">
            <a:avLst/>
          </a:prstGeom>
          <a:blipFill>
            <a:blip r:embed="rId2" cstate="print"/>
            <a:tile tx="0" ty="0" sx="100000" sy="100000" flip="none" algn="tl"/>
          </a:blipFill>
          <a:ln w="25400" cap="flat" cmpd="sng" algn="ctr">
            <a:solidFill>
              <a:schemeClr val="accent2">
                <a:lumMod val="75000"/>
              </a:schemeClr>
            </a:solidFill>
            <a:prstDash val="solid"/>
          </a:ln>
          <a:effectLst/>
        </p:spPr>
        <p:txBody>
          <a:bodyPr lIns="575940" tIns="43638" rIns="488664" bIns="43638" spcCol="1298" anchor="ctr"/>
          <a:lstStyle/>
          <a:p>
            <a:pPr algn="ctr" defTabSz="1454603" fontAlgn="auto">
              <a:lnSpc>
                <a:spcPct val="90000"/>
              </a:lnSpc>
              <a:spcBef>
                <a:spcPts val="0"/>
              </a:spcBef>
              <a:spcAft>
                <a:spcPct val="35000"/>
              </a:spcAft>
              <a:defRPr/>
            </a:pPr>
            <a:r>
              <a:rPr lang="es-CO" sz="1600" b="1" kern="0" dirty="0">
                <a:effectLst>
                  <a:outerShdw blurRad="38100" dist="38100" dir="2700000" algn="tl">
                    <a:srgbClr val="000000">
                      <a:alpha val="43137"/>
                    </a:srgbClr>
                  </a:outerShdw>
                </a:effectLst>
                <a:latin typeface="Calibri"/>
                <a:cs typeface="+mn-cs"/>
              </a:rPr>
              <a:t>MARCO</a:t>
            </a:r>
          </a:p>
          <a:p>
            <a:pPr algn="ctr" defTabSz="1454603" fontAlgn="auto">
              <a:lnSpc>
                <a:spcPct val="90000"/>
              </a:lnSpc>
              <a:spcBef>
                <a:spcPts val="0"/>
              </a:spcBef>
              <a:spcAft>
                <a:spcPct val="35000"/>
              </a:spcAft>
              <a:defRPr/>
            </a:pPr>
            <a:endParaRPr lang="es-CO" sz="1600" b="1" kern="0" dirty="0">
              <a:effectLst>
                <a:outerShdw blurRad="38100" dist="38100" dir="2700000" algn="tl">
                  <a:srgbClr val="000000">
                    <a:alpha val="43137"/>
                  </a:srgbClr>
                </a:outerShdw>
              </a:effectLst>
              <a:latin typeface="Calibri"/>
              <a:cs typeface="+mn-cs"/>
            </a:endParaRPr>
          </a:p>
          <a:p>
            <a:pPr algn="ctr" defTabSz="1454603" fontAlgn="auto">
              <a:lnSpc>
                <a:spcPct val="90000"/>
              </a:lnSpc>
              <a:spcBef>
                <a:spcPts val="0"/>
              </a:spcBef>
              <a:spcAft>
                <a:spcPct val="35000"/>
              </a:spcAft>
              <a:defRPr/>
            </a:pPr>
            <a:r>
              <a:rPr lang="es-CO" sz="1600" b="1" kern="0" dirty="0">
                <a:effectLst>
                  <a:outerShdw blurRad="38100" dist="38100" dir="2700000" algn="tl">
                    <a:srgbClr val="000000">
                      <a:alpha val="43137"/>
                    </a:srgbClr>
                  </a:outerShdw>
                </a:effectLst>
                <a:latin typeface="Calibri"/>
                <a:cs typeface="+mn-cs"/>
              </a:rPr>
              <a:t>NORMA</a:t>
            </a:r>
          </a:p>
          <a:p>
            <a:pPr algn="ctr" defTabSz="1454603" fontAlgn="auto">
              <a:lnSpc>
                <a:spcPct val="90000"/>
              </a:lnSpc>
              <a:spcBef>
                <a:spcPts val="0"/>
              </a:spcBef>
              <a:spcAft>
                <a:spcPct val="35000"/>
              </a:spcAft>
              <a:defRPr/>
            </a:pPr>
            <a:r>
              <a:rPr lang="es-CO" sz="1600" b="1" kern="0" dirty="0">
                <a:effectLst>
                  <a:outerShdw blurRad="38100" dist="38100" dir="2700000" algn="tl">
                    <a:srgbClr val="000000">
                      <a:alpha val="43137"/>
                    </a:srgbClr>
                  </a:outerShdw>
                </a:effectLst>
                <a:latin typeface="Calibri"/>
              </a:rPr>
              <a:t>T</a:t>
            </a:r>
            <a:endParaRPr lang="es-CO" sz="1600" b="1" kern="0" dirty="0">
              <a:effectLst>
                <a:outerShdw blurRad="38100" dist="38100" dir="2700000" algn="tl">
                  <a:srgbClr val="000000">
                    <a:alpha val="43137"/>
                  </a:srgbClr>
                </a:outerShdw>
              </a:effectLst>
              <a:latin typeface="Calibri"/>
              <a:cs typeface="+mn-cs"/>
            </a:endParaRPr>
          </a:p>
          <a:p>
            <a:pPr algn="ctr" defTabSz="1454603" fontAlgn="auto">
              <a:lnSpc>
                <a:spcPct val="90000"/>
              </a:lnSpc>
              <a:spcBef>
                <a:spcPts val="0"/>
              </a:spcBef>
              <a:spcAft>
                <a:spcPct val="35000"/>
              </a:spcAft>
              <a:defRPr/>
            </a:pPr>
            <a:r>
              <a:rPr lang="es-CO" sz="1600" b="1" kern="0" dirty="0">
                <a:effectLst>
                  <a:outerShdw blurRad="38100" dist="38100" dir="2700000" algn="tl">
                    <a:srgbClr val="000000">
                      <a:alpha val="43137"/>
                    </a:srgbClr>
                  </a:outerShdw>
                </a:effectLst>
                <a:latin typeface="Calibri"/>
                <a:cs typeface="+mn-cs"/>
              </a:rPr>
              <a:t>IVO</a:t>
            </a:r>
          </a:p>
        </p:txBody>
      </p:sp>
      <p:sp>
        <p:nvSpPr>
          <p:cNvPr id="11" name="134 Rectángulo"/>
          <p:cNvSpPr/>
          <p:nvPr/>
        </p:nvSpPr>
        <p:spPr>
          <a:xfrm>
            <a:off x="1055632" y="2250206"/>
            <a:ext cx="2264625" cy="874565"/>
          </a:xfrm>
          <a:prstGeom prst="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500" b="1" kern="0" dirty="0">
                <a:latin typeface="Calibri" panose="020F0502020204030204" pitchFamily="34" charset="0"/>
                <a:cs typeface="+mn-cs"/>
              </a:rPr>
              <a:t>PERÍODO DE PREPARACIÓN OBLIGATORIA</a:t>
            </a:r>
          </a:p>
        </p:txBody>
      </p:sp>
      <p:sp>
        <p:nvSpPr>
          <p:cNvPr id="12" name="135 Rectángulo"/>
          <p:cNvSpPr/>
          <p:nvPr/>
        </p:nvSpPr>
        <p:spPr>
          <a:xfrm>
            <a:off x="3986119" y="2247270"/>
            <a:ext cx="2241530" cy="877501"/>
          </a:xfrm>
          <a:prstGeom prst="rect">
            <a:avLst/>
          </a:prstGeom>
          <a:solidFill>
            <a:srgbClr val="C0504D">
              <a:hueOff val="2340759"/>
              <a:satOff val="-2919"/>
              <a:lumOff val="686"/>
              <a:alphaOff val="0"/>
            </a:srgbClr>
          </a:solidFill>
          <a:ln w="25400" cap="flat" cmpd="sng" algn="ctr">
            <a:solidFill>
              <a:sysClr val="window" lastClr="FFFFFF">
                <a:hueOff val="0"/>
                <a:satOff val="0"/>
                <a:lumOff val="0"/>
                <a:alphaOff val="0"/>
              </a:sysClr>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500" b="1" kern="0" dirty="0">
                <a:latin typeface="Calibri" panose="020F0502020204030204" pitchFamily="34" charset="0"/>
                <a:cs typeface="+mn-cs"/>
              </a:rPr>
              <a:t>PERÍODO DE TRANSICIÓN </a:t>
            </a:r>
          </a:p>
        </p:txBody>
      </p:sp>
      <p:sp>
        <p:nvSpPr>
          <p:cNvPr id="13" name="136 Rectángulo"/>
          <p:cNvSpPr/>
          <p:nvPr/>
        </p:nvSpPr>
        <p:spPr>
          <a:xfrm>
            <a:off x="6876256" y="2250206"/>
            <a:ext cx="2023500" cy="874565"/>
          </a:xfrm>
          <a:prstGeom prst="rect">
            <a:avLst/>
          </a:prstGeom>
          <a:solidFill>
            <a:srgbClr val="C0504D">
              <a:hueOff val="4681519"/>
              <a:satOff val="-5839"/>
              <a:lumOff val="1373"/>
              <a:alphaOff val="0"/>
            </a:srgbClr>
          </a:solidFill>
          <a:ln w="25400" cap="flat" cmpd="sng" algn="ctr">
            <a:solidFill>
              <a:sysClr val="window" lastClr="FFFFFF">
                <a:hueOff val="0"/>
                <a:satOff val="0"/>
                <a:lumOff val="0"/>
                <a:alphaOff val="0"/>
              </a:sysClr>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500" b="1" kern="0" dirty="0">
                <a:latin typeface="Calibri" panose="020F0502020204030204" pitchFamily="34" charset="0"/>
                <a:cs typeface="+mn-cs"/>
              </a:rPr>
              <a:t>PERÍODO DE APLICACIÓN </a:t>
            </a:r>
          </a:p>
        </p:txBody>
      </p:sp>
      <p:sp>
        <p:nvSpPr>
          <p:cNvPr id="14" name="12 Rectángulo"/>
          <p:cNvSpPr>
            <a:spLocks noChangeArrowheads="1"/>
          </p:cNvSpPr>
          <p:nvPr/>
        </p:nvSpPr>
        <p:spPr bwMode="auto">
          <a:xfrm>
            <a:off x="3707904" y="3501008"/>
            <a:ext cx="2913825" cy="2862322"/>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noFill/>
            <a:prstDash val="solid"/>
            <a:headEnd/>
            <a:tailEnd/>
          </a:ln>
          <a:effectLst>
            <a:outerShdw blurRad="40000" dist="20000" dir="5400000" rotWithShape="0">
              <a:srgbClr val="000000">
                <a:alpha val="38000"/>
              </a:srgbClr>
            </a:outerShdw>
          </a:effectLst>
        </p:spPr>
        <p:txBody>
          <a:bodyPr wrap="square">
            <a:spAutoFit/>
          </a:bodyPr>
          <a:lstStyle/>
          <a:p>
            <a:pPr marL="342900" indent="-342900" algn="l" fontAlgn="auto">
              <a:spcBef>
                <a:spcPts val="0"/>
              </a:spcBef>
              <a:spcAft>
                <a:spcPts val="0"/>
              </a:spcAft>
              <a:buAutoNum type="arabicPeriod"/>
              <a:defRPr/>
            </a:pPr>
            <a:r>
              <a:rPr lang="es-ES" sz="1800" b="1" kern="0" dirty="0">
                <a:solidFill>
                  <a:sysClr val="windowText" lastClr="000000"/>
                </a:solidFill>
                <a:latin typeface="Calibri" panose="020F0502020204030204" pitchFamily="34" charset="0"/>
              </a:rPr>
              <a:t>Para efectos legales, aplicación del PGCP, MP y DC y, simultáneamente se debe preparar información con base en el nuevo marco normativo</a:t>
            </a:r>
          </a:p>
          <a:p>
            <a:pPr marL="268288" indent="-268288" algn="l" fontAlgn="auto">
              <a:spcBef>
                <a:spcPts val="0"/>
              </a:spcBef>
              <a:spcAft>
                <a:spcPts val="0"/>
              </a:spcAft>
              <a:defRPr/>
            </a:pPr>
            <a:r>
              <a:rPr lang="es-ES" sz="1800" b="1" kern="0" dirty="0">
                <a:solidFill>
                  <a:sysClr val="windowText" lastClr="000000"/>
                </a:solidFill>
                <a:latin typeface="Calibri" panose="020F0502020204030204" pitchFamily="34" charset="0"/>
              </a:rPr>
              <a:t>2.  Enero 1: Preparación del estado de situación financiera de apertura</a:t>
            </a:r>
            <a:endParaRPr lang="es-CO" sz="1800" b="1" kern="0" dirty="0">
              <a:solidFill>
                <a:sysClr val="windowText" lastClr="000000"/>
              </a:solidFill>
              <a:latin typeface="Calibri" panose="020F0502020204030204" pitchFamily="34" charset="0"/>
            </a:endParaRPr>
          </a:p>
        </p:txBody>
      </p:sp>
      <p:sp>
        <p:nvSpPr>
          <p:cNvPr id="15" name="19 Rectángulo"/>
          <p:cNvSpPr>
            <a:spLocks noChangeArrowheads="1"/>
          </p:cNvSpPr>
          <p:nvPr/>
        </p:nvSpPr>
        <p:spPr bwMode="auto">
          <a:xfrm>
            <a:off x="7020545" y="3573016"/>
            <a:ext cx="1799927" cy="2246769"/>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noFill/>
            <a:prstDash val="solid"/>
            <a:headEnd/>
            <a:tailEnd/>
          </a:ln>
          <a:effectLst>
            <a:outerShdw blurRad="40000" dist="20000" dir="5400000" rotWithShape="0">
              <a:srgbClr val="000000">
                <a:alpha val="38000"/>
              </a:srgbClr>
            </a:outerShdw>
          </a:effectLst>
        </p:spPr>
        <p:txBody>
          <a:bodyPr wrap="square">
            <a:spAutoFit/>
          </a:bodyPr>
          <a:lstStyle/>
          <a:p>
            <a:pPr algn="l" fontAlgn="auto">
              <a:spcBef>
                <a:spcPts val="0"/>
              </a:spcBef>
              <a:spcAft>
                <a:spcPts val="0"/>
              </a:spcAft>
              <a:defRPr/>
            </a:pPr>
            <a:r>
              <a:rPr lang="es-ES" sz="2000" b="1" kern="0" dirty="0">
                <a:solidFill>
                  <a:sysClr val="windowText" lastClr="000000"/>
                </a:solidFill>
                <a:latin typeface="Calibri" panose="020F0502020204030204" pitchFamily="34" charset="0"/>
              </a:rPr>
              <a:t>Para todos los efectos, aplicación del nuevo marco normativo a partir de las NICSP</a:t>
            </a:r>
            <a:endParaRPr lang="es-CO" sz="2000" b="1" kern="0" dirty="0">
              <a:solidFill>
                <a:sysClr val="windowText" lastClr="000000"/>
              </a:solidFill>
              <a:latin typeface="Calibri" panose="020F0502020204030204" pitchFamily="34" charset="0"/>
            </a:endParaRPr>
          </a:p>
        </p:txBody>
      </p:sp>
      <p:sp>
        <p:nvSpPr>
          <p:cNvPr id="16" name="20 CuadroTexto"/>
          <p:cNvSpPr txBox="1">
            <a:spLocks noChangeArrowheads="1"/>
          </p:cNvSpPr>
          <p:nvPr/>
        </p:nvSpPr>
        <p:spPr bwMode="auto">
          <a:xfrm>
            <a:off x="1203380" y="3642590"/>
            <a:ext cx="2004096" cy="2246769"/>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noFill/>
            <a:prstDash val="solid"/>
            <a:headEnd/>
            <a:tailEnd/>
          </a:ln>
          <a:effectLst>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l" eaLnBrk="1" fontAlgn="auto" hangingPunct="1">
              <a:spcBef>
                <a:spcPts val="0"/>
              </a:spcBef>
              <a:spcAft>
                <a:spcPts val="0"/>
              </a:spcAft>
              <a:defRPr/>
            </a:pPr>
            <a:r>
              <a:rPr lang="es-CO" sz="2000" kern="0" dirty="0">
                <a:solidFill>
                  <a:sysClr val="windowText" lastClr="000000"/>
                </a:solidFill>
                <a:latin typeface="Calibri" panose="020F0502020204030204" pitchFamily="34" charset="0"/>
              </a:rPr>
              <a:t>Actividades de preparación para aplicar el nuevo marco normativo a partir de las NICSP</a:t>
            </a:r>
          </a:p>
        </p:txBody>
      </p:sp>
      <p:sp>
        <p:nvSpPr>
          <p:cNvPr id="17" name="140 Flecha derecha"/>
          <p:cNvSpPr/>
          <p:nvPr/>
        </p:nvSpPr>
        <p:spPr>
          <a:xfrm>
            <a:off x="3491880" y="2600225"/>
            <a:ext cx="360362" cy="287337"/>
          </a:xfrm>
          <a:prstGeom prst="rightArrow">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500" kern="0">
              <a:solidFill>
                <a:sysClr val="window" lastClr="FFFFFF"/>
              </a:solidFill>
              <a:latin typeface="Calibri"/>
              <a:cs typeface="+mn-cs"/>
            </a:endParaRPr>
          </a:p>
        </p:txBody>
      </p:sp>
      <p:sp>
        <p:nvSpPr>
          <p:cNvPr id="18" name="141 Flecha derecha"/>
          <p:cNvSpPr/>
          <p:nvPr/>
        </p:nvSpPr>
        <p:spPr>
          <a:xfrm>
            <a:off x="6399271" y="2600226"/>
            <a:ext cx="288925" cy="287337"/>
          </a:xfrm>
          <a:prstGeom prst="rightArrow">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500" kern="0">
              <a:solidFill>
                <a:sysClr val="window" lastClr="FFFFFF"/>
              </a:solidFill>
              <a:latin typeface="Calibri"/>
              <a:cs typeface="+mn-cs"/>
            </a:endParaRPr>
          </a:p>
        </p:txBody>
      </p:sp>
      <p:sp>
        <p:nvSpPr>
          <p:cNvPr id="19" name="142 Flecha izquierda y derecha"/>
          <p:cNvSpPr/>
          <p:nvPr/>
        </p:nvSpPr>
        <p:spPr>
          <a:xfrm>
            <a:off x="1039423" y="3124771"/>
            <a:ext cx="2295213" cy="431800"/>
          </a:xfrm>
          <a:prstGeom prst="leftRightArrow">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b="0" kern="0">
              <a:solidFill>
                <a:sysClr val="window" lastClr="FFFFFF"/>
              </a:solidFill>
              <a:latin typeface="Calibri" panose="020F0502020204030204" pitchFamily="34" charset="0"/>
              <a:cs typeface="+mn-cs"/>
            </a:endParaRPr>
          </a:p>
        </p:txBody>
      </p:sp>
      <p:sp>
        <p:nvSpPr>
          <p:cNvPr id="21" name="143 Flecha izquierda y derecha"/>
          <p:cNvSpPr/>
          <p:nvPr/>
        </p:nvSpPr>
        <p:spPr>
          <a:xfrm>
            <a:off x="3871084" y="3082839"/>
            <a:ext cx="2492427" cy="431800"/>
          </a:xfrm>
          <a:prstGeom prst="leftRightArrow">
            <a:avLst/>
          </a:prstGeom>
          <a:solidFill>
            <a:srgbClr val="C0504D">
              <a:hueOff val="2340759"/>
              <a:satOff val="-2919"/>
              <a:lumOff val="686"/>
              <a:alphaOff val="0"/>
            </a:srgbClr>
          </a:solidFill>
          <a:ln w="25400" cap="flat" cmpd="sng" algn="ctr">
            <a:solidFill>
              <a:sysClr val="window" lastClr="FFFFFF">
                <a:hueOff val="0"/>
                <a:satOff val="0"/>
                <a:lumOff val="0"/>
                <a:alphaOff val="0"/>
              </a:sysClr>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kern="0">
              <a:solidFill>
                <a:sysClr val="window" lastClr="FFFFFF"/>
              </a:solidFill>
              <a:latin typeface="Calibri" panose="020F0502020204030204" pitchFamily="34" charset="0"/>
              <a:cs typeface="+mn-cs"/>
            </a:endParaRPr>
          </a:p>
        </p:txBody>
      </p:sp>
      <p:sp>
        <p:nvSpPr>
          <p:cNvPr id="22" name="144 Flecha izquierda y derecha"/>
          <p:cNvSpPr/>
          <p:nvPr/>
        </p:nvSpPr>
        <p:spPr>
          <a:xfrm>
            <a:off x="6861469" y="3124771"/>
            <a:ext cx="2116488" cy="431800"/>
          </a:xfrm>
          <a:prstGeom prst="leftRightArrow">
            <a:avLst/>
          </a:prstGeom>
          <a:solidFill>
            <a:srgbClr val="C0504D">
              <a:hueOff val="4681519"/>
              <a:satOff val="-5839"/>
              <a:lumOff val="1373"/>
              <a:alphaOff val="0"/>
            </a:srgbClr>
          </a:solidFill>
          <a:ln w="25400" cap="flat" cmpd="sng" algn="ctr">
            <a:solidFill>
              <a:sysClr val="window" lastClr="FFFFFF">
                <a:hueOff val="0"/>
                <a:satOff val="0"/>
                <a:lumOff val="0"/>
                <a:alphaOff val="0"/>
              </a:sysClr>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kern="0">
              <a:solidFill>
                <a:sysClr val="window" lastClr="FFFFFF"/>
              </a:solidFill>
              <a:latin typeface="Calibri" panose="020F0502020204030204" pitchFamily="34" charset="0"/>
              <a:cs typeface="+mn-cs"/>
            </a:endParaRPr>
          </a:p>
        </p:txBody>
      </p:sp>
      <p:sp>
        <p:nvSpPr>
          <p:cNvPr id="23" name="AutoShape 4"/>
          <p:cNvSpPr>
            <a:spLocks noChangeArrowheads="1"/>
          </p:cNvSpPr>
          <p:nvPr/>
        </p:nvSpPr>
        <p:spPr bwMode="auto">
          <a:xfrm>
            <a:off x="800288" y="1323352"/>
            <a:ext cx="7848600" cy="506859"/>
          </a:xfrm>
          <a:prstGeom prst="roundRect">
            <a:avLst>
              <a:gd name="adj" fmla="val 21667"/>
            </a:avLst>
          </a:prstGeom>
          <a:gradFill rotWithShape="1">
            <a:gsLst>
              <a:gs pos="0">
                <a:srgbClr val="BDC9AF"/>
              </a:gs>
              <a:gs pos="100000">
                <a:srgbClr val="FFFFFF"/>
              </a:gs>
            </a:gsLst>
            <a:lin ang="2700000" scaled="1"/>
          </a:gradFill>
          <a:ln w="50800" algn="ctr">
            <a:noFill/>
            <a:round/>
            <a:headEnd/>
            <a:tailEnd/>
          </a:ln>
          <a:effectLst>
            <a:outerShdw dist="38100" dir="2700000" algn="tl" rotWithShape="0">
              <a:srgbClr val="000000">
                <a:alpha val="39998"/>
              </a:srgbClr>
            </a:outerShdw>
          </a:effectLst>
        </p:spPr>
        <p:txBody>
          <a:bodyPr anchor="ctr" anchorCtr="1"/>
          <a:lstStyle/>
          <a:p>
            <a:pPr algn="ctr" fontAlgn="auto">
              <a:spcBef>
                <a:spcPts val="0"/>
              </a:spcBef>
              <a:spcAft>
                <a:spcPts val="0"/>
              </a:spcAft>
            </a:pPr>
            <a:r>
              <a:rPr lang="es-ES" sz="2800" b="1" dirty="0">
                <a:solidFill>
                  <a:schemeClr val="tx2"/>
                </a:solidFill>
                <a:effectLst>
                  <a:outerShdw blurRad="38100" dist="38100" dir="2700000" algn="tl">
                    <a:srgbClr val="000000">
                      <a:alpha val="43137"/>
                    </a:srgbClr>
                  </a:outerShdw>
                </a:effectLst>
                <a:latin typeface="Calibri" pitchFamily="34" charset="0"/>
              </a:rPr>
              <a:t>Cronograma</a:t>
            </a:r>
          </a:p>
        </p:txBody>
      </p:sp>
      <p:sp>
        <p:nvSpPr>
          <p:cNvPr id="20" name="8 CuadroTexto"/>
          <p:cNvSpPr txBox="1">
            <a:spLocks noChangeArrowheads="1"/>
          </p:cNvSpPr>
          <p:nvPr/>
        </p:nvSpPr>
        <p:spPr bwMode="auto">
          <a:xfrm>
            <a:off x="35496" y="1900659"/>
            <a:ext cx="792088" cy="30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000" dirty="0">
                <a:latin typeface="Calibri" panose="020F0502020204030204" pitchFamily="34" charset="0"/>
              </a:rPr>
              <a:t>2014</a:t>
            </a:r>
          </a:p>
        </p:txBody>
      </p:sp>
      <p:sp>
        <p:nvSpPr>
          <p:cNvPr id="24" name="9 CuadroTexto"/>
          <p:cNvSpPr txBox="1">
            <a:spLocks noChangeArrowheads="1"/>
          </p:cNvSpPr>
          <p:nvPr/>
        </p:nvSpPr>
        <p:spPr bwMode="auto">
          <a:xfrm>
            <a:off x="1115616" y="1900659"/>
            <a:ext cx="2339661" cy="30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000" dirty="0">
                <a:latin typeface="Calibri" panose="020F0502020204030204" pitchFamily="34" charset="0"/>
              </a:rPr>
              <a:t>2015</a:t>
            </a:r>
          </a:p>
        </p:txBody>
      </p:sp>
      <p:sp>
        <p:nvSpPr>
          <p:cNvPr id="25" name="10 CuadroTexto"/>
          <p:cNvSpPr txBox="1">
            <a:spLocks noChangeArrowheads="1"/>
          </p:cNvSpPr>
          <p:nvPr/>
        </p:nvSpPr>
        <p:spPr bwMode="auto">
          <a:xfrm>
            <a:off x="3851771" y="1904256"/>
            <a:ext cx="2492427" cy="30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000" dirty="0">
                <a:latin typeface="Calibri" panose="020F0502020204030204" pitchFamily="34" charset="0"/>
              </a:rPr>
              <a:t>2016</a:t>
            </a:r>
          </a:p>
        </p:txBody>
      </p:sp>
      <p:sp>
        <p:nvSpPr>
          <p:cNvPr id="26" name="10 CuadroTexto"/>
          <p:cNvSpPr txBox="1">
            <a:spLocks noChangeArrowheads="1"/>
          </p:cNvSpPr>
          <p:nvPr/>
        </p:nvSpPr>
        <p:spPr bwMode="auto">
          <a:xfrm>
            <a:off x="6731197" y="1900659"/>
            <a:ext cx="2132958" cy="30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000" dirty="0">
                <a:latin typeface="Calibri" panose="020F0502020204030204" pitchFamily="34" charset="0"/>
              </a:rPr>
              <a:t>2017</a:t>
            </a:r>
          </a:p>
        </p:txBody>
      </p:sp>
    </p:spTree>
    <p:extLst>
      <p:ext uri="{BB962C8B-B14F-4D97-AF65-F5344CB8AC3E}">
        <p14:creationId xmlns:p14="http://schemas.microsoft.com/office/powerpoint/2010/main" val="35548702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afterEffect">
                                  <p:stCondLst>
                                    <p:cond delay="0"/>
                                  </p:stCondLst>
                                  <p:childTnLst>
                                    <p:animClr clrSpc="hsl" dir="cw">
                                      <p:cBhvr override="childStyle">
                                        <p:cTn id="6" dur="500" fill="hold"/>
                                        <p:tgtEl>
                                          <p:spTgt spid="5"/>
                                        </p:tgtEl>
                                        <p:attrNameLst>
                                          <p:attrName>style.color</p:attrName>
                                        </p:attrNameLst>
                                      </p:cBhvr>
                                      <p:by>
                                        <p:hsl h="7200000" s="0" l="0"/>
                                      </p:by>
                                    </p:animClr>
                                    <p:animClr clrSpc="hsl" dir="cw">
                                      <p:cBhvr>
                                        <p:cTn id="7" dur="500" fill="hold"/>
                                        <p:tgtEl>
                                          <p:spTgt spid="5"/>
                                        </p:tgtEl>
                                        <p:attrNameLst>
                                          <p:attrName>fillcolor</p:attrName>
                                        </p:attrNameLst>
                                      </p:cBhvr>
                                      <p:by>
                                        <p:hsl h="7200000" s="0" l="0"/>
                                      </p:by>
                                    </p:animClr>
                                    <p:animClr clrSpc="hsl" dir="cw">
                                      <p:cBhvr>
                                        <p:cTn id="8" dur="500" fill="hold"/>
                                        <p:tgtEl>
                                          <p:spTgt spid="5"/>
                                        </p:tgtEl>
                                        <p:attrNameLst>
                                          <p:attrName>stroke.color</p:attrName>
                                        </p:attrNameLst>
                                      </p:cBhvr>
                                      <p:by>
                                        <p:hsl h="7200000" s="0" l="0"/>
                                      </p:by>
                                    </p:animClr>
                                    <p:set>
                                      <p:cBhvr>
                                        <p:cTn id="9" dur="500" fill="hold"/>
                                        <p:tgtEl>
                                          <p:spTgt spid="5"/>
                                        </p:tgtEl>
                                        <p:attrNameLst>
                                          <p:attrName>fill.type</p:attrName>
                                        </p:attrNameLst>
                                      </p:cBhvr>
                                      <p:to>
                                        <p:strVal val="solid"/>
                                      </p:to>
                                    </p:set>
                                  </p:childTnLst>
                                </p:cTn>
                              </p:par>
                            </p:childTnLst>
                          </p:cTn>
                        </p:par>
                        <p:par>
                          <p:cTn id="10" fill="hold">
                            <p:stCondLst>
                              <p:cond delay="500"/>
                            </p:stCondLst>
                            <p:childTnLst>
                              <p:par>
                                <p:cTn id="11" presetID="21" presetClass="emph" presetSubtype="0" fill="hold" grpId="0" nodeType="afterEffect">
                                  <p:stCondLst>
                                    <p:cond delay="500"/>
                                  </p:stCondLst>
                                  <p:childTnLst>
                                    <p:animClr clrSpc="hsl" dir="cw">
                                      <p:cBhvr override="childStyle">
                                        <p:cTn id="12" dur="500" fill="hold"/>
                                        <p:tgtEl>
                                          <p:spTgt spid="17"/>
                                        </p:tgtEl>
                                        <p:attrNameLst>
                                          <p:attrName>style.color</p:attrName>
                                        </p:attrNameLst>
                                      </p:cBhvr>
                                      <p:by>
                                        <p:hsl h="7200000" s="0" l="0"/>
                                      </p:by>
                                    </p:animClr>
                                    <p:animClr clrSpc="hsl" dir="cw">
                                      <p:cBhvr>
                                        <p:cTn id="13" dur="500" fill="hold"/>
                                        <p:tgtEl>
                                          <p:spTgt spid="17"/>
                                        </p:tgtEl>
                                        <p:attrNameLst>
                                          <p:attrName>fillcolor</p:attrName>
                                        </p:attrNameLst>
                                      </p:cBhvr>
                                      <p:by>
                                        <p:hsl h="7200000" s="0" l="0"/>
                                      </p:by>
                                    </p:animClr>
                                    <p:animClr clrSpc="hsl" dir="cw">
                                      <p:cBhvr>
                                        <p:cTn id="14" dur="500" fill="hold"/>
                                        <p:tgtEl>
                                          <p:spTgt spid="17"/>
                                        </p:tgtEl>
                                        <p:attrNameLst>
                                          <p:attrName>stroke.color</p:attrName>
                                        </p:attrNameLst>
                                      </p:cBhvr>
                                      <p:by>
                                        <p:hsl h="7200000" s="0" l="0"/>
                                      </p:by>
                                    </p:animClr>
                                    <p:set>
                                      <p:cBhvr>
                                        <p:cTn id="15" dur="500" fill="hold"/>
                                        <p:tgtEl>
                                          <p:spTgt spid="17"/>
                                        </p:tgtEl>
                                        <p:attrNameLst>
                                          <p:attrName>fill.type</p:attrName>
                                        </p:attrNameLst>
                                      </p:cBhvr>
                                      <p:to>
                                        <p:strVal val="solid"/>
                                      </p:to>
                                    </p:set>
                                  </p:childTnLst>
                                </p:cTn>
                              </p:par>
                            </p:childTnLst>
                          </p:cTn>
                        </p:par>
                        <p:par>
                          <p:cTn id="16" fill="hold">
                            <p:stCondLst>
                              <p:cond delay="1500"/>
                            </p:stCondLst>
                            <p:childTnLst>
                              <p:par>
                                <p:cTn id="17" presetID="22" presetClass="emph" presetSubtype="0" fill="hold" grpId="0" nodeType="afterEffect">
                                  <p:stCondLst>
                                    <p:cond delay="1000"/>
                                  </p:stCondLst>
                                  <p:childTnLst>
                                    <p:animClr clrSpc="hsl" dir="cw">
                                      <p:cBhvr override="childStyle">
                                        <p:cTn id="18" dur="500" fill="hold"/>
                                        <p:tgtEl>
                                          <p:spTgt spid="18"/>
                                        </p:tgtEl>
                                        <p:attrNameLst>
                                          <p:attrName>style.color</p:attrName>
                                        </p:attrNameLst>
                                      </p:cBhvr>
                                      <p:by>
                                        <p:hsl h="-7200000" s="0" l="0"/>
                                      </p:by>
                                    </p:animClr>
                                    <p:animClr clrSpc="hsl" dir="cw">
                                      <p:cBhvr>
                                        <p:cTn id="19" dur="500" fill="hold"/>
                                        <p:tgtEl>
                                          <p:spTgt spid="18"/>
                                        </p:tgtEl>
                                        <p:attrNameLst>
                                          <p:attrName>fillcolor</p:attrName>
                                        </p:attrNameLst>
                                      </p:cBhvr>
                                      <p:by>
                                        <p:hsl h="-7200000" s="0" l="0"/>
                                      </p:by>
                                    </p:animClr>
                                    <p:animClr clrSpc="hsl" dir="cw">
                                      <p:cBhvr>
                                        <p:cTn id="20" dur="500" fill="hold"/>
                                        <p:tgtEl>
                                          <p:spTgt spid="18"/>
                                        </p:tgtEl>
                                        <p:attrNameLst>
                                          <p:attrName>stroke.color</p:attrName>
                                        </p:attrNameLst>
                                      </p:cBhvr>
                                      <p:by>
                                        <p:hsl h="-7200000" s="0" l="0"/>
                                      </p:by>
                                    </p:animClr>
                                    <p:set>
                                      <p:cBhvr>
                                        <p:cTn id="21" dur="500" fill="hold"/>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4"/>
          <p:cNvGrpSpPr>
            <a:grpSpLocks noChangeAspect="1"/>
          </p:cNvGrpSpPr>
          <p:nvPr/>
        </p:nvGrpSpPr>
        <p:grpSpPr bwMode="auto">
          <a:xfrm>
            <a:off x="355427" y="497305"/>
            <a:ext cx="8569767" cy="5962952"/>
            <a:chOff x="68" y="482"/>
            <a:chExt cx="7501" cy="3719"/>
          </a:xfrm>
        </p:grpSpPr>
        <p:sp>
          <p:nvSpPr>
            <p:cNvPr id="30" name="AutoShape 3"/>
            <p:cNvSpPr>
              <a:spLocks noChangeAspect="1" noChangeArrowheads="1" noTextEdit="1"/>
            </p:cNvSpPr>
            <p:nvPr/>
          </p:nvSpPr>
          <p:spPr bwMode="auto">
            <a:xfrm>
              <a:off x="68" y="482"/>
              <a:ext cx="7501" cy="3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grpSp>
          <p:nvGrpSpPr>
            <p:cNvPr id="31" name="Group 205"/>
            <p:cNvGrpSpPr>
              <a:grpSpLocks/>
            </p:cNvGrpSpPr>
            <p:nvPr/>
          </p:nvGrpSpPr>
          <p:grpSpPr bwMode="auto">
            <a:xfrm>
              <a:off x="106" y="989"/>
              <a:ext cx="5212" cy="2695"/>
              <a:chOff x="106" y="989"/>
              <a:chExt cx="5212" cy="2695"/>
            </a:xfrm>
          </p:grpSpPr>
          <p:sp>
            <p:nvSpPr>
              <p:cNvPr id="316" name="Rectangle 157"/>
              <p:cNvSpPr>
                <a:spLocks noChangeArrowheads="1"/>
              </p:cNvSpPr>
              <p:nvPr/>
            </p:nvSpPr>
            <p:spPr bwMode="auto">
              <a:xfrm>
                <a:off x="2185" y="1749"/>
                <a:ext cx="1981" cy="9"/>
              </a:xfrm>
              <a:prstGeom prst="rect">
                <a:avLst/>
              </a:prstGeom>
              <a:solidFill>
                <a:srgbClr val="F1F8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17" name="Freeform 5"/>
              <p:cNvSpPr>
                <a:spLocks/>
              </p:cNvSpPr>
              <p:nvPr/>
            </p:nvSpPr>
            <p:spPr bwMode="auto">
              <a:xfrm>
                <a:off x="4520" y="1924"/>
                <a:ext cx="166" cy="1760"/>
              </a:xfrm>
              <a:custGeom>
                <a:avLst/>
                <a:gdLst>
                  <a:gd name="T0" fmla="*/ 0 w 166"/>
                  <a:gd name="T1" fmla="*/ 0 h 1760"/>
                  <a:gd name="T2" fmla="*/ 0 w 166"/>
                  <a:gd name="T3" fmla="*/ 1760 h 1760"/>
                  <a:gd name="T4" fmla="*/ 166 w 166"/>
                  <a:gd name="T5" fmla="*/ 1760 h 1760"/>
                </a:gdLst>
                <a:ahLst/>
                <a:cxnLst>
                  <a:cxn ang="0">
                    <a:pos x="T0" y="T1"/>
                  </a:cxn>
                  <a:cxn ang="0">
                    <a:pos x="T2" y="T3"/>
                  </a:cxn>
                  <a:cxn ang="0">
                    <a:pos x="T4" y="T5"/>
                  </a:cxn>
                </a:cxnLst>
                <a:rect l="0" t="0" r="r" b="b"/>
                <a:pathLst>
                  <a:path w="166" h="1760">
                    <a:moveTo>
                      <a:pt x="0" y="0"/>
                    </a:moveTo>
                    <a:lnTo>
                      <a:pt x="0" y="1760"/>
                    </a:lnTo>
                    <a:lnTo>
                      <a:pt x="166" y="1760"/>
                    </a:lnTo>
                  </a:path>
                </a:pathLst>
              </a:custGeom>
              <a:noFill/>
              <a:ln w="22" cap="flat">
                <a:solidFill>
                  <a:srgbClr val="A9C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318" name="Freeform 6"/>
              <p:cNvSpPr>
                <a:spLocks/>
              </p:cNvSpPr>
              <p:nvPr/>
            </p:nvSpPr>
            <p:spPr bwMode="auto">
              <a:xfrm>
                <a:off x="4520" y="1924"/>
                <a:ext cx="141" cy="1450"/>
              </a:xfrm>
              <a:custGeom>
                <a:avLst/>
                <a:gdLst>
                  <a:gd name="T0" fmla="*/ 0 w 141"/>
                  <a:gd name="T1" fmla="*/ 0 h 1450"/>
                  <a:gd name="T2" fmla="*/ 0 w 141"/>
                  <a:gd name="T3" fmla="*/ 1450 h 1450"/>
                  <a:gd name="T4" fmla="*/ 141 w 141"/>
                  <a:gd name="T5" fmla="*/ 1450 h 1450"/>
                </a:gdLst>
                <a:ahLst/>
                <a:cxnLst>
                  <a:cxn ang="0">
                    <a:pos x="T0" y="T1"/>
                  </a:cxn>
                  <a:cxn ang="0">
                    <a:pos x="T2" y="T3"/>
                  </a:cxn>
                  <a:cxn ang="0">
                    <a:pos x="T4" y="T5"/>
                  </a:cxn>
                </a:cxnLst>
                <a:rect l="0" t="0" r="r" b="b"/>
                <a:pathLst>
                  <a:path w="141" h="1450">
                    <a:moveTo>
                      <a:pt x="0" y="0"/>
                    </a:moveTo>
                    <a:lnTo>
                      <a:pt x="0" y="1450"/>
                    </a:lnTo>
                    <a:lnTo>
                      <a:pt x="141" y="1450"/>
                    </a:lnTo>
                  </a:path>
                </a:pathLst>
              </a:custGeom>
              <a:noFill/>
              <a:ln w="22" cap="flat">
                <a:solidFill>
                  <a:srgbClr val="A9C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319" name="Freeform 7"/>
              <p:cNvSpPr>
                <a:spLocks/>
              </p:cNvSpPr>
              <p:nvPr/>
            </p:nvSpPr>
            <p:spPr bwMode="auto">
              <a:xfrm>
                <a:off x="4520" y="1924"/>
                <a:ext cx="138" cy="1165"/>
              </a:xfrm>
              <a:custGeom>
                <a:avLst/>
                <a:gdLst>
                  <a:gd name="T0" fmla="*/ 0 w 138"/>
                  <a:gd name="T1" fmla="*/ 0 h 1165"/>
                  <a:gd name="T2" fmla="*/ 0 w 138"/>
                  <a:gd name="T3" fmla="*/ 1165 h 1165"/>
                  <a:gd name="T4" fmla="*/ 138 w 138"/>
                  <a:gd name="T5" fmla="*/ 1165 h 1165"/>
                </a:gdLst>
                <a:ahLst/>
                <a:cxnLst>
                  <a:cxn ang="0">
                    <a:pos x="T0" y="T1"/>
                  </a:cxn>
                  <a:cxn ang="0">
                    <a:pos x="T2" y="T3"/>
                  </a:cxn>
                  <a:cxn ang="0">
                    <a:pos x="T4" y="T5"/>
                  </a:cxn>
                </a:cxnLst>
                <a:rect l="0" t="0" r="r" b="b"/>
                <a:pathLst>
                  <a:path w="138" h="1165">
                    <a:moveTo>
                      <a:pt x="0" y="0"/>
                    </a:moveTo>
                    <a:lnTo>
                      <a:pt x="0" y="1165"/>
                    </a:lnTo>
                    <a:lnTo>
                      <a:pt x="138" y="1165"/>
                    </a:lnTo>
                  </a:path>
                </a:pathLst>
              </a:custGeom>
              <a:noFill/>
              <a:ln w="22" cap="flat">
                <a:solidFill>
                  <a:srgbClr val="A9C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320" name="Freeform 8"/>
              <p:cNvSpPr>
                <a:spLocks/>
              </p:cNvSpPr>
              <p:nvPr/>
            </p:nvSpPr>
            <p:spPr bwMode="auto">
              <a:xfrm>
                <a:off x="4520" y="1924"/>
                <a:ext cx="141" cy="880"/>
              </a:xfrm>
              <a:custGeom>
                <a:avLst/>
                <a:gdLst>
                  <a:gd name="T0" fmla="*/ 0 w 141"/>
                  <a:gd name="T1" fmla="*/ 0 h 880"/>
                  <a:gd name="T2" fmla="*/ 0 w 141"/>
                  <a:gd name="T3" fmla="*/ 880 h 880"/>
                  <a:gd name="T4" fmla="*/ 141 w 141"/>
                  <a:gd name="T5" fmla="*/ 880 h 880"/>
                </a:gdLst>
                <a:ahLst/>
                <a:cxnLst>
                  <a:cxn ang="0">
                    <a:pos x="T0" y="T1"/>
                  </a:cxn>
                  <a:cxn ang="0">
                    <a:pos x="T2" y="T3"/>
                  </a:cxn>
                  <a:cxn ang="0">
                    <a:pos x="T4" y="T5"/>
                  </a:cxn>
                </a:cxnLst>
                <a:rect l="0" t="0" r="r" b="b"/>
                <a:pathLst>
                  <a:path w="141" h="880">
                    <a:moveTo>
                      <a:pt x="0" y="0"/>
                    </a:moveTo>
                    <a:lnTo>
                      <a:pt x="0" y="880"/>
                    </a:lnTo>
                    <a:lnTo>
                      <a:pt x="141" y="880"/>
                    </a:lnTo>
                  </a:path>
                </a:pathLst>
              </a:custGeom>
              <a:noFill/>
              <a:ln w="22" cap="flat">
                <a:solidFill>
                  <a:srgbClr val="A9C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321" name="Freeform 9"/>
              <p:cNvSpPr>
                <a:spLocks/>
              </p:cNvSpPr>
              <p:nvPr/>
            </p:nvSpPr>
            <p:spPr bwMode="auto">
              <a:xfrm>
                <a:off x="4520" y="1924"/>
                <a:ext cx="141" cy="537"/>
              </a:xfrm>
              <a:custGeom>
                <a:avLst/>
                <a:gdLst>
                  <a:gd name="T0" fmla="*/ 0 w 141"/>
                  <a:gd name="T1" fmla="*/ 0 h 537"/>
                  <a:gd name="T2" fmla="*/ 0 w 141"/>
                  <a:gd name="T3" fmla="*/ 537 h 537"/>
                  <a:gd name="T4" fmla="*/ 141 w 141"/>
                  <a:gd name="T5" fmla="*/ 537 h 537"/>
                </a:gdLst>
                <a:ahLst/>
                <a:cxnLst>
                  <a:cxn ang="0">
                    <a:pos x="T0" y="T1"/>
                  </a:cxn>
                  <a:cxn ang="0">
                    <a:pos x="T2" y="T3"/>
                  </a:cxn>
                  <a:cxn ang="0">
                    <a:pos x="T4" y="T5"/>
                  </a:cxn>
                </a:cxnLst>
                <a:rect l="0" t="0" r="r" b="b"/>
                <a:pathLst>
                  <a:path w="141" h="537">
                    <a:moveTo>
                      <a:pt x="0" y="0"/>
                    </a:moveTo>
                    <a:lnTo>
                      <a:pt x="0" y="537"/>
                    </a:lnTo>
                    <a:lnTo>
                      <a:pt x="141" y="537"/>
                    </a:lnTo>
                  </a:path>
                </a:pathLst>
              </a:custGeom>
              <a:noFill/>
              <a:ln w="22" cap="flat">
                <a:solidFill>
                  <a:srgbClr val="A9C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322" name="Freeform 10"/>
              <p:cNvSpPr>
                <a:spLocks/>
              </p:cNvSpPr>
              <p:nvPr/>
            </p:nvSpPr>
            <p:spPr bwMode="auto">
              <a:xfrm>
                <a:off x="4520" y="1924"/>
                <a:ext cx="141" cy="217"/>
              </a:xfrm>
              <a:custGeom>
                <a:avLst/>
                <a:gdLst>
                  <a:gd name="T0" fmla="*/ 0 w 141"/>
                  <a:gd name="T1" fmla="*/ 0 h 217"/>
                  <a:gd name="T2" fmla="*/ 0 w 141"/>
                  <a:gd name="T3" fmla="*/ 217 h 217"/>
                  <a:gd name="T4" fmla="*/ 141 w 141"/>
                  <a:gd name="T5" fmla="*/ 217 h 217"/>
                </a:gdLst>
                <a:ahLst/>
                <a:cxnLst>
                  <a:cxn ang="0">
                    <a:pos x="T0" y="T1"/>
                  </a:cxn>
                  <a:cxn ang="0">
                    <a:pos x="T2" y="T3"/>
                  </a:cxn>
                  <a:cxn ang="0">
                    <a:pos x="T4" y="T5"/>
                  </a:cxn>
                </a:cxnLst>
                <a:rect l="0" t="0" r="r" b="b"/>
                <a:pathLst>
                  <a:path w="141" h="217">
                    <a:moveTo>
                      <a:pt x="0" y="0"/>
                    </a:moveTo>
                    <a:lnTo>
                      <a:pt x="0" y="217"/>
                    </a:lnTo>
                    <a:lnTo>
                      <a:pt x="141" y="217"/>
                    </a:lnTo>
                  </a:path>
                </a:pathLst>
              </a:custGeom>
              <a:noFill/>
              <a:ln w="22" cap="flat">
                <a:solidFill>
                  <a:srgbClr val="A9C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323" name="Freeform 11"/>
              <p:cNvSpPr>
                <a:spLocks/>
              </p:cNvSpPr>
              <p:nvPr/>
            </p:nvSpPr>
            <p:spPr bwMode="auto">
              <a:xfrm>
                <a:off x="3291" y="1533"/>
                <a:ext cx="2027" cy="99"/>
              </a:xfrm>
              <a:custGeom>
                <a:avLst/>
                <a:gdLst>
                  <a:gd name="T0" fmla="*/ 0 w 2027"/>
                  <a:gd name="T1" fmla="*/ 0 h 99"/>
                  <a:gd name="T2" fmla="*/ 0 w 2027"/>
                  <a:gd name="T3" fmla="*/ 49 h 99"/>
                  <a:gd name="T4" fmla="*/ 2027 w 2027"/>
                  <a:gd name="T5" fmla="*/ 49 h 99"/>
                  <a:gd name="T6" fmla="*/ 2027 w 2027"/>
                  <a:gd name="T7" fmla="*/ 99 h 99"/>
                </a:gdLst>
                <a:ahLst/>
                <a:cxnLst>
                  <a:cxn ang="0">
                    <a:pos x="T0" y="T1"/>
                  </a:cxn>
                  <a:cxn ang="0">
                    <a:pos x="T2" y="T3"/>
                  </a:cxn>
                  <a:cxn ang="0">
                    <a:pos x="T4" y="T5"/>
                  </a:cxn>
                  <a:cxn ang="0">
                    <a:pos x="T6" y="T7"/>
                  </a:cxn>
                </a:cxnLst>
                <a:rect l="0" t="0" r="r" b="b"/>
                <a:pathLst>
                  <a:path w="2027" h="99">
                    <a:moveTo>
                      <a:pt x="0" y="0"/>
                    </a:moveTo>
                    <a:lnTo>
                      <a:pt x="0" y="49"/>
                    </a:lnTo>
                    <a:lnTo>
                      <a:pt x="2027" y="49"/>
                    </a:lnTo>
                    <a:lnTo>
                      <a:pt x="2027" y="99"/>
                    </a:lnTo>
                  </a:path>
                </a:pathLst>
              </a:custGeom>
              <a:noFill/>
              <a:ln w="22" cap="flat">
                <a:solidFill>
                  <a:srgbClr val="A9C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324" name="Freeform 12"/>
              <p:cNvSpPr>
                <a:spLocks/>
              </p:cNvSpPr>
              <p:nvPr/>
            </p:nvSpPr>
            <p:spPr bwMode="auto">
              <a:xfrm>
                <a:off x="2194" y="1924"/>
                <a:ext cx="110" cy="1525"/>
              </a:xfrm>
              <a:custGeom>
                <a:avLst/>
                <a:gdLst>
                  <a:gd name="T0" fmla="*/ 0 w 328"/>
                  <a:gd name="T1" fmla="*/ 0 h 1525"/>
                  <a:gd name="T2" fmla="*/ 0 w 328"/>
                  <a:gd name="T3" fmla="*/ 1525 h 1525"/>
                  <a:gd name="T4" fmla="*/ 328 w 328"/>
                  <a:gd name="T5" fmla="*/ 1525 h 1525"/>
                </a:gdLst>
                <a:ahLst/>
                <a:cxnLst>
                  <a:cxn ang="0">
                    <a:pos x="T0" y="T1"/>
                  </a:cxn>
                  <a:cxn ang="0">
                    <a:pos x="T2" y="T3"/>
                  </a:cxn>
                  <a:cxn ang="0">
                    <a:pos x="T4" y="T5"/>
                  </a:cxn>
                </a:cxnLst>
                <a:rect l="0" t="0" r="r" b="b"/>
                <a:pathLst>
                  <a:path w="328" h="1525">
                    <a:moveTo>
                      <a:pt x="0" y="0"/>
                    </a:moveTo>
                    <a:lnTo>
                      <a:pt x="0" y="1525"/>
                    </a:lnTo>
                    <a:lnTo>
                      <a:pt x="328" y="1525"/>
                    </a:lnTo>
                  </a:path>
                </a:pathLst>
              </a:custGeom>
              <a:noFill/>
              <a:ln w="22" cap="flat">
                <a:solidFill>
                  <a:srgbClr val="A9C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325" name="Freeform 13"/>
              <p:cNvSpPr>
                <a:spLocks/>
              </p:cNvSpPr>
              <p:nvPr/>
            </p:nvSpPr>
            <p:spPr bwMode="auto">
              <a:xfrm>
                <a:off x="2204" y="1924"/>
                <a:ext cx="121" cy="1272"/>
              </a:xfrm>
              <a:custGeom>
                <a:avLst/>
                <a:gdLst>
                  <a:gd name="T0" fmla="*/ 0 w 297"/>
                  <a:gd name="T1" fmla="*/ 0 h 1223"/>
                  <a:gd name="T2" fmla="*/ 0 w 297"/>
                  <a:gd name="T3" fmla="*/ 1223 h 1223"/>
                  <a:gd name="T4" fmla="*/ 297 w 297"/>
                  <a:gd name="T5" fmla="*/ 1223 h 1223"/>
                </a:gdLst>
                <a:ahLst/>
                <a:cxnLst>
                  <a:cxn ang="0">
                    <a:pos x="T0" y="T1"/>
                  </a:cxn>
                  <a:cxn ang="0">
                    <a:pos x="T2" y="T3"/>
                  </a:cxn>
                  <a:cxn ang="0">
                    <a:pos x="T4" y="T5"/>
                  </a:cxn>
                </a:cxnLst>
                <a:rect l="0" t="0" r="r" b="b"/>
                <a:pathLst>
                  <a:path w="297" h="1223">
                    <a:moveTo>
                      <a:pt x="0" y="0"/>
                    </a:moveTo>
                    <a:lnTo>
                      <a:pt x="0" y="1223"/>
                    </a:lnTo>
                    <a:lnTo>
                      <a:pt x="297" y="1223"/>
                    </a:lnTo>
                  </a:path>
                </a:pathLst>
              </a:custGeom>
              <a:noFill/>
              <a:ln w="22" cap="flat">
                <a:solidFill>
                  <a:srgbClr val="A9C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326" name="Freeform 14"/>
              <p:cNvSpPr>
                <a:spLocks/>
              </p:cNvSpPr>
              <p:nvPr/>
            </p:nvSpPr>
            <p:spPr bwMode="auto">
              <a:xfrm>
                <a:off x="2204" y="1924"/>
                <a:ext cx="121" cy="923"/>
              </a:xfrm>
              <a:custGeom>
                <a:avLst/>
                <a:gdLst>
                  <a:gd name="T0" fmla="*/ 0 w 297"/>
                  <a:gd name="T1" fmla="*/ 0 h 888"/>
                  <a:gd name="T2" fmla="*/ 0 w 297"/>
                  <a:gd name="T3" fmla="*/ 888 h 888"/>
                  <a:gd name="T4" fmla="*/ 297 w 297"/>
                  <a:gd name="T5" fmla="*/ 888 h 888"/>
                </a:gdLst>
                <a:ahLst/>
                <a:cxnLst>
                  <a:cxn ang="0">
                    <a:pos x="T0" y="T1"/>
                  </a:cxn>
                  <a:cxn ang="0">
                    <a:pos x="T2" y="T3"/>
                  </a:cxn>
                  <a:cxn ang="0">
                    <a:pos x="T4" y="T5"/>
                  </a:cxn>
                </a:cxnLst>
                <a:rect l="0" t="0" r="r" b="b"/>
                <a:pathLst>
                  <a:path w="297" h="888">
                    <a:moveTo>
                      <a:pt x="0" y="0"/>
                    </a:moveTo>
                    <a:lnTo>
                      <a:pt x="0" y="888"/>
                    </a:lnTo>
                    <a:lnTo>
                      <a:pt x="297" y="888"/>
                    </a:lnTo>
                  </a:path>
                </a:pathLst>
              </a:custGeom>
              <a:noFill/>
              <a:ln w="22" cap="flat">
                <a:solidFill>
                  <a:srgbClr val="A9C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327" name="Freeform 15"/>
              <p:cNvSpPr>
                <a:spLocks/>
              </p:cNvSpPr>
              <p:nvPr/>
            </p:nvSpPr>
            <p:spPr bwMode="auto">
              <a:xfrm>
                <a:off x="2199" y="1924"/>
                <a:ext cx="126" cy="575"/>
              </a:xfrm>
              <a:custGeom>
                <a:avLst/>
                <a:gdLst>
                  <a:gd name="T0" fmla="*/ 0 w 297"/>
                  <a:gd name="T1" fmla="*/ 0 h 553"/>
                  <a:gd name="T2" fmla="*/ 0 w 297"/>
                  <a:gd name="T3" fmla="*/ 553 h 553"/>
                  <a:gd name="T4" fmla="*/ 297 w 297"/>
                  <a:gd name="T5" fmla="*/ 553 h 553"/>
                </a:gdLst>
                <a:ahLst/>
                <a:cxnLst>
                  <a:cxn ang="0">
                    <a:pos x="T0" y="T1"/>
                  </a:cxn>
                  <a:cxn ang="0">
                    <a:pos x="T2" y="T3"/>
                  </a:cxn>
                  <a:cxn ang="0">
                    <a:pos x="T4" y="T5"/>
                  </a:cxn>
                </a:cxnLst>
                <a:rect l="0" t="0" r="r" b="b"/>
                <a:pathLst>
                  <a:path w="297" h="553">
                    <a:moveTo>
                      <a:pt x="0" y="0"/>
                    </a:moveTo>
                    <a:lnTo>
                      <a:pt x="0" y="553"/>
                    </a:lnTo>
                    <a:lnTo>
                      <a:pt x="297" y="553"/>
                    </a:lnTo>
                  </a:path>
                </a:pathLst>
              </a:custGeom>
              <a:noFill/>
              <a:ln w="22" cap="flat">
                <a:solidFill>
                  <a:srgbClr val="A9C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328" name="Freeform 16"/>
              <p:cNvSpPr>
                <a:spLocks/>
              </p:cNvSpPr>
              <p:nvPr/>
            </p:nvSpPr>
            <p:spPr bwMode="auto">
              <a:xfrm>
                <a:off x="2207" y="1924"/>
                <a:ext cx="118" cy="217"/>
              </a:xfrm>
              <a:custGeom>
                <a:avLst/>
                <a:gdLst>
                  <a:gd name="T0" fmla="*/ 0 w 297"/>
                  <a:gd name="T1" fmla="*/ 0 h 217"/>
                  <a:gd name="T2" fmla="*/ 0 w 297"/>
                  <a:gd name="T3" fmla="*/ 217 h 217"/>
                  <a:gd name="T4" fmla="*/ 297 w 297"/>
                  <a:gd name="T5" fmla="*/ 217 h 217"/>
                </a:gdLst>
                <a:ahLst/>
                <a:cxnLst>
                  <a:cxn ang="0">
                    <a:pos x="T0" y="T1"/>
                  </a:cxn>
                  <a:cxn ang="0">
                    <a:pos x="T2" y="T3"/>
                  </a:cxn>
                  <a:cxn ang="0">
                    <a:pos x="T4" y="T5"/>
                  </a:cxn>
                </a:cxnLst>
                <a:rect l="0" t="0" r="r" b="b"/>
                <a:pathLst>
                  <a:path w="297" h="217">
                    <a:moveTo>
                      <a:pt x="0" y="0"/>
                    </a:moveTo>
                    <a:lnTo>
                      <a:pt x="0" y="217"/>
                    </a:lnTo>
                    <a:lnTo>
                      <a:pt x="297" y="217"/>
                    </a:lnTo>
                  </a:path>
                </a:pathLst>
              </a:custGeom>
              <a:noFill/>
              <a:ln w="22" cap="flat">
                <a:solidFill>
                  <a:srgbClr val="A9C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329" name="Freeform 17"/>
              <p:cNvSpPr>
                <a:spLocks/>
              </p:cNvSpPr>
              <p:nvPr/>
            </p:nvSpPr>
            <p:spPr bwMode="auto">
              <a:xfrm>
                <a:off x="3175" y="1533"/>
                <a:ext cx="110" cy="99"/>
              </a:xfrm>
              <a:custGeom>
                <a:avLst/>
                <a:gdLst>
                  <a:gd name="T0" fmla="*/ 110 w 110"/>
                  <a:gd name="T1" fmla="*/ 0 h 99"/>
                  <a:gd name="T2" fmla="*/ 110 w 110"/>
                  <a:gd name="T3" fmla="*/ 49 h 99"/>
                  <a:gd name="T4" fmla="*/ 0 w 110"/>
                  <a:gd name="T5" fmla="*/ 49 h 99"/>
                  <a:gd name="T6" fmla="*/ 0 w 110"/>
                  <a:gd name="T7" fmla="*/ 99 h 99"/>
                </a:gdLst>
                <a:ahLst/>
                <a:cxnLst>
                  <a:cxn ang="0">
                    <a:pos x="T0" y="T1"/>
                  </a:cxn>
                  <a:cxn ang="0">
                    <a:pos x="T2" y="T3"/>
                  </a:cxn>
                  <a:cxn ang="0">
                    <a:pos x="T4" y="T5"/>
                  </a:cxn>
                  <a:cxn ang="0">
                    <a:pos x="T6" y="T7"/>
                  </a:cxn>
                </a:cxnLst>
                <a:rect l="0" t="0" r="r" b="b"/>
                <a:pathLst>
                  <a:path w="110" h="99">
                    <a:moveTo>
                      <a:pt x="110" y="0"/>
                    </a:moveTo>
                    <a:lnTo>
                      <a:pt x="110" y="49"/>
                    </a:lnTo>
                    <a:lnTo>
                      <a:pt x="0" y="49"/>
                    </a:lnTo>
                    <a:lnTo>
                      <a:pt x="0" y="99"/>
                    </a:lnTo>
                  </a:path>
                </a:pathLst>
              </a:custGeom>
              <a:noFill/>
              <a:ln w="22" cap="flat">
                <a:solidFill>
                  <a:srgbClr val="A9C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330" name="Freeform 18"/>
              <p:cNvSpPr>
                <a:spLocks/>
              </p:cNvSpPr>
              <p:nvPr/>
            </p:nvSpPr>
            <p:spPr bwMode="auto">
              <a:xfrm>
                <a:off x="304" y="1924"/>
                <a:ext cx="292" cy="1521"/>
              </a:xfrm>
              <a:custGeom>
                <a:avLst/>
                <a:gdLst>
                  <a:gd name="T0" fmla="*/ 0 w 292"/>
                  <a:gd name="T1" fmla="*/ 0 h 1521"/>
                  <a:gd name="T2" fmla="*/ 0 w 292"/>
                  <a:gd name="T3" fmla="*/ 1521 h 1521"/>
                  <a:gd name="T4" fmla="*/ 292 w 292"/>
                  <a:gd name="T5" fmla="*/ 1521 h 1521"/>
                </a:gdLst>
                <a:ahLst/>
                <a:cxnLst>
                  <a:cxn ang="0">
                    <a:pos x="T0" y="T1"/>
                  </a:cxn>
                  <a:cxn ang="0">
                    <a:pos x="T2" y="T3"/>
                  </a:cxn>
                  <a:cxn ang="0">
                    <a:pos x="T4" y="T5"/>
                  </a:cxn>
                </a:cxnLst>
                <a:rect l="0" t="0" r="r" b="b"/>
                <a:pathLst>
                  <a:path w="292" h="1521">
                    <a:moveTo>
                      <a:pt x="0" y="0"/>
                    </a:moveTo>
                    <a:lnTo>
                      <a:pt x="0" y="1521"/>
                    </a:lnTo>
                    <a:lnTo>
                      <a:pt x="292" y="1521"/>
                    </a:lnTo>
                  </a:path>
                </a:pathLst>
              </a:custGeom>
              <a:noFill/>
              <a:ln w="22" cap="flat">
                <a:solidFill>
                  <a:srgbClr val="A9C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331" name="Freeform 19"/>
              <p:cNvSpPr>
                <a:spLocks/>
              </p:cNvSpPr>
              <p:nvPr/>
            </p:nvSpPr>
            <p:spPr bwMode="auto">
              <a:xfrm>
                <a:off x="304" y="1924"/>
                <a:ext cx="239" cy="1223"/>
              </a:xfrm>
              <a:custGeom>
                <a:avLst/>
                <a:gdLst>
                  <a:gd name="T0" fmla="*/ 0 w 239"/>
                  <a:gd name="T1" fmla="*/ 0 h 1223"/>
                  <a:gd name="T2" fmla="*/ 0 w 239"/>
                  <a:gd name="T3" fmla="*/ 1223 h 1223"/>
                  <a:gd name="T4" fmla="*/ 239 w 239"/>
                  <a:gd name="T5" fmla="*/ 1223 h 1223"/>
                </a:gdLst>
                <a:ahLst/>
                <a:cxnLst>
                  <a:cxn ang="0">
                    <a:pos x="T0" y="T1"/>
                  </a:cxn>
                  <a:cxn ang="0">
                    <a:pos x="T2" y="T3"/>
                  </a:cxn>
                  <a:cxn ang="0">
                    <a:pos x="T4" y="T5"/>
                  </a:cxn>
                </a:cxnLst>
                <a:rect l="0" t="0" r="r" b="b"/>
                <a:pathLst>
                  <a:path w="239" h="1223">
                    <a:moveTo>
                      <a:pt x="0" y="0"/>
                    </a:moveTo>
                    <a:lnTo>
                      <a:pt x="0" y="1223"/>
                    </a:lnTo>
                    <a:lnTo>
                      <a:pt x="239" y="1223"/>
                    </a:lnTo>
                  </a:path>
                </a:pathLst>
              </a:custGeom>
              <a:noFill/>
              <a:ln w="22" cap="flat">
                <a:solidFill>
                  <a:srgbClr val="A9C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332" name="Freeform 20"/>
              <p:cNvSpPr>
                <a:spLocks/>
              </p:cNvSpPr>
              <p:nvPr/>
            </p:nvSpPr>
            <p:spPr bwMode="auto">
              <a:xfrm>
                <a:off x="304" y="1924"/>
                <a:ext cx="239" cy="888"/>
              </a:xfrm>
              <a:custGeom>
                <a:avLst/>
                <a:gdLst>
                  <a:gd name="T0" fmla="*/ 0 w 239"/>
                  <a:gd name="T1" fmla="*/ 0 h 888"/>
                  <a:gd name="T2" fmla="*/ 0 w 239"/>
                  <a:gd name="T3" fmla="*/ 888 h 888"/>
                  <a:gd name="T4" fmla="*/ 239 w 239"/>
                  <a:gd name="T5" fmla="*/ 888 h 888"/>
                </a:gdLst>
                <a:ahLst/>
                <a:cxnLst>
                  <a:cxn ang="0">
                    <a:pos x="T0" y="T1"/>
                  </a:cxn>
                  <a:cxn ang="0">
                    <a:pos x="T2" y="T3"/>
                  </a:cxn>
                  <a:cxn ang="0">
                    <a:pos x="T4" y="T5"/>
                  </a:cxn>
                </a:cxnLst>
                <a:rect l="0" t="0" r="r" b="b"/>
                <a:pathLst>
                  <a:path w="239" h="888">
                    <a:moveTo>
                      <a:pt x="0" y="0"/>
                    </a:moveTo>
                    <a:lnTo>
                      <a:pt x="0" y="888"/>
                    </a:lnTo>
                    <a:lnTo>
                      <a:pt x="239" y="888"/>
                    </a:lnTo>
                  </a:path>
                </a:pathLst>
              </a:custGeom>
              <a:noFill/>
              <a:ln w="22" cap="flat">
                <a:solidFill>
                  <a:srgbClr val="A9C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333" name="Freeform 21"/>
              <p:cNvSpPr>
                <a:spLocks/>
              </p:cNvSpPr>
              <p:nvPr/>
            </p:nvSpPr>
            <p:spPr bwMode="auto">
              <a:xfrm>
                <a:off x="304" y="1924"/>
                <a:ext cx="239" cy="553"/>
              </a:xfrm>
              <a:custGeom>
                <a:avLst/>
                <a:gdLst>
                  <a:gd name="T0" fmla="*/ 0 w 239"/>
                  <a:gd name="T1" fmla="*/ 0 h 553"/>
                  <a:gd name="T2" fmla="*/ 0 w 239"/>
                  <a:gd name="T3" fmla="*/ 553 h 553"/>
                  <a:gd name="T4" fmla="*/ 239 w 239"/>
                  <a:gd name="T5" fmla="*/ 553 h 553"/>
                </a:gdLst>
                <a:ahLst/>
                <a:cxnLst>
                  <a:cxn ang="0">
                    <a:pos x="T0" y="T1"/>
                  </a:cxn>
                  <a:cxn ang="0">
                    <a:pos x="T2" y="T3"/>
                  </a:cxn>
                  <a:cxn ang="0">
                    <a:pos x="T4" y="T5"/>
                  </a:cxn>
                </a:cxnLst>
                <a:rect l="0" t="0" r="r" b="b"/>
                <a:pathLst>
                  <a:path w="239" h="553">
                    <a:moveTo>
                      <a:pt x="0" y="0"/>
                    </a:moveTo>
                    <a:lnTo>
                      <a:pt x="0" y="553"/>
                    </a:lnTo>
                    <a:lnTo>
                      <a:pt x="239" y="553"/>
                    </a:lnTo>
                  </a:path>
                </a:pathLst>
              </a:custGeom>
              <a:noFill/>
              <a:ln w="22" cap="flat">
                <a:solidFill>
                  <a:srgbClr val="A9C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334" name="Freeform 22"/>
              <p:cNvSpPr>
                <a:spLocks/>
              </p:cNvSpPr>
              <p:nvPr/>
            </p:nvSpPr>
            <p:spPr bwMode="auto">
              <a:xfrm>
                <a:off x="304" y="1924"/>
                <a:ext cx="239" cy="217"/>
              </a:xfrm>
              <a:custGeom>
                <a:avLst/>
                <a:gdLst>
                  <a:gd name="T0" fmla="*/ 0 w 239"/>
                  <a:gd name="T1" fmla="*/ 0 h 217"/>
                  <a:gd name="T2" fmla="*/ 0 w 239"/>
                  <a:gd name="T3" fmla="*/ 217 h 217"/>
                  <a:gd name="T4" fmla="*/ 239 w 239"/>
                  <a:gd name="T5" fmla="*/ 217 h 217"/>
                </a:gdLst>
                <a:ahLst/>
                <a:cxnLst>
                  <a:cxn ang="0">
                    <a:pos x="T0" y="T1"/>
                  </a:cxn>
                  <a:cxn ang="0">
                    <a:pos x="T2" y="T3"/>
                  </a:cxn>
                  <a:cxn ang="0">
                    <a:pos x="T4" y="T5"/>
                  </a:cxn>
                </a:cxnLst>
                <a:rect l="0" t="0" r="r" b="b"/>
                <a:pathLst>
                  <a:path w="239" h="217">
                    <a:moveTo>
                      <a:pt x="0" y="0"/>
                    </a:moveTo>
                    <a:lnTo>
                      <a:pt x="0" y="217"/>
                    </a:lnTo>
                    <a:lnTo>
                      <a:pt x="239" y="217"/>
                    </a:lnTo>
                  </a:path>
                </a:pathLst>
              </a:custGeom>
              <a:noFill/>
              <a:ln w="22" cap="flat">
                <a:solidFill>
                  <a:srgbClr val="A9C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335" name="Freeform 23"/>
              <p:cNvSpPr>
                <a:spLocks/>
              </p:cNvSpPr>
              <p:nvPr/>
            </p:nvSpPr>
            <p:spPr bwMode="auto">
              <a:xfrm>
                <a:off x="1085" y="1533"/>
                <a:ext cx="2189" cy="99"/>
              </a:xfrm>
              <a:custGeom>
                <a:avLst/>
                <a:gdLst>
                  <a:gd name="T0" fmla="*/ 2189 w 2189"/>
                  <a:gd name="T1" fmla="*/ 0 h 99"/>
                  <a:gd name="T2" fmla="*/ 2189 w 2189"/>
                  <a:gd name="T3" fmla="*/ 49 h 99"/>
                  <a:gd name="T4" fmla="*/ 0 w 2189"/>
                  <a:gd name="T5" fmla="*/ 49 h 99"/>
                  <a:gd name="T6" fmla="*/ 0 w 2189"/>
                  <a:gd name="T7" fmla="*/ 99 h 99"/>
                </a:gdLst>
                <a:ahLst/>
                <a:cxnLst>
                  <a:cxn ang="0">
                    <a:pos x="T0" y="T1"/>
                  </a:cxn>
                  <a:cxn ang="0">
                    <a:pos x="T2" y="T3"/>
                  </a:cxn>
                  <a:cxn ang="0">
                    <a:pos x="T4" y="T5"/>
                  </a:cxn>
                  <a:cxn ang="0">
                    <a:pos x="T6" y="T7"/>
                  </a:cxn>
                </a:cxnLst>
                <a:rect l="0" t="0" r="r" b="b"/>
                <a:pathLst>
                  <a:path w="2189" h="99">
                    <a:moveTo>
                      <a:pt x="2189" y="0"/>
                    </a:moveTo>
                    <a:lnTo>
                      <a:pt x="2189" y="49"/>
                    </a:lnTo>
                    <a:lnTo>
                      <a:pt x="0" y="49"/>
                    </a:lnTo>
                    <a:lnTo>
                      <a:pt x="0" y="99"/>
                    </a:lnTo>
                  </a:path>
                </a:pathLst>
              </a:custGeom>
              <a:noFill/>
              <a:ln w="22" cap="flat">
                <a:solidFill>
                  <a:srgbClr val="A9C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336" name="Line 24"/>
              <p:cNvSpPr>
                <a:spLocks noChangeShapeType="1"/>
              </p:cNvSpPr>
              <p:nvPr/>
            </p:nvSpPr>
            <p:spPr bwMode="auto">
              <a:xfrm>
                <a:off x="3286" y="1226"/>
                <a:ext cx="0" cy="71"/>
              </a:xfrm>
              <a:prstGeom prst="line">
                <a:avLst/>
              </a:prstGeom>
              <a:noFill/>
              <a:ln w="22" cap="flat">
                <a:solidFill>
                  <a:srgbClr val="94B2B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337" name="Rectangle 25"/>
              <p:cNvSpPr>
                <a:spLocks noChangeArrowheads="1"/>
              </p:cNvSpPr>
              <p:nvPr/>
            </p:nvSpPr>
            <p:spPr bwMode="auto">
              <a:xfrm>
                <a:off x="1718" y="989"/>
                <a:ext cx="3136"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38" name="Rectangle 26"/>
              <p:cNvSpPr>
                <a:spLocks noChangeArrowheads="1"/>
              </p:cNvSpPr>
              <p:nvPr/>
            </p:nvSpPr>
            <p:spPr bwMode="auto">
              <a:xfrm>
                <a:off x="1718" y="1017"/>
                <a:ext cx="3136" cy="18"/>
              </a:xfrm>
              <a:prstGeom prst="rect">
                <a:avLst/>
              </a:prstGeom>
              <a:solidFill>
                <a:srgbClr val="FD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39" name="Rectangle 27"/>
              <p:cNvSpPr>
                <a:spLocks noChangeArrowheads="1"/>
              </p:cNvSpPr>
              <p:nvPr/>
            </p:nvSpPr>
            <p:spPr bwMode="auto">
              <a:xfrm>
                <a:off x="1718" y="1035"/>
                <a:ext cx="3136" cy="13"/>
              </a:xfrm>
              <a:prstGeom prst="rect">
                <a:avLst/>
              </a:prstGeom>
              <a:solidFill>
                <a:srgbClr val="FB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40" name="Rectangle 28"/>
              <p:cNvSpPr>
                <a:spLocks noChangeArrowheads="1"/>
              </p:cNvSpPr>
              <p:nvPr/>
            </p:nvSpPr>
            <p:spPr bwMode="auto">
              <a:xfrm>
                <a:off x="1718" y="1048"/>
                <a:ext cx="3136" cy="11"/>
              </a:xfrm>
              <a:prstGeom prst="rect">
                <a:avLst/>
              </a:prstGeom>
              <a:solidFill>
                <a:srgbClr val="F9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41" name="Rectangle 29"/>
              <p:cNvSpPr>
                <a:spLocks noChangeArrowheads="1"/>
              </p:cNvSpPr>
              <p:nvPr/>
            </p:nvSpPr>
            <p:spPr bwMode="auto">
              <a:xfrm>
                <a:off x="1718" y="1059"/>
                <a:ext cx="3136" cy="8"/>
              </a:xfrm>
              <a:prstGeom prst="rect">
                <a:avLst/>
              </a:prstGeom>
              <a:solidFill>
                <a:srgbClr val="F7FB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42" name="Rectangle 30"/>
              <p:cNvSpPr>
                <a:spLocks noChangeArrowheads="1"/>
              </p:cNvSpPr>
              <p:nvPr/>
            </p:nvSpPr>
            <p:spPr bwMode="auto">
              <a:xfrm>
                <a:off x="1718" y="1067"/>
                <a:ext cx="3136" cy="9"/>
              </a:xfrm>
              <a:prstGeom prst="rect">
                <a:avLst/>
              </a:prstGeom>
              <a:solidFill>
                <a:srgbClr val="F5FA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43" name="Rectangle 31"/>
              <p:cNvSpPr>
                <a:spLocks noChangeArrowheads="1"/>
              </p:cNvSpPr>
              <p:nvPr/>
            </p:nvSpPr>
            <p:spPr bwMode="auto">
              <a:xfrm>
                <a:off x="1718" y="1076"/>
                <a:ext cx="3136" cy="8"/>
              </a:xfrm>
              <a:prstGeom prst="rect">
                <a:avLst/>
              </a:prstGeom>
              <a:solidFill>
                <a:srgbClr val="F3F9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44" name="Rectangle 32"/>
              <p:cNvSpPr>
                <a:spLocks noChangeArrowheads="1"/>
              </p:cNvSpPr>
              <p:nvPr/>
            </p:nvSpPr>
            <p:spPr bwMode="auto">
              <a:xfrm>
                <a:off x="1718" y="1084"/>
                <a:ext cx="3136" cy="7"/>
              </a:xfrm>
              <a:prstGeom prst="rect">
                <a:avLst/>
              </a:prstGeom>
              <a:solidFill>
                <a:srgbClr val="F1F8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45" name="Rectangle 33"/>
              <p:cNvSpPr>
                <a:spLocks noChangeArrowheads="1"/>
              </p:cNvSpPr>
              <p:nvPr/>
            </p:nvSpPr>
            <p:spPr bwMode="auto">
              <a:xfrm>
                <a:off x="1718" y="1091"/>
                <a:ext cx="3136" cy="8"/>
              </a:xfrm>
              <a:prstGeom prst="rect">
                <a:avLst/>
              </a:prstGeom>
              <a:solidFill>
                <a:srgbClr val="EF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46" name="Rectangle 34"/>
              <p:cNvSpPr>
                <a:spLocks noChangeArrowheads="1"/>
              </p:cNvSpPr>
              <p:nvPr/>
            </p:nvSpPr>
            <p:spPr bwMode="auto">
              <a:xfrm>
                <a:off x="1718" y="1099"/>
                <a:ext cx="3136" cy="7"/>
              </a:xfrm>
              <a:prstGeom prst="rect">
                <a:avLst/>
              </a:prstGeom>
              <a:solidFill>
                <a:srgbClr val="ED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47" name="Rectangle 35"/>
              <p:cNvSpPr>
                <a:spLocks noChangeArrowheads="1"/>
              </p:cNvSpPr>
              <p:nvPr/>
            </p:nvSpPr>
            <p:spPr bwMode="auto">
              <a:xfrm>
                <a:off x="1718" y="1106"/>
                <a:ext cx="3136" cy="8"/>
              </a:xfrm>
              <a:prstGeom prst="rect">
                <a:avLst/>
              </a:prstGeom>
              <a:solidFill>
                <a:srgbClr val="EBF5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48" name="Rectangle 36"/>
              <p:cNvSpPr>
                <a:spLocks noChangeArrowheads="1"/>
              </p:cNvSpPr>
              <p:nvPr/>
            </p:nvSpPr>
            <p:spPr bwMode="auto">
              <a:xfrm>
                <a:off x="1718" y="1114"/>
                <a:ext cx="3136" cy="7"/>
              </a:xfrm>
              <a:prstGeom prst="rect">
                <a:avLst/>
              </a:prstGeom>
              <a:solidFill>
                <a:srgbClr val="E9F4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49" name="Rectangle 37"/>
              <p:cNvSpPr>
                <a:spLocks noChangeArrowheads="1"/>
              </p:cNvSpPr>
              <p:nvPr/>
            </p:nvSpPr>
            <p:spPr bwMode="auto">
              <a:xfrm>
                <a:off x="1718" y="1121"/>
                <a:ext cx="3136" cy="7"/>
              </a:xfrm>
              <a:prstGeom prst="rect">
                <a:avLst/>
              </a:prstGeom>
              <a:solidFill>
                <a:srgbClr val="E7F3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50" name="Rectangle 38"/>
              <p:cNvSpPr>
                <a:spLocks noChangeArrowheads="1"/>
              </p:cNvSpPr>
              <p:nvPr/>
            </p:nvSpPr>
            <p:spPr bwMode="auto">
              <a:xfrm>
                <a:off x="1718" y="1128"/>
                <a:ext cx="3136" cy="8"/>
              </a:xfrm>
              <a:prstGeom prst="rect">
                <a:avLst/>
              </a:prstGeom>
              <a:solidFill>
                <a:srgbClr val="E5F2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51" name="Rectangle 39"/>
              <p:cNvSpPr>
                <a:spLocks noChangeArrowheads="1"/>
              </p:cNvSpPr>
              <p:nvPr/>
            </p:nvSpPr>
            <p:spPr bwMode="auto">
              <a:xfrm>
                <a:off x="1718" y="1136"/>
                <a:ext cx="3136" cy="9"/>
              </a:xfrm>
              <a:prstGeom prst="rect">
                <a:avLst/>
              </a:prstGeom>
              <a:solidFill>
                <a:srgbClr val="E3F1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52" name="Rectangle 40"/>
              <p:cNvSpPr>
                <a:spLocks noChangeArrowheads="1"/>
              </p:cNvSpPr>
              <p:nvPr/>
            </p:nvSpPr>
            <p:spPr bwMode="auto">
              <a:xfrm>
                <a:off x="1718" y="1145"/>
                <a:ext cx="3136" cy="10"/>
              </a:xfrm>
              <a:prstGeom prst="rect">
                <a:avLst/>
              </a:prstGeom>
              <a:solidFill>
                <a:srgbClr val="E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53" name="Rectangle 41"/>
              <p:cNvSpPr>
                <a:spLocks noChangeArrowheads="1"/>
              </p:cNvSpPr>
              <p:nvPr/>
            </p:nvSpPr>
            <p:spPr bwMode="auto">
              <a:xfrm>
                <a:off x="1718" y="1155"/>
                <a:ext cx="3136" cy="13"/>
              </a:xfrm>
              <a:prstGeom prst="rect">
                <a:avLst/>
              </a:prstGeom>
              <a:solidFill>
                <a:srgbClr val="DF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54" name="Rectangle 42"/>
              <p:cNvSpPr>
                <a:spLocks noChangeArrowheads="1"/>
              </p:cNvSpPr>
              <p:nvPr/>
            </p:nvSpPr>
            <p:spPr bwMode="auto">
              <a:xfrm>
                <a:off x="1718" y="1168"/>
                <a:ext cx="3136" cy="18"/>
              </a:xfrm>
              <a:prstGeom prst="rect">
                <a:avLst/>
              </a:prstGeom>
              <a:solidFill>
                <a:srgbClr val="DDEF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55" name="Rectangle 43"/>
              <p:cNvSpPr>
                <a:spLocks noChangeArrowheads="1"/>
              </p:cNvSpPr>
              <p:nvPr/>
            </p:nvSpPr>
            <p:spPr bwMode="auto">
              <a:xfrm>
                <a:off x="1718" y="1186"/>
                <a:ext cx="3136" cy="26"/>
              </a:xfrm>
              <a:prstGeom prst="rect">
                <a:avLst/>
              </a:prstGeom>
              <a:solidFill>
                <a:srgbClr val="DBEE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56" name="Rectangle 44"/>
              <p:cNvSpPr>
                <a:spLocks noChangeArrowheads="1"/>
              </p:cNvSpPr>
              <p:nvPr/>
            </p:nvSpPr>
            <p:spPr bwMode="auto">
              <a:xfrm>
                <a:off x="1718" y="1212"/>
                <a:ext cx="3136" cy="1"/>
              </a:xfrm>
              <a:prstGeom prst="rect">
                <a:avLst/>
              </a:prstGeom>
              <a:solidFill>
                <a:srgbClr val="DDEE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57" name="Rectangle 45"/>
              <p:cNvSpPr>
                <a:spLocks noChangeArrowheads="1"/>
              </p:cNvSpPr>
              <p:nvPr/>
            </p:nvSpPr>
            <p:spPr bwMode="auto">
              <a:xfrm>
                <a:off x="1718" y="1212"/>
                <a:ext cx="3136" cy="1"/>
              </a:xfrm>
              <a:prstGeom prst="rect">
                <a:avLst/>
              </a:prstGeom>
              <a:solidFill>
                <a:srgbClr val="DFEF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58" name="Rectangle 46"/>
              <p:cNvSpPr>
                <a:spLocks noChangeArrowheads="1"/>
              </p:cNvSpPr>
              <p:nvPr/>
            </p:nvSpPr>
            <p:spPr bwMode="auto">
              <a:xfrm>
                <a:off x="1718" y="1213"/>
                <a:ext cx="3136" cy="1"/>
              </a:xfrm>
              <a:prstGeom prst="rect">
                <a:avLst/>
              </a:prstGeom>
              <a:solidFill>
                <a:srgbClr val="E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59" name="Rectangle 47"/>
              <p:cNvSpPr>
                <a:spLocks noChangeArrowheads="1"/>
              </p:cNvSpPr>
              <p:nvPr/>
            </p:nvSpPr>
            <p:spPr bwMode="auto">
              <a:xfrm>
                <a:off x="1718" y="1214"/>
                <a:ext cx="3136" cy="1"/>
              </a:xfrm>
              <a:prstGeom prst="rect">
                <a:avLst/>
              </a:prstGeom>
              <a:solidFill>
                <a:srgbClr val="E3F1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60" name="Rectangle 48"/>
              <p:cNvSpPr>
                <a:spLocks noChangeArrowheads="1"/>
              </p:cNvSpPr>
              <p:nvPr/>
            </p:nvSpPr>
            <p:spPr bwMode="auto">
              <a:xfrm>
                <a:off x="1718" y="1215"/>
                <a:ext cx="3136" cy="1"/>
              </a:xfrm>
              <a:prstGeom prst="rect">
                <a:avLst/>
              </a:prstGeom>
              <a:solidFill>
                <a:srgbClr val="E5F2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61" name="Rectangle 49"/>
              <p:cNvSpPr>
                <a:spLocks noChangeArrowheads="1"/>
              </p:cNvSpPr>
              <p:nvPr/>
            </p:nvSpPr>
            <p:spPr bwMode="auto">
              <a:xfrm>
                <a:off x="1718" y="1216"/>
                <a:ext cx="3136" cy="1"/>
              </a:xfrm>
              <a:prstGeom prst="rect">
                <a:avLst/>
              </a:prstGeom>
              <a:solidFill>
                <a:srgbClr val="E8F4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62" name="Rectangle 50"/>
              <p:cNvSpPr>
                <a:spLocks noChangeArrowheads="1"/>
              </p:cNvSpPr>
              <p:nvPr/>
            </p:nvSpPr>
            <p:spPr bwMode="auto">
              <a:xfrm>
                <a:off x="1718" y="1217"/>
                <a:ext cx="3136" cy="1"/>
              </a:xfrm>
              <a:prstGeom prst="rect">
                <a:avLst/>
              </a:prstGeom>
              <a:solidFill>
                <a:srgbClr val="ECF5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63" name="Rectangle 51"/>
              <p:cNvSpPr>
                <a:spLocks noChangeArrowheads="1"/>
              </p:cNvSpPr>
              <p:nvPr/>
            </p:nvSpPr>
            <p:spPr bwMode="auto">
              <a:xfrm>
                <a:off x="1718" y="1217"/>
                <a:ext cx="3136" cy="1"/>
              </a:xfrm>
              <a:prstGeom prst="rect">
                <a:avLst/>
              </a:prstGeom>
              <a:solidFill>
                <a:srgbClr val="EF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64" name="Rectangle 52"/>
              <p:cNvSpPr>
                <a:spLocks noChangeArrowheads="1"/>
              </p:cNvSpPr>
              <p:nvPr/>
            </p:nvSpPr>
            <p:spPr bwMode="auto">
              <a:xfrm>
                <a:off x="1718" y="1218"/>
                <a:ext cx="3136" cy="1"/>
              </a:xfrm>
              <a:prstGeom prst="rect">
                <a:avLst/>
              </a:prstGeom>
              <a:solidFill>
                <a:srgbClr val="F2F8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65" name="Rectangle 53"/>
              <p:cNvSpPr>
                <a:spLocks noChangeArrowheads="1"/>
              </p:cNvSpPr>
              <p:nvPr/>
            </p:nvSpPr>
            <p:spPr bwMode="auto">
              <a:xfrm>
                <a:off x="1718" y="1219"/>
                <a:ext cx="3136" cy="1"/>
              </a:xfrm>
              <a:prstGeom prst="rect">
                <a:avLst/>
              </a:prstGeom>
              <a:solidFill>
                <a:srgbClr val="F5F9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66" name="Rectangle 54"/>
              <p:cNvSpPr>
                <a:spLocks noChangeArrowheads="1"/>
              </p:cNvSpPr>
              <p:nvPr/>
            </p:nvSpPr>
            <p:spPr bwMode="auto">
              <a:xfrm>
                <a:off x="1718" y="1220"/>
                <a:ext cx="3136" cy="1"/>
              </a:xfrm>
              <a:prstGeom prst="rect">
                <a:avLst/>
              </a:prstGeom>
              <a:solidFill>
                <a:srgbClr val="F7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67" name="Rectangle 55"/>
              <p:cNvSpPr>
                <a:spLocks noChangeArrowheads="1"/>
              </p:cNvSpPr>
              <p:nvPr/>
            </p:nvSpPr>
            <p:spPr bwMode="auto">
              <a:xfrm>
                <a:off x="1718" y="1221"/>
                <a:ext cx="3136" cy="1"/>
              </a:xfrm>
              <a:prstGeom prst="rect">
                <a:avLst/>
              </a:prstGeom>
              <a:solidFill>
                <a:srgbClr val="F9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68" name="Rectangle 56"/>
              <p:cNvSpPr>
                <a:spLocks noChangeArrowheads="1"/>
              </p:cNvSpPr>
              <p:nvPr/>
            </p:nvSpPr>
            <p:spPr bwMode="auto">
              <a:xfrm>
                <a:off x="1718" y="1222"/>
                <a:ext cx="3136" cy="1"/>
              </a:xfrm>
              <a:prstGeom prst="rect">
                <a:avLst/>
              </a:prstGeom>
              <a:solidFill>
                <a:srgbClr val="FB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69" name="Rectangle 57"/>
              <p:cNvSpPr>
                <a:spLocks noChangeArrowheads="1"/>
              </p:cNvSpPr>
              <p:nvPr/>
            </p:nvSpPr>
            <p:spPr bwMode="auto">
              <a:xfrm>
                <a:off x="1718" y="1223"/>
                <a:ext cx="3136" cy="2"/>
              </a:xfrm>
              <a:prstGeom prst="rect">
                <a:avLst/>
              </a:prstGeom>
              <a:solidFill>
                <a:srgbClr val="FD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70" name="Rectangle 58"/>
              <p:cNvSpPr>
                <a:spLocks noChangeArrowheads="1"/>
              </p:cNvSpPr>
              <p:nvPr/>
            </p:nvSpPr>
            <p:spPr bwMode="auto">
              <a:xfrm>
                <a:off x="1718" y="1225"/>
                <a:ext cx="3136"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71" name="Rectangle 59"/>
              <p:cNvSpPr>
                <a:spLocks noChangeArrowheads="1"/>
              </p:cNvSpPr>
              <p:nvPr/>
            </p:nvSpPr>
            <p:spPr bwMode="auto">
              <a:xfrm>
                <a:off x="1718" y="989"/>
                <a:ext cx="3136" cy="237"/>
              </a:xfrm>
              <a:prstGeom prst="rect">
                <a:avLst/>
              </a:prstGeom>
              <a:noFill/>
              <a:ln w="22" cap="flat">
                <a:solidFill>
                  <a:srgbClr val="9C9CD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372" name="Rectangle 62"/>
              <p:cNvSpPr>
                <a:spLocks noChangeArrowheads="1"/>
              </p:cNvSpPr>
              <p:nvPr/>
            </p:nvSpPr>
            <p:spPr bwMode="auto">
              <a:xfrm>
                <a:off x="1718" y="1297"/>
                <a:ext cx="3136" cy="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73" name="Rectangle 63"/>
              <p:cNvSpPr>
                <a:spLocks noChangeArrowheads="1"/>
              </p:cNvSpPr>
              <p:nvPr/>
            </p:nvSpPr>
            <p:spPr bwMode="auto">
              <a:xfrm>
                <a:off x="1718" y="1324"/>
                <a:ext cx="3136" cy="19"/>
              </a:xfrm>
              <a:prstGeom prst="rect">
                <a:avLst/>
              </a:prstGeom>
              <a:solidFill>
                <a:srgbClr val="FD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74" name="Rectangle 64"/>
              <p:cNvSpPr>
                <a:spLocks noChangeArrowheads="1"/>
              </p:cNvSpPr>
              <p:nvPr/>
            </p:nvSpPr>
            <p:spPr bwMode="auto">
              <a:xfrm>
                <a:off x="1718" y="1343"/>
                <a:ext cx="3136" cy="12"/>
              </a:xfrm>
              <a:prstGeom prst="rect">
                <a:avLst/>
              </a:prstGeom>
              <a:solidFill>
                <a:srgbClr val="FB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75" name="Rectangle 65"/>
              <p:cNvSpPr>
                <a:spLocks noChangeArrowheads="1"/>
              </p:cNvSpPr>
              <p:nvPr/>
            </p:nvSpPr>
            <p:spPr bwMode="auto">
              <a:xfrm>
                <a:off x="1718" y="1355"/>
                <a:ext cx="3136" cy="11"/>
              </a:xfrm>
              <a:prstGeom prst="rect">
                <a:avLst/>
              </a:prstGeom>
              <a:solidFill>
                <a:srgbClr val="F9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76" name="Rectangle 66"/>
              <p:cNvSpPr>
                <a:spLocks noChangeArrowheads="1"/>
              </p:cNvSpPr>
              <p:nvPr/>
            </p:nvSpPr>
            <p:spPr bwMode="auto">
              <a:xfrm>
                <a:off x="1718" y="1366"/>
                <a:ext cx="3136" cy="9"/>
              </a:xfrm>
              <a:prstGeom prst="rect">
                <a:avLst/>
              </a:prstGeom>
              <a:solidFill>
                <a:srgbClr val="F7FB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77" name="Rectangle 67"/>
              <p:cNvSpPr>
                <a:spLocks noChangeArrowheads="1"/>
              </p:cNvSpPr>
              <p:nvPr/>
            </p:nvSpPr>
            <p:spPr bwMode="auto">
              <a:xfrm>
                <a:off x="1718" y="1375"/>
                <a:ext cx="3136" cy="9"/>
              </a:xfrm>
              <a:prstGeom prst="rect">
                <a:avLst/>
              </a:prstGeom>
              <a:solidFill>
                <a:srgbClr val="F5FA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78" name="Rectangle 68"/>
              <p:cNvSpPr>
                <a:spLocks noChangeArrowheads="1"/>
              </p:cNvSpPr>
              <p:nvPr/>
            </p:nvSpPr>
            <p:spPr bwMode="auto">
              <a:xfrm>
                <a:off x="1718" y="1384"/>
                <a:ext cx="3136" cy="7"/>
              </a:xfrm>
              <a:prstGeom prst="rect">
                <a:avLst/>
              </a:prstGeom>
              <a:solidFill>
                <a:srgbClr val="F3F9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79" name="Rectangle 69"/>
              <p:cNvSpPr>
                <a:spLocks noChangeArrowheads="1"/>
              </p:cNvSpPr>
              <p:nvPr/>
            </p:nvSpPr>
            <p:spPr bwMode="auto">
              <a:xfrm>
                <a:off x="1718" y="1391"/>
                <a:ext cx="3136" cy="8"/>
              </a:xfrm>
              <a:prstGeom prst="rect">
                <a:avLst/>
              </a:prstGeom>
              <a:solidFill>
                <a:srgbClr val="F1F8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80" name="Rectangle 70"/>
              <p:cNvSpPr>
                <a:spLocks noChangeArrowheads="1"/>
              </p:cNvSpPr>
              <p:nvPr/>
            </p:nvSpPr>
            <p:spPr bwMode="auto">
              <a:xfrm>
                <a:off x="1718" y="1399"/>
                <a:ext cx="3136" cy="7"/>
              </a:xfrm>
              <a:prstGeom prst="rect">
                <a:avLst/>
              </a:prstGeom>
              <a:solidFill>
                <a:srgbClr val="EF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81" name="Rectangle 71"/>
              <p:cNvSpPr>
                <a:spLocks noChangeArrowheads="1"/>
              </p:cNvSpPr>
              <p:nvPr/>
            </p:nvSpPr>
            <p:spPr bwMode="auto">
              <a:xfrm>
                <a:off x="1718" y="1406"/>
                <a:ext cx="3136" cy="7"/>
              </a:xfrm>
              <a:prstGeom prst="rect">
                <a:avLst/>
              </a:prstGeom>
              <a:solidFill>
                <a:srgbClr val="ED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82" name="Rectangle 72"/>
              <p:cNvSpPr>
                <a:spLocks noChangeArrowheads="1"/>
              </p:cNvSpPr>
              <p:nvPr/>
            </p:nvSpPr>
            <p:spPr bwMode="auto">
              <a:xfrm>
                <a:off x="1718" y="1413"/>
                <a:ext cx="3136" cy="8"/>
              </a:xfrm>
              <a:prstGeom prst="rect">
                <a:avLst/>
              </a:prstGeom>
              <a:solidFill>
                <a:srgbClr val="EBF5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83" name="Rectangle 73"/>
              <p:cNvSpPr>
                <a:spLocks noChangeArrowheads="1"/>
              </p:cNvSpPr>
              <p:nvPr/>
            </p:nvSpPr>
            <p:spPr bwMode="auto">
              <a:xfrm>
                <a:off x="1718" y="1421"/>
                <a:ext cx="3136" cy="7"/>
              </a:xfrm>
              <a:prstGeom prst="rect">
                <a:avLst/>
              </a:prstGeom>
              <a:solidFill>
                <a:srgbClr val="E9F4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84" name="Rectangle 74"/>
              <p:cNvSpPr>
                <a:spLocks noChangeArrowheads="1"/>
              </p:cNvSpPr>
              <p:nvPr/>
            </p:nvSpPr>
            <p:spPr bwMode="auto">
              <a:xfrm>
                <a:off x="1718" y="1428"/>
                <a:ext cx="3136" cy="8"/>
              </a:xfrm>
              <a:prstGeom prst="rect">
                <a:avLst/>
              </a:prstGeom>
              <a:solidFill>
                <a:srgbClr val="E7F3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85" name="Rectangle 75"/>
              <p:cNvSpPr>
                <a:spLocks noChangeArrowheads="1"/>
              </p:cNvSpPr>
              <p:nvPr/>
            </p:nvSpPr>
            <p:spPr bwMode="auto">
              <a:xfrm>
                <a:off x="1718" y="1436"/>
                <a:ext cx="3136" cy="8"/>
              </a:xfrm>
              <a:prstGeom prst="rect">
                <a:avLst/>
              </a:prstGeom>
              <a:solidFill>
                <a:srgbClr val="E5F2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86" name="Rectangle 76"/>
              <p:cNvSpPr>
                <a:spLocks noChangeArrowheads="1"/>
              </p:cNvSpPr>
              <p:nvPr/>
            </p:nvSpPr>
            <p:spPr bwMode="auto">
              <a:xfrm>
                <a:off x="1718" y="1444"/>
                <a:ext cx="3136" cy="8"/>
              </a:xfrm>
              <a:prstGeom prst="rect">
                <a:avLst/>
              </a:prstGeom>
              <a:solidFill>
                <a:srgbClr val="E3F1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87" name="Rectangle 77"/>
              <p:cNvSpPr>
                <a:spLocks noChangeArrowheads="1"/>
              </p:cNvSpPr>
              <p:nvPr/>
            </p:nvSpPr>
            <p:spPr bwMode="auto">
              <a:xfrm>
                <a:off x="1718" y="1452"/>
                <a:ext cx="3136" cy="10"/>
              </a:xfrm>
              <a:prstGeom prst="rect">
                <a:avLst/>
              </a:prstGeom>
              <a:solidFill>
                <a:srgbClr val="E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88" name="Rectangle 78"/>
              <p:cNvSpPr>
                <a:spLocks noChangeArrowheads="1"/>
              </p:cNvSpPr>
              <p:nvPr/>
            </p:nvSpPr>
            <p:spPr bwMode="auto">
              <a:xfrm>
                <a:off x="1718" y="1462"/>
                <a:ext cx="3136" cy="13"/>
              </a:xfrm>
              <a:prstGeom prst="rect">
                <a:avLst/>
              </a:prstGeom>
              <a:solidFill>
                <a:srgbClr val="DF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89" name="Rectangle 79"/>
              <p:cNvSpPr>
                <a:spLocks noChangeArrowheads="1"/>
              </p:cNvSpPr>
              <p:nvPr/>
            </p:nvSpPr>
            <p:spPr bwMode="auto">
              <a:xfrm>
                <a:off x="1718" y="1475"/>
                <a:ext cx="3136" cy="18"/>
              </a:xfrm>
              <a:prstGeom prst="rect">
                <a:avLst/>
              </a:prstGeom>
              <a:solidFill>
                <a:srgbClr val="DDEF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90" name="Rectangle 80"/>
              <p:cNvSpPr>
                <a:spLocks noChangeArrowheads="1"/>
              </p:cNvSpPr>
              <p:nvPr/>
            </p:nvSpPr>
            <p:spPr bwMode="auto">
              <a:xfrm>
                <a:off x="1718" y="1493"/>
                <a:ext cx="3136" cy="25"/>
              </a:xfrm>
              <a:prstGeom prst="rect">
                <a:avLst/>
              </a:prstGeom>
              <a:solidFill>
                <a:srgbClr val="DBEE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91" name="Rectangle 81"/>
              <p:cNvSpPr>
                <a:spLocks noChangeArrowheads="1"/>
              </p:cNvSpPr>
              <p:nvPr/>
            </p:nvSpPr>
            <p:spPr bwMode="auto">
              <a:xfrm>
                <a:off x="1718" y="1518"/>
                <a:ext cx="3136" cy="1"/>
              </a:xfrm>
              <a:prstGeom prst="rect">
                <a:avLst/>
              </a:prstGeom>
              <a:solidFill>
                <a:srgbClr val="DDEE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92" name="Rectangle 82"/>
              <p:cNvSpPr>
                <a:spLocks noChangeArrowheads="1"/>
              </p:cNvSpPr>
              <p:nvPr/>
            </p:nvSpPr>
            <p:spPr bwMode="auto">
              <a:xfrm>
                <a:off x="1718" y="1519"/>
                <a:ext cx="3136" cy="1"/>
              </a:xfrm>
              <a:prstGeom prst="rect">
                <a:avLst/>
              </a:prstGeom>
              <a:solidFill>
                <a:srgbClr val="DFEF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93" name="Rectangle 83"/>
              <p:cNvSpPr>
                <a:spLocks noChangeArrowheads="1"/>
              </p:cNvSpPr>
              <p:nvPr/>
            </p:nvSpPr>
            <p:spPr bwMode="auto">
              <a:xfrm>
                <a:off x="1718" y="1520"/>
                <a:ext cx="3136" cy="2"/>
              </a:xfrm>
              <a:prstGeom prst="rect">
                <a:avLst/>
              </a:prstGeom>
              <a:solidFill>
                <a:srgbClr val="E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94" name="Rectangle 84"/>
              <p:cNvSpPr>
                <a:spLocks noChangeArrowheads="1"/>
              </p:cNvSpPr>
              <p:nvPr/>
            </p:nvSpPr>
            <p:spPr bwMode="auto">
              <a:xfrm>
                <a:off x="1718" y="1522"/>
                <a:ext cx="3136" cy="1"/>
              </a:xfrm>
              <a:prstGeom prst="rect">
                <a:avLst/>
              </a:prstGeom>
              <a:solidFill>
                <a:srgbClr val="E5F2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95" name="Rectangle 85"/>
              <p:cNvSpPr>
                <a:spLocks noChangeArrowheads="1"/>
              </p:cNvSpPr>
              <p:nvPr/>
            </p:nvSpPr>
            <p:spPr bwMode="auto">
              <a:xfrm>
                <a:off x="1718" y="1523"/>
                <a:ext cx="3136" cy="1"/>
              </a:xfrm>
              <a:prstGeom prst="rect">
                <a:avLst/>
              </a:prstGeom>
              <a:solidFill>
                <a:srgbClr val="E8F4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96" name="Rectangle 86"/>
              <p:cNvSpPr>
                <a:spLocks noChangeArrowheads="1"/>
              </p:cNvSpPr>
              <p:nvPr/>
            </p:nvSpPr>
            <p:spPr bwMode="auto">
              <a:xfrm>
                <a:off x="1718" y="1523"/>
                <a:ext cx="3136" cy="1"/>
              </a:xfrm>
              <a:prstGeom prst="rect">
                <a:avLst/>
              </a:prstGeom>
              <a:solidFill>
                <a:srgbClr val="EBF5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97" name="Rectangle 87"/>
              <p:cNvSpPr>
                <a:spLocks noChangeArrowheads="1"/>
              </p:cNvSpPr>
              <p:nvPr/>
            </p:nvSpPr>
            <p:spPr bwMode="auto">
              <a:xfrm>
                <a:off x="1718" y="1524"/>
                <a:ext cx="3136" cy="1"/>
              </a:xfrm>
              <a:prstGeom prst="rect">
                <a:avLst/>
              </a:prstGeom>
              <a:solidFill>
                <a:srgbClr val="EF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98" name="Rectangle 88"/>
              <p:cNvSpPr>
                <a:spLocks noChangeArrowheads="1"/>
              </p:cNvSpPr>
              <p:nvPr/>
            </p:nvSpPr>
            <p:spPr bwMode="auto">
              <a:xfrm>
                <a:off x="1718" y="1525"/>
                <a:ext cx="3136" cy="1"/>
              </a:xfrm>
              <a:prstGeom prst="rect">
                <a:avLst/>
              </a:prstGeom>
              <a:solidFill>
                <a:srgbClr val="F2F8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99" name="Rectangle 89"/>
              <p:cNvSpPr>
                <a:spLocks noChangeArrowheads="1"/>
              </p:cNvSpPr>
              <p:nvPr/>
            </p:nvSpPr>
            <p:spPr bwMode="auto">
              <a:xfrm>
                <a:off x="1718" y="1526"/>
                <a:ext cx="3136" cy="1"/>
              </a:xfrm>
              <a:prstGeom prst="rect">
                <a:avLst/>
              </a:prstGeom>
              <a:solidFill>
                <a:srgbClr val="F5F9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00" name="Rectangle 90"/>
              <p:cNvSpPr>
                <a:spLocks noChangeArrowheads="1"/>
              </p:cNvSpPr>
              <p:nvPr/>
            </p:nvSpPr>
            <p:spPr bwMode="auto">
              <a:xfrm>
                <a:off x="1718" y="1527"/>
                <a:ext cx="3136" cy="1"/>
              </a:xfrm>
              <a:prstGeom prst="rect">
                <a:avLst/>
              </a:prstGeom>
              <a:solidFill>
                <a:srgbClr val="F7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01" name="Rectangle 91"/>
              <p:cNvSpPr>
                <a:spLocks noChangeArrowheads="1"/>
              </p:cNvSpPr>
              <p:nvPr/>
            </p:nvSpPr>
            <p:spPr bwMode="auto">
              <a:xfrm>
                <a:off x="1718" y="1528"/>
                <a:ext cx="3136" cy="1"/>
              </a:xfrm>
              <a:prstGeom prst="rect">
                <a:avLst/>
              </a:prstGeom>
              <a:solidFill>
                <a:srgbClr val="F9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02" name="Rectangle 92"/>
              <p:cNvSpPr>
                <a:spLocks noChangeArrowheads="1"/>
              </p:cNvSpPr>
              <p:nvPr/>
            </p:nvSpPr>
            <p:spPr bwMode="auto">
              <a:xfrm>
                <a:off x="1718" y="1528"/>
                <a:ext cx="3136" cy="2"/>
              </a:xfrm>
              <a:prstGeom prst="rect">
                <a:avLst/>
              </a:prstGeom>
              <a:solidFill>
                <a:srgbClr val="FB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03" name="Rectangle 93"/>
              <p:cNvSpPr>
                <a:spLocks noChangeArrowheads="1"/>
              </p:cNvSpPr>
              <p:nvPr/>
            </p:nvSpPr>
            <p:spPr bwMode="auto">
              <a:xfrm>
                <a:off x="1718" y="1530"/>
                <a:ext cx="3136" cy="2"/>
              </a:xfrm>
              <a:prstGeom prst="rect">
                <a:avLst/>
              </a:prstGeom>
              <a:solidFill>
                <a:srgbClr val="FD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04" name="Rectangle 94"/>
              <p:cNvSpPr>
                <a:spLocks noChangeArrowheads="1"/>
              </p:cNvSpPr>
              <p:nvPr/>
            </p:nvSpPr>
            <p:spPr bwMode="auto">
              <a:xfrm>
                <a:off x="1718" y="1532"/>
                <a:ext cx="3136"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05" name="Rectangle 95"/>
              <p:cNvSpPr>
                <a:spLocks noChangeArrowheads="1"/>
              </p:cNvSpPr>
              <p:nvPr/>
            </p:nvSpPr>
            <p:spPr bwMode="auto">
              <a:xfrm>
                <a:off x="1718" y="1297"/>
                <a:ext cx="3136" cy="236"/>
              </a:xfrm>
              <a:prstGeom prst="rect">
                <a:avLst/>
              </a:prstGeom>
              <a:noFill/>
              <a:ln w="22" cap="flat">
                <a:solidFill>
                  <a:srgbClr val="9C9CD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406" name="Rectangle 96"/>
              <p:cNvSpPr>
                <a:spLocks noChangeArrowheads="1"/>
              </p:cNvSpPr>
              <p:nvPr/>
            </p:nvSpPr>
            <p:spPr bwMode="auto">
              <a:xfrm>
                <a:off x="2347" y="1345"/>
                <a:ext cx="230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600" b="1" i="0" u="none" strike="noStrike" cap="none" normalizeH="0" baseline="0" dirty="0">
                    <a:ln>
                      <a:noFill/>
                    </a:ln>
                    <a:solidFill>
                      <a:srgbClr val="000000"/>
                    </a:solidFill>
                    <a:effectLst/>
                    <a:latin typeface="Calibri" pitchFamily="34" charset="0"/>
                    <a:cs typeface="Arial" pitchFamily="34" charset="0"/>
                  </a:rPr>
                  <a:t>MODELOS DE </a:t>
                </a:r>
                <a:r>
                  <a:rPr kumimoji="0" lang="es-CO" sz="1800" b="1" i="0" u="none" strike="noStrike" cap="none" normalizeH="0" baseline="0" dirty="0">
                    <a:ln>
                      <a:noFill/>
                    </a:ln>
                    <a:solidFill>
                      <a:srgbClr val="000000"/>
                    </a:solidFill>
                    <a:effectLst/>
                    <a:latin typeface="Calibri" pitchFamily="34" charset="0"/>
                    <a:cs typeface="Arial" pitchFamily="34" charset="0"/>
                  </a:rPr>
                  <a:t>CONTABILIDAD</a:t>
                </a:r>
                <a:endParaRPr kumimoji="0" lang="es-CO" sz="1800" b="0" i="0" u="none" strike="noStrike" cap="none" normalizeH="0" baseline="0" dirty="0">
                  <a:ln>
                    <a:noFill/>
                  </a:ln>
                  <a:solidFill>
                    <a:srgbClr val="000000"/>
                  </a:solidFill>
                  <a:effectLst/>
                  <a:latin typeface="Arial" pitchFamily="34" charset="0"/>
                  <a:cs typeface="Arial" pitchFamily="34" charset="0"/>
                </a:endParaRPr>
              </a:p>
            </p:txBody>
          </p:sp>
          <p:sp>
            <p:nvSpPr>
              <p:cNvPr id="407" name="Rectangle 97"/>
              <p:cNvSpPr>
                <a:spLocks noChangeArrowheads="1"/>
              </p:cNvSpPr>
              <p:nvPr/>
            </p:nvSpPr>
            <p:spPr bwMode="auto">
              <a:xfrm>
                <a:off x="106" y="1632"/>
                <a:ext cx="1981" cy="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08" name="Rectangle 98"/>
              <p:cNvSpPr>
                <a:spLocks noChangeArrowheads="1"/>
              </p:cNvSpPr>
              <p:nvPr/>
            </p:nvSpPr>
            <p:spPr bwMode="auto">
              <a:xfrm>
                <a:off x="106" y="1666"/>
                <a:ext cx="1981" cy="22"/>
              </a:xfrm>
              <a:prstGeom prst="rect">
                <a:avLst/>
              </a:prstGeom>
              <a:solidFill>
                <a:srgbClr val="FD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09" name="Rectangle 99"/>
              <p:cNvSpPr>
                <a:spLocks noChangeArrowheads="1"/>
              </p:cNvSpPr>
              <p:nvPr/>
            </p:nvSpPr>
            <p:spPr bwMode="auto">
              <a:xfrm>
                <a:off x="106" y="1688"/>
                <a:ext cx="1981" cy="17"/>
              </a:xfrm>
              <a:prstGeom prst="rect">
                <a:avLst/>
              </a:prstGeom>
              <a:solidFill>
                <a:srgbClr val="FB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10" name="Rectangle 100"/>
              <p:cNvSpPr>
                <a:spLocks noChangeArrowheads="1"/>
              </p:cNvSpPr>
              <p:nvPr/>
            </p:nvSpPr>
            <p:spPr bwMode="auto">
              <a:xfrm>
                <a:off x="106" y="1705"/>
                <a:ext cx="1981" cy="13"/>
              </a:xfrm>
              <a:prstGeom prst="rect">
                <a:avLst/>
              </a:prstGeom>
              <a:solidFill>
                <a:srgbClr val="F9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11" name="Rectangle 101"/>
              <p:cNvSpPr>
                <a:spLocks noChangeArrowheads="1"/>
              </p:cNvSpPr>
              <p:nvPr/>
            </p:nvSpPr>
            <p:spPr bwMode="auto">
              <a:xfrm>
                <a:off x="106" y="1718"/>
                <a:ext cx="1981" cy="10"/>
              </a:xfrm>
              <a:prstGeom prst="rect">
                <a:avLst/>
              </a:prstGeom>
              <a:solidFill>
                <a:srgbClr val="F7FB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12" name="Rectangle 102"/>
              <p:cNvSpPr>
                <a:spLocks noChangeArrowheads="1"/>
              </p:cNvSpPr>
              <p:nvPr/>
            </p:nvSpPr>
            <p:spPr bwMode="auto">
              <a:xfrm>
                <a:off x="106" y="1728"/>
                <a:ext cx="1981" cy="12"/>
              </a:xfrm>
              <a:prstGeom prst="rect">
                <a:avLst/>
              </a:prstGeom>
              <a:solidFill>
                <a:srgbClr val="F5FA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13" name="Rectangle 103"/>
              <p:cNvSpPr>
                <a:spLocks noChangeArrowheads="1"/>
              </p:cNvSpPr>
              <p:nvPr/>
            </p:nvSpPr>
            <p:spPr bwMode="auto">
              <a:xfrm>
                <a:off x="106" y="1740"/>
                <a:ext cx="1981" cy="9"/>
              </a:xfrm>
              <a:prstGeom prst="rect">
                <a:avLst/>
              </a:prstGeom>
              <a:solidFill>
                <a:srgbClr val="F3F9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14" name="Rectangle 104"/>
              <p:cNvSpPr>
                <a:spLocks noChangeArrowheads="1"/>
              </p:cNvSpPr>
              <p:nvPr/>
            </p:nvSpPr>
            <p:spPr bwMode="auto">
              <a:xfrm>
                <a:off x="106" y="1749"/>
                <a:ext cx="1981" cy="9"/>
              </a:xfrm>
              <a:prstGeom prst="rect">
                <a:avLst/>
              </a:prstGeom>
              <a:solidFill>
                <a:srgbClr val="F1F8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15" name="Rectangle 105"/>
              <p:cNvSpPr>
                <a:spLocks noChangeArrowheads="1"/>
              </p:cNvSpPr>
              <p:nvPr/>
            </p:nvSpPr>
            <p:spPr bwMode="auto">
              <a:xfrm>
                <a:off x="106" y="1758"/>
                <a:ext cx="1981" cy="10"/>
              </a:xfrm>
              <a:prstGeom prst="rect">
                <a:avLst/>
              </a:prstGeom>
              <a:solidFill>
                <a:srgbClr val="EF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16" name="Rectangle 106"/>
              <p:cNvSpPr>
                <a:spLocks noChangeArrowheads="1"/>
              </p:cNvSpPr>
              <p:nvPr/>
            </p:nvSpPr>
            <p:spPr bwMode="auto">
              <a:xfrm>
                <a:off x="106" y="1768"/>
                <a:ext cx="1981" cy="8"/>
              </a:xfrm>
              <a:prstGeom prst="rect">
                <a:avLst/>
              </a:prstGeom>
              <a:solidFill>
                <a:srgbClr val="ED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17" name="Rectangle 107"/>
              <p:cNvSpPr>
                <a:spLocks noChangeArrowheads="1"/>
              </p:cNvSpPr>
              <p:nvPr/>
            </p:nvSpPr>
            <p:spPr bwMode="auto">
              <a:xfrm>
                <a:off x="106" y="1776"/>
                <a:ext cx="1981" cy="9"/>
              </a:xfrm>
              <a:prstGeom prst="rect">
                <a:avLst/>
              </a:prstGeom>
              <a:solidFill>
                <a:srgbClr val="EBF5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18" name="Rectangle 108"/>
              <p:cNvSpPr>
                <a:spLocks noChangeArrowheads="1"/>
              </p:cNvSpPr>
              <p:nvPr/>
            </p:nvSpPr>
            <p:spPr bwMode="auto">
              <a:xfrm>
                <a:off x="106" y="1785"/>
                <a:ext cx="1981" cy="9"/>
              </a:xfrm>
              <a:prstGeom prst="rect">
                <a:avLst/>
              </a:prstGeom>
              <a:solidFill>
                <a:srgbClr val="E9F4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19" name="Rectangle 109"/>
              <p:cNvSpPr>
                <a:spLocks noChangeArrowheads="1"/>
              </p:cNvSpPr>
              <p:nvPr/>
            </p:nvSpPr>
            <p:spPr bwMode="auto">
              <a:xfrm>
                <a:off x="106" y="1794"/>
                <a:ext cx="1981" cy="10"/>
              </a:xfrm>
              <a:prstGeom prst="rect">
                <a:avLst/>
              </a:prstGeom>
              <a:solidFill>
                <a:srgbClr val="E7F3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20" name="Rectangle 110"/>
              <p:cNvSpPr>
                <a:spLocks noChangeArrowheads="1"/>
              </p:cNvSpPr>
              <p:nvPr/>
            </p:nvSpPr>
            <p:spPr bwMode="auto">
              <a:xfrm>
                <a:off x="106" y="1804"/>
                <a:ext cx="1981" cy="10"/>
              </a:xfrm>
              <a:prstGeom prst="rect">
                <a:avLst/>
              </a:prstGeom>
              <a:solidFill>
                <a:srgbClr val="E5F2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21" name="Rectangle 111"/>
              <p:cNvSpPr>
                <a:spLocks noChangeArrowheads="1"/>
              </p:cNvSpPr>
              <p:nvPr/>
            </p:nvSpPr>
            <p:spPr bwMode="auto">
              <a:xfrm>
                <a:off x="106" y="1814"/>
                <a:ext cx="1981" cy="11"/>
              </a:xfrm>
              <a:prstGeom prst="rect">
                <a:avLst/>
              </a:prstGeom>
              <a:solidFill>
                <a:srgbClr val="E3F1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22" name="Rectangle 112"/>
              <p:cNvSpPr>
                <a:spLocks noChangeArrowheads="1"/>
              </p:cNvSpPr>
              <p:nvPr/>
            </p:nvSpPr>
            <p:spPr bwMode="auto">
              <a:xfrm>
                <a:off x="106" y="1825"/>
                <a:ext cx="1981" cy="12"/>
              </a:xfrm>
              <a:prstGeom prst="rect">
                <a:avLst/>
              </a:prstGeom>
              <a:solidFill>
                <a:srgbClr val="E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23" name="Rectangle 113"/>
              <p:cNvSpPr>
                <a:spLocks noChangeArrowheads="1"/>
              </p:cNvSpPr>
              <p:nvPr/>
            </p:nvSpPr>
            <p:spPr bwMode="auto">
              <a:xfrm>
                <a:off x="106" y="1837"/>
                <a:ext cx="1981" cy="16"/>
              </a:xfrm>
              <a:prstGeom prst="rect">
                <a:avLst/>
              </a:prstGeom>
              <a:solidFill>
                <a:srgbClr val="DF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24" name="Rectangle 114"/>
              <p:cNvSpPr>
                <a:spLocks noChangeArrowheads="1"/>
              </p:cNvSpPr>
              <p:nvPr/>
            </p:nvSpPr>
            <p:spPr bwMode="auto">
              <a:xfrm>
                <a:off x="106" y="1853"/>
                <a:ext cx="1981" cy="22"/>
              </a:xfrm>
              <a:prstGeom prst="rect">
                <a:avLst/>
              </a:prstGeom>
              <a:solidFill>
                <a:srgbClr val="DDEF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25" name="Rectangle 115"/>
              <p:cNvSpPr>
                <a:spLocks noChangeArrowheads="1"/>
              </p:cNvSpPr>
              <p:nvPr/>
            </p:nvSpPr>
            <p:spPr bwMode="auto">
              <a:xfrm>
                <a:off x="106" y="1875"/>
                <a:ext cx="1981" cy="31"/>
              </a:xfrm>
              <a:prstGeom prst="rect">
                <a:avLst/>
              </a:prstGeom>
              <a:solidFill>
                <a:srgbClr val="DBEE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26" name="Rectangle 116"/>
              <p:cNvSpPr>
                <a:spLocks noChangeArrowheads="1"/>
              </p:cNvSpPr>
              <p:nvPr/>
            </p:nvSpPr>
            <p:spPr bwMode="auto">
              <a:xfrm>
                <a:off x="106" y="1906"/>
                <a:ext cx="1981" cy="2"/>
              </a:xfrm>
              <a:prstGeom prst="rect">
                <a:avLst/>
              </a:prstGeom>
              <a:solidFill>
                <a:srgbClr val="DDEE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27" name="Rectangle 117"/>
              <p:cNvSpPr>
                <a:spLocks noChangeArrowheads="1"/>
              </p:cNvSpPr>
              <p:nvPr/>
            </p:nvSpPr>
            <p:spPr bwMode="auto">
              <a:xfrm>
                <a:off x="106" y="1908"/>
                <a:ext cx="1981" cy="2"/>
              </a:xfrm>
              <a:prstGeom prst="rect">
                <a:avLst/>
              </a:prstGeom>
              <a:solidFill>
                <a:srgbClr val="E0EF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28" name="Rectangle 118"/>
              <p:cNvSpPr>
                <a:spLocks noChangeArrowheads="1"/>
              </p:cNvSpPr>
              <p:nvPr/>
            </p:nvSpPr>
            <p:spPr bwMode="auto">
              <a:xfrm>
                <a:off x="106" y="1910"/>
                <a:ext cx="1981" cy="1"/>
              </a:xfrm>
              <a:prstGeom prst="rect">
                <a:avLst/>
              </a:prstGeom>
              <a:solidFill>
                <a:srgbClr val="E3F1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29" name="Rectangle 119"/>
              <p:cNvSpPr>
                <a:spLocks noChangeArrowheads="1"/>
              </p:cNvSpPr>
              <p:nvPr/>
            </p:nvSpPr>
            <p:spPr bwMode="auto">
              <a:xfrm>
                <a:off x="106" y="1911"/>
                <a:ext cx="1981" cy="1"/>
              </a:xfrm>
              <a:prstGeom prst="rect">
                <a:avLst/>
              </a:prstGeom>
              <a:solidFill>
                <a:srgbClr val="E5F2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30" name="Rectangle 120"/>
              <p:cNvSpPr>
                <a:spLocks noChangeArrowheads="1"/>
              </p:cNvSpPr>
              <p:nvPr/>
            </p:nvSpPr>
            <p:spPr bwMode="auto">
              <a:xfrm>
                <a:off x="106" y="1911"/>
                <a:ext cx="1981" cy="1"/>
              </a:xfrm>
              <a:prstGeom prst="rect">
                <a:avLst/>
              </a:prstGeom>
              <a:solidFill>
                <a:srgbClr val="E7F3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31" name="Rectangle 121"/>
              <p:cNvSpPr>
                <a:spLocks noChangeArrowheads="1"/>
              </p:cNvSpPr>
              <p:nvPr/>
            </p:nvSpPr>
            <p:spPr bwMode="auto">
              <a:xfrm>
                <a:off x="106" y="1912"/>
                <a:ext cx="1981" cy="1"/>
              </a:xfrm>
              <a:prstGeom prst="rect">
                <a:avLst/>
              </a:prstGeom>
              <a:solidFill>
                <a:srgbClr val="EAF4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32" name="Rectangle 122"/>
              <p:cNvSpPr>
                <a:spLocks noChangeArrowheads="1"/>
              </p:cNvSpPr>
              <p:nvPr/>
            </p:nvSpPr>
            <p:spPr bwMode="auto">
              <a:xfrm>
                <a:off x="106" y="1913"/>
                <a:ext cx="1981" cy="1"/>
              </a:xfrm>
              <a:prstGeom prst="rect">
                <a:avLst/>
              </a:prstGeom>
              <a:solidFill>
                <a:srgbClr val="EC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33" name="Rectangle 123"/>
              <p:cNvSpPr>
                <a:spLocks noChangeArrowheads="1"/>
              </p:cNvSpPr>
              <p:nvPr/>
            </p:nvSpPr>
            <p:spPr bwMode="auto">
              <a:xfrm>
                <a:off x="106" y="1914"/>
                <a:ext cx="1981" cy="1"/>
              </a:xfrm>
              <a:prstGeom prst="rect">
                <a:avLst/>
              </a:prstGeom>
              <a:solidFill>
                <a:srgbClr val="EF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34" name="Rectangle 124"/>
              <p:cNvSpPr>
                <a:spLocks noChangeArrowheads="1"/>
              </p:cNvSpPr>
              <p:nvPr/>
            </p:nvSpPr>
            <p:spPr bwMode="auto">
              <a:xfrm>
                <a:off x="106" y="1915"/>
                <a:ext cx="1981" cy="1"/>
              </a:xfrm>
              <a:prstGeom prst="rect">
                <a:avLst/>
              </a:prstGeom>
              <a:solidFill>
                <a:srgbClr val="F2F8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35" name="Rectangle 125"/>
              <p:cNvSpPr>
                <a:spLocks noChangeArrowheads="1"/>
              </p:cNvSpPr>
              <p:nvPr/>
            </p:nvSpPr>
            <p:spPr bwMode="auto">
              <a:xfrm>
                <a:off x="106" y="1916"/>
                <a:ext cx="1981" cy="1"/>
              </a:xfrm>
              <a:prstGeom prst="rect">
                <a:avLst/>
              </a:prstGeom>
              <a:solidFill>
                <a:srgbClr val="F4F9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36" name="Rectangle 126"/>
              <p:cNvSpPr>
                <a:spLocks noChangeArrowheads="1"/>
              </p:cNvSpPr>
              <p:nvPr/>
            </p:nvSpPr>
            <p:spPr bwMode="auto">
              <a:xfrm>
                <a:off x="106" y="1916"/>
                <a:ext cx="1981" cy="1"/>
              </a:xfrm>
              <a:prstGeom prst="rect">
                <a:avLst/>
              </a:prstGeom>
              <a:solidFill>
                <a:srgbClr val="F6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37" name="Rectangle 127"/>
              <p:cNvSpPr>
                <a:spLocks noChangeArrowheads="1"/>
              </p:cNvSpPr>
              <p:nvPr/>
            </p:nvSpPr>
            <p:spPr bwMode="auto">
              <a:xfrm>
                <a:off x="106" y="1917"/>
                <a:ext cx="1981" cy="2"/>
              </a:xfrm>
              <a:prstGeom prst="rect">
                <a:avLst/>
              </a:prstGeom>
              <a:solidFill>
                <a:srgbClr val="F8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38" name="Rectangle 128"/>
              <p:cNvSpPr>
                <a:spLocks noChangeArrowheads="1"/>
              </p:cNvSpPr>
              <p:nvPr/>
            </p:nvSpPr>
            <p:spPr bwMode="auto">
              <a:xfrm>
                <a:off x="106" y="1919"/>
                <a:ext cx="1981" cy="2"/>
              </a:xfrm>
              <a:prstGeom prst="rect">
                <a:avLst/>
              </a:prstGeom>
              <a:solidFill>
                <a:srgbClr val="FB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39" name="Rectangle 129"/>
              <p:cNvSpPr>
                <a:spLocks noChangeArrowheads="1"/>
              </p:cNvSpPr>
              <p:nvPr/>
            </p:nvSpPr>
            <p:spPr bwMode="auto">
              <a:xfrm>
                <a:off x="106" y="1921"/>
                <a:ext cx="1981" cy="2"/>
              </a:xfrm>
              <a:prstGeom prst="rect">
                <a:avLst/>
              </a:prstGeom>
              <a:solidFill>
                <a:srgbClr val="FD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40" name="Rectangle 130"/>
              <p:cNvSpPr>
                <a:spLocks noChangeArrowheads="1"/>
              </p:cNvSpPr>
              <p:nvPr/>
            </p:nvSpPr>
            <p:spPr bwMode="auto">
              <a:xfrm>
                <a:off x="106" y="1923"/>
                <a:ext cx="198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41" name="Rectangle 131"/>
              <p:cNvSpPr>
                <a:spLocks noChangeArrowheads="1"/>
              </p:cNvSpPr>
              <p:nvPr/>
            </p:nvSpPr>
            <p:spPr bwMode="auto">
              <a:xfrm>
                <a:off x="106" y="1632"/>
                <a:ext cx="1981" cy="292"/>
              </a:xfrm>
              <a:prstGeom prst="rect">
                <a:avLst/>
              </a:prstGeom>
              <a:noFill/>
              <a:ln w="22" cap="flat">
                <a:solidFill>
                  <a:srgbClr val="9C9CD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442" name="Rectangle 134"/>
              <p:cNvSpPr>
                <a:spLocks noChangeArrowheads="1"/>
              </p:cNvSpPr>
              <p:nvPr/>
            </p:nvSpPr>
            <p:spPr bwMode="auto">
              <a:xfrm>
                <a:off x="543" y="2024"/>
                <a:ext cx="1464" cy="2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43" name="Rectangle 135"/>
              <p:cNvSpPr>
                <a:spLocks noChangeArrowheads="1"/>
              </p:cNvSpPr>
              <p:nvPr/>
            </p:nvSpPr>
            <p:spPr bwMode="auto">
              <a:xfrm>
                <a:off x="543" y="2024"/>
                <a:ext cx="1464" cy="235"/>
              </a:xfrm>
              <a:prstGeom prst="rect">
                <a:avLst/>
              </a:prstGeom>
              <a:noFill/>
              <a:ln w="22" cap="flat">
                <a:solidFill>
                  <a:srgbClr val="9C9CD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444" name="Rectangle 136"/>
              <p:cNvSpPr>
                <a:spLocks noChangeArrowheads="1"/>
              </p:cNvSpPr>
              <p:nvPr/>
            </p:nvSpPr>
            <p:spPr bwMode="auto">
              <a:xfrm>
                <a:off x="680" y="2104"/>
                <a:ext cx="118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Calibri" pitchFamily="34" charset="0"/>
                    <a:cs typeface="Arial" pitchFamily="34" charset="0"/>
                  </a:rPr>
                  <a:t>Marco Conceptual</a:t>
                </a:r>
                <a:endParaRPr kumimoji="0" lang="es-CO" sz="1400" b="1" i="0" u="none" strike="noStrike" cap="none" normalizeH="0" baseline="0" dirty="0">
                  <a:ln>
                    <a:noFill/>
                  </a:ln>
                  <a:solidFill>
                    <a:srgbClr val="000000"/>
                  </a:solidFill>
                  <a:effectLst/>
                  <a:latin typeface="Arial" pitchFamily="34" charset="0"/>
                  <a:cs typeface="Arial" pitchFamily="34" charset="0"/>
                </a:endParaRPr>
              </a:p>
            </p:txBody>
          </p:sp>
          <p:sp>
            <p:nvSpPr>
              <p:cNvPr id="445" name="Rectangle 137"/>
              <p:cNvSpPr>
                <a:spLocks noChangeArrowheads="1"/>
              </p:cNvSpPr>
              <p:nvPr/>
            </p:nvSpPr>
            <p:spPr bwMode="auto">
              <a:xfrm>
                <a:off x="543" y="2359"/>
                <a:ext cx="1464" cy="2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46" name="Rectangle 138"/>
              <p:cNvSpPr>
                <a:spLocks noChangeArrowheads="1"/>
              </p:cNvSpPr>
              <p:nvPr/>
            </p:nvSpPr>
            <p:spPr bwMode="auto">
              <a:xfrm>
                <a:off x="543" y="2359"/>
                <a:ext cx="1464" cy="236"/>
              </a:xfrm>
              <a:prstGeom prst="rect">
                <a:avLst/>
              </a:prstGeom>
              <a:noFill/>
              <a:ln w="22" cap="flat">
                <a:solidFill>
                  <a:srgbClr val="9C9CD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447" name="Rectangle 141"/>
              <p:cNvSpPr>
                <a:spLocks noChangeArrowheads="1"/>
              </p:cNvSpPr>
              <p:nvPr/>
            </p:nvSpPr>
            <p:spPr bwMode="auto">
              <a:xfrm>
                <a:off x="543" y="2694"/>
                <a:ext cx="1464" cy="2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48" name="Rectangle 142"/>
              <p:cNvSpPr>
                <a:spLocks noChangeArrowheads="1"/>
              </p:cNvSpPr>
              <p:nvPr/>
            </p:nvSpPr>
            <p:spPr bwMode="auto">
              <a:xfrm>
                <a:off x="543" y="2694"/>
                <a:ext cx="1464" cy="236"/>
              </a:xfrm>
              <a:prstGeom prst="rect">
                <a:avLst/>
              </a:prstGeom>
              <a:noFill/>
              <a:ln w="22" cap="flat">
                <a:solidFill>
                  <a:srgbClr val="9C9CD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450" name="Rectangle 144"/>
              <p:cNvSpPr>
                <a:spLocks noChangeArrowheads="1"/>
              </p:cNvSpPr>
              <p:nvPr/>
            </p:nvSpPr>
            <p:spPr bwMode="auto">
              <a:xfrm>
                <a:off x="543" y="3029"/>
                <a:ext cx="1464" cy="2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51" name="Rectangle 145"/>
              <p:cNvSpPr>
                <a:spLocks noChangeArrowheads="1"/>
              </p:cNvSpPr>
              <p:nvPr/>
            </p:nvSpPr>
            <p:spPr bwMode="auto">
              <a:xfrm>
                <a:off x="543" y="3029"/>
                <a:ext cx="1464" cy="236"/>
              </a:xfrm>
              <a:prstGeom prst="rect">
                <a:avLst/>
              </a:prstGeom>
              <a:noFill/>
              <a:ln w="22" cap="flat">
                <a:solidFill>
                  <a:srgbClr val="9C9CD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453" name="Rectangle 147"/>
              <p:cNvSpPr>
                <a:spLocks noChangeArrowheads="1"/>
              </p:cNvSpPr>
              <p:nvPr/>
            </p:nvSpPr>
            <p:spPr bwMode="auto">
              <a:xfrm>
                <a:off x="556" y="3327"/>
                <a:ext cx="1474" cy="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54" name="Rectangle 148"/>
              <p:cNvSpPr>
                <a:spLocks noChangeArrowheads="1"/>
              </p:cNvSpPr>
              <p:nvPr/>
            </p:nvSpPr>
            <p:spPr bwMode="auto">
              <a:xfrm>
                <a:off x="556" y="3327"/>
                <a:ext cx="1402" cy="237"/>
              </a:xfrm>
              <a:prstGeom prst="rect">
                <a:avLst/>
              </a:prstGeom>
              <a:noFill/>
              <a:ln w="22" cap="flat">
                <a:solidFill>
                  <a:srgbClr val="9C9CD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456" name="Rectangle 150"/>
              <p:cNvSpPr>
                <a:spLocks noChangeArrowheads="1"/>
              </p:cNvSpPr>
              <p:nvPr/>
            </p:nvSpPr>
            <p:spPr bwMode="auto">
              <a:xfrm>
                <a:off x="2185" y="1632"/>
                <a:ext cx="1981" cy="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57" name="Rectangle 151"/>
              <p:cNvSpPr>
                <a:spLocks noChangeArrowheads="1"/>
              </p:cNvSpPr>
              <p:nvPr/>
            </p:nvSpPr>
            <p:spPr bwMode="auto">
              <a:xfrm>
                <a:off x="2185" y="1666"/>
                <a:ext cx="1981" cy="22"/>
              </a:xfrm>
              <a:prstGeom prst="rect">
                <a:avLst/>
              </a:prstGeom>
              <a:solidFill>
                <a:srgbClr val="FD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58" name="Rectangle 152"/>
              <p:cNvSpPr>
                <a:spLocks noChangeArrowheads="1"/>
              </p:cNvSpPr>
              <p:nvPr/>
            </p:nvSpPr>
            <p:spPr bwMode="auto">
              <a:xfrm>
                <a:off x="2185" y="1688"/>
                <a:ext cx="1981" cy="17"/>
              </a:xfrm>
              <a:prstGeom prst="rect">
                <a:avLst/>
              </a:prstGeom>
              <a:solidFill>
                <a:srgbClr val="FB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59" name="Rectangle 153"/>
              <p:cNvSpPr>
                <a:spLocks noChangeArrowheads="1"/>
              </p:cNvSpPr>
              <p:nvPr/>
            </p:nvSpPr>
            <p:spPr bwMode="auto">
              <a:xfrm>
                <a:off x="2185" y="1705"/>
                <a:ext cx="1981" cy="13"/>
              </a:xfrm>
              <a:prstGeom prst="rect">
                <a:avLst/>
              </a:prstGeom>
              <a:solidFill>
                <a:srgbClr val="F9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60" name="Rectangle 154"/>
              <p:cNvSpPr>
                <a:spLocks noChangeArrowheads="1"/>
              </p:cNvSpPr>
              <p:nvPr/>
            </p:nvSpPr>
            <p:spPr bwMode="auto">
              <a:xfrm>
                <a:off x="2185" y="1718"/>
                <a:ext cx="1981" cy="10"/>
              </a:xfrm>
              <a:prstGeom prst="rect">
                <a:avLst/>
              </a:prstGeom>
              <a:solidFill>
                <a:srgbClr val="F7FB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61" name="Rectangle 155"/>
              <p:cNvSpPr>
                <a:spLocks noChangeArrowheads="1"/>
              </p:cNvSpPr>
              <p:nvPr/>
            </p:nvSpPr>
            <p:spPr bwMode="auto">
              <a:xfrm>
                <a:off x="2185" y="1728"/>
                <a:ext cx="1981" cy="12"/>
              </a:xfrm>
              <a:prstGeom prst="rect">
                <a:avLst/>
              </a:prstGeom>
              <a:solidFill>
                <a:srgbClr val="F5FA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62" name="Rectangle 156"/>
              <p:cNvSpPr>
                <a:spLocks noChangeArrowheads="1"/>
              </p:cNvSpPr>
              <p:nvPr/>
            </p:nvSpPr>
            <p:spPr bwMode="auto">
              <a:xfrm>
                <a:off x="2185" y="1740"/>
                <a:ext cx="1981" cy="9"/>
              </a:xfrm>
              <a:prstGeom prst="rect">
                <a:avLst/>
              </a:prstGeom>
              <a:solidFill>
                <a:srgbClr val="F3F9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63" name="Rectangle 158"/>
              <p:cNvSpPr>
                <a:spLocks noChangeArrowheads="1"/>
              </p:cNvSpPr>
              <p:nvPr/>
            </p:nvSpPr>
            <p:spPr bwMode="auto">
              <a:xfrm>
                <a:off x="2185" y="1758"/>
                <a:ext cx="1981" cy="10"/>
              </a:xfrm>
              <a:prstGeom prst="rect">
                <a:avLst/>
              </a:prstGeom>
              <a:solidFill>
                <a:srgbClr val="EF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64" name="Rectangle 159"/>
              <p:cNvSpPr>
                <a:spLocks noChangeArrowheads="1"/>
              </p:cNvSpPr>
              <p:nvPr/>
            </p:nvSpPr>
            <p:spPr bwMode="auto">
              <a:xfrm>
                <a:off x="2185" y="1768"/>
                <a:ext cx="1981" cy="8"/>
              </a:xfrm>
              <a:prstGeom prst="rect">
                <a:avLst/>
              </a:prstGeom>
              <a:solidFill>
                <a:srgbClr val="ED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65" name="Rectangle 160"/>
              <p:cNvSpPr>
                <a:spLocks noChangeArrowheads="1"/>
              </p:cNvSpPr>
              <p:nvPr/>
            </p:nvSpPr>
            <p:spPr bwMode="auto">
              <a:xfrm>
                <a:off x="2185" y="1776"/>
                <a:ext cx="1981" cy="9"/>
              </a:xfrm>
              <a:prstGeom prst="rect">
                <a:avLst/>
              </a:prstGeom>
              <a:solidFill>
                <a:srgbClr val="EBF5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66" name="Rectangle 161"/>
              <p:cNvSpPr>
                <a:spLocks noChangeArrowheads="1"/>
              </p:cNvSpPr>
              <p:nvPr/>
            </p:nvSpPr>
            <p:spPr bwMode="auto">
              <a:xfrm>
                <a:off x="2185" y="1785"/>
                <a:ext cx="1981" cy="9"/>
              </a:xfrm>
              <a:prstGeom prst="rect">
                <a:avLst/>
              </a:prstGeom>
              <a:solidFill>
                <a:srgbClr val="E9F4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67" name="Rectangle 162"/>
              <p:cNvSpPr>
                <a:spLocks noChangeArrowheads="1"/>
              </p:cNvSpPr>
              <p:nvPr/>
            </p:nvSpPr>
            <p:spPr bwMode="auto">
              <a:xfrm>
                <a:off x="2185" y="1794"/>
                <a:ext cx="1981" cy="10"/>
              </a:xfrm>
              <a:prstGeom prst="rect">
                <a:avLst/>
              </a:prstGeom>
              <a:solidFill>
                <a:srgbClr val="E7F3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68" name="Rectangle 163"/>
              <p:cNvSpPr>
                <a:spLocks noChangeArrowheads="1"/>
              </p:cNvSpPr>
              <p:nvPr/>
            </p:nvSpPr>
            <p:spPr bwMode="auto">
              <a:xfrm>
                <a:off x="2185" y="1804"/>
                <a:ext cx="1981" cy="10"/>
              </a:xfrm>
              <a:prstGeom prst="rect">
                <a:avLst/>
              </a:prstGeom>
              <a:solidFill>
                <a:srgbClr val="E5F2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69" name="Rectangle 164"/>
              <p:cNvSpPr>
                <a:spLocks noChangeArrowheads="1"/>
              </p:cNvSpPr>
              <p:nvPr/>
            </p:nvSpPr>
            <p:spPr bwMode="auto">
              <a:xfrm>
                <a:off x="2185" y="1814"/>
                <a:ext cx="1981" cy="11"/>
              </a:xfrm>
              <a:prstGeom prst="rect">
                <a:avLst/>
              </a:prstGeom>
              <a:solidFill>
                <a:srgbClr val="E3F1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70" name="Rectangle 165"/>
              <p:cNvSpPr>
                <a:spLocks noChangeArrowheads="1"/>
              </p:cNvSpPr>
              <p:nvPr/>
            </p:nvSpPr>
            <p:spPr bwMode="auto">
              <a:xfrm>
                <a:off x="2185" y="1825"/>
                <a:ext cx="1981" cy="12"/>
              </a:xfrm>
              <a:prstGeom prst="rect">
                <a:avLst/>
              </a:prstGeom>
              <a:solidFill>
                <a:srgbClr val="E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71" name="Rectangle 166"/>
              <p:cNvSpPr>
                <a:spLocks noChangeArrowheads="1"/>
              </p:cNvSpPr>
              <p:nvPr/>
            </p:nvSpPr>
            <p:spPr bwMode="auto">
              <a:xfrm>
                <a:off x="2185" y="1837"/>
                <a:ext cx="1981" cy="16"/>
              </a:xfrm>
              <a:prstGeom prst="rect">
                <a:avLst/>
              </a:prstGeom>
              <a:solidFill>
                <a:srgbClr val="DF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72" name="Rectangle 167"/>
              <p:cNvSpPr>
                <a:spLocks noChangeArrowheads="1"/>
              </p:cNvSpPr>
              <p:nvPr/>
            </p:nvSpPr>
            <p:spPr bwMode="auto">
              <a:xfrm>
                <a:off x="2185" y="1853"/>
                <a:ext cx="1981" cy="22"/>
              </a:xfrm>
              <a:prstGeom prst="rect">
                <a:avLst/>
              </a:prstGeom>
              <a:solidFill>
                <a:srgbClr val="DDEF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73" name="Rectangle 168"/>
              <p:cNvSpPr>
                <a:spLocks noChangeArrowheads="1"/>
              </p:cNvSpPr>
              <p:nvPr/>
            </p:nvSpPr>
            <p:spPr bwMode="auto">
              <a:xfrm flipV="1">
                <a:off x="2185" y="1846"/>
                <a:ext cx="1981" cy="29"/>
              </a:xfrm>
              <a:prstGeom prst="rect">
                <a:avLst/>
              </a:prstGeom>
              <a:solidFill>
                <a:srgbClr val="DBEE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74" name="Rectangle 169"/>
              <p:cNvSpPr>
                <a:spLocks noChangeArrowheads="1"/>
              </p:cNvSpPr>
              <p:nvPr/>
            </p:nvSpPr>
            <p:spPr bwMode="auto">
              <a:xfrm>
                <a:off x="2185" y="1906"/>
                <a:ext cx="1981" cy="2"/>
              </a:xfrm>
              <a:prstGeom prst="rect">
                <a:avLst/>
              </a:prstGeom>
              <a:solidFill>
                <a:srgbClr val="DDEE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75" name="Rectangle 170"/>
              <p:cNvSpPr>
                <a:spLocks noChangeArrowheads="1"/>
              </p:cNvSpPr>
              <p:nvPr/>
            </p:nvSpPr>
            <p:spPr bwMode="auto">
              <a:xfrm>
                <a:off x="2185" y="1908"/>
                <a:ext cx="1981" cy="2"/>
              </a:xfrm>
              <a:prstGeom prst="rect">
                <a:avLst/>
              </a:prstGeom>
              <a:solidFill>
                <a:srgbClr val="E0EF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76" name="Rectangle 171"/>
              <p:cNvSpPr>
                <a:spLocks noChangeArrowheads="1"/>
              </p:cNvSpPr>
              <p:nvPr/>
            </p:nvSpPr>
            <p:spPr bwMode="auto">
              <a:xfrm>
                <a:off x="2185" y="1910"/>
                <a:ext cx="1981" cy="1"/>
              </a:xfrm>
              <a:prstGeom prst="rect">
                <a:avLst/>
              </a:prstGeom>
              <a:solidFill>
                <a:srgbClr val="E3F1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77" name="Rectangle 172"/>
              <p:cNvSpPr>
                <a:spLocks noChangeArrowheads="1"/>
              </p:cNvSpPr>
              <p:nvPr/>
            </p:nvSpPr>
            <p:spPr bwMode="auto">
              <a:xfrm>
                <a:off x="2185" y="1911"/>
                <a:ext cx="1981" cy="1"/>
              </a:xfrm>
              <a:prstGeom prst="rect">
                <a:avLst/>
              </a:prstGeom>
              <a:solidFill>
                <a:srgbClr val="E5F2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78" name="Rectangle 173"/>
              <p:cNvSpPr>
                <a:spLocks noChangeArrowheads="1"/>
              </p:cNvSpPr>
              <p:nvPr/>
            </p:nvSpPr>
            <p:spPr bwMode="auto">
              <a:xfrm>
                <a:off x="2185" y="1911"/>
                <a:ext cx="1981" cy="1"/>
              </a:xfrm>
              <a:prstGeom prst="rect">
                <a:avLst/>
              </a:prstGeom>
              <a:solidFill>
                <a:srgbClr val="E7F3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79" name="Rectangle 174"/>
              <p:cNvSpPr>
                <a:spLocks noChangeArrowheads="1"/>
              </p:cNvSpPr>
              <p:nvPr/>
            </p:nvSpPr>
            <p:spPr bwMode="auto">
              <a:xfrm>
                <a:off x="2185" y="1912"/>
                <a:ext cx="1981" cy="1"/>
              </a:xfrm>
              <a:prstGeom prst="rect">
                <a:avLst/>
              </a:prstGeom>
              <a:solidFill>
                <a:srgbClr val="EAF4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80" name="Rectangle 175"/>
              <p:cNvSpPr>
                <a:spLocks noChangeArrowheads="1"/>
              </p:cNvSpPr>
              <p:nvPr/>
            </p:nvSpPr>
            <p:spPr bwMode="auto">
              <a:xfrm>
                <a:off x="2185" y="1913"/>
                <a:ext cx="1981" cy="1"/>
              </a:xfrm>
              <a:prstGeom prst="rect">
                <a:avLst/>
              </a:prstGeom>
              <a:solidFill>
                <a:srgbClr val="EC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81" name="Rectangle 176"/>
              <p:cNvSpPr>
                <a:spLocks noChangeArrowheads="1"/>
              </p:cNvSpPr>
              <p:nvPr/>
            </p:nvSpPr>
            <p:spPr bwMode="auto">
              <a:xfrm>
                <a:off x="2185" y="1914"/>
                <a:ext cx="1981" cy="1"/>
              </a:xfrm>
              <a:prstGeom prst="rect">
                <a:avLst/>
              </a:prstGeom>
              <a:solidFill>
                <a:srgbClr val="EF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82" name="Rectangle 177"/>
              <p:cNvSpPr>
                <a:spLocks noChangeArrowheads="1"/>
              </p:cNvSpPr>
              <p:nvPr/>
            </p:nvSpPr>
            <p:spPr bwMode="auto">
              <a:xfrm>
                <a:off x="2185" y="1915"/>
                <a:ext cx="1981" cy="1"/>
              </a:xfrm>
              <a:prstGeom prst="rect">
                <a:avLst/>
              </a:prstGeom>
              <a:solidFill>
                <a:srgbClr val="F2F8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83" name="Rectangle 178"/>
              <p:cNvSpPr>
                <a:spLocks noChangeArrowheads="1"/>
              </p:cNvSpPr>
              <p:nvPr/>
            </p:nvSpPr>
            <p:spPr bwMode="auto">
              <a:xfrm>
                <a:off x="2185" y="1916"/>
                <a:ext cx="1981" cy="1"/>
              </a:xfrm>
              <a:prstGeom prst="rect">
                <a:avLst/>
              </a:prstGeom>
              <a:solidFill>
                <a:srgbClr val="F4F9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84" name="Rectangle 179"/>
              <p:cNvSpPr>
                <a:spLocks noChangeArrowheads="1"/>
              </p:cNvSpPr>
              <p:nvPr/>
            </p:nvSpPr>
            <p:spPr bwMode="auto">
              <a:xfrm>
                <a:off x="2185" y="1916"/>
                <a:ext cx="1981" cy="1"/>
              </a:xfrm>
              <a:prstGeom prst="rect">
                <a:avLst/>
              </a:prstGeom>
              <a:solidFill>
                <a:srgbClr val="F6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85" name="Rectangle 180"/>
              <p:cNvSpPr>
                <a:spLocks noChangeArrowheads="1"/>
              </p:cNvSpPr>
              <p:nvPr/>
            </p:nvSpPr>
            <p:spPr bwMode="auto">
              <a:xfrm>
                <a:off x="2185" y="1917"/>
                <a:ext cx="1981" cy="2"/>
              </a:xfrm>
              <a:prstGeom prst="rect">
                <a:avLst/>
              </a:prstGeom>
              <a:solidFill>
                <a:srgbClr val="F8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86" name="Rectangle 181"/>
              <p:cNvSpPr>
                <a:spLocks noChangeArrowheads="1"/>
              </p:cNvSpPr>
              <p:nvPr/>
            </p:nvSpPr>
            <p:spPr bwMode="auto">
              <a:xfrm>
                <a:off x="2185" y="1919"/>
                <a:ext cx="1981" cy="2"/>
              </a:xfrm>
              <a:prstGeom prst="rect">
                <a:avLst/>
              </a:prstGeom>
              <a:solidFill>
                <a:srgbClr val="FB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87" name="Rectangle 182"/>
              <p:cNvSpPr>
                <a:spLocks noChangeArrowheads="1"/>
              </p:cNvSpPr>
              <p:nvPr/>
            </p:nvSpPr>
            <p:spPr bwMode="auto">
              <a:xfrm>
                <a:off x="2185" y="1921"/>
                <a:ext cx="1981" cy="2"/>
              </a:xfrm>
              <a:prstGeom prst="rect">
                <a:avLst/>
              </a:prstGeom>
              <a:solidFill>
                <a:srgbClr val="FD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88" name="Rectangle 183"/>
              <p:cNvSpPr>
                <a:spLocks noChangeArrowheads="1"/>
              </p:cNvSpPr>
              <p:nvPr/>
            </p:nvSpPr>
            <p:spPr bwMode="auto">
              <a:xfrm>
                <a:off x="2185" y="1923"/>
                <a:ext cx="198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89" name="Rectangle 184"/>
              <p:cNvSpPr>
                <a:spLocks noChangeArrowheads="1"/>
              </p:cNvSpPr>
              <p:nvPr/>
            </p:nvSpPr>
            <p:spPr bwMode="auto">
              <a:xfrm>
                <a:off x="2185" y="1632"/>
                <a:ext cx="2034" cy="307"/>
              </a:xfrm>
              <a:prstGeom prst="rect">
                <a:avLst/>
              </a:prstGeom>
              <a:noFill/>
              <a:ln w="22" cap="flat">
                <a:solidFill>
                  <a:srgbClr val="9C9CD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490" name="Rectangle 191"/>
              <p:cNvSpPr>
                <a:spLocks noChangeArrowheads="1"/>
              </p:cNvSpPr>
              <p:nvPr/>
            </p:nvSpPr>
            <p:spPr bwMode="auto">
              <a:xfrm>
                <a:off x="2312" y="2024"/>
                <a:ext cx="1444" cy="235"/>
              </a:xfrm>
              <a:prstGeom prst="rect">
                <a:avLst/>
              </a:prstGeom>
              <a:noFill/>
              <a:ln w="22" cap="flat">
                <a:solidFill>
                  <a:srgbClr val="9C9CD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491" name="Rectangle 192"/>
              <p:cNvSpPr>
                <a:spLocks noChangeArrowheads="1"/>
              </p:cNvSpPr>
              <p:nvPr/>
            </p:nvSpPr>
            <p:spPr bwMode="auto">
              <a:xfrm>
                <a:off x="2435" y="2104"/>
                <a:ext cx="118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Calibri" pitchFamily="34" charset="0"/>
                    <a:cs typeface="Arial" pitchFamily="34" charset="0"/>
                  </a:rPr>
                  <a:t>Marco Conceptual</a:t>
                </a:r>
                <a:endParaRPr kumimoji="0" lang="es-CO" sz="1400" b="1" i="0" u="none" strike="noStrike" cap="none" normalizeH="0" baseline="0" dirty="0">
                  <a:ln>
                    <a:noFill/>
                  </a:ln>
                  <a:solidFill>
                    <a:srgbClr val="000000"/>
                  </a:solidFill>
                  <a:effectLst/>
                  <a:latin typeface="Arial" pitchFamily="34" charset="0"/>
                  <a:cs typeface="Arial" pitchFamily="34" charset="0"/>
                </a:endParaRPr>
              </a:p>
            </p:txBody>
          </p:sp>
          <p:sp>
            <p:nvSpPr>
              <p:cNvPr id="492" name="Rectangle 193"/>
              <p:cNvSpPr>
                <a:spLocks noChangeArrowheads="1"/>
              </p:cNvSpPr>
              <p:nvPr/>
            </p:nvSpPr>
            <p:spPr bwMode="auto">
              <a:xfrm>
                <a:off x="2400" y="2350"/>
                <a:ext cx="1474" cy="2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93" name="Rectangle 194"/>
              <p:cNvSpPr>
                <a:spLocks noChangeArrowheads="1"/>
              </p:cNvSpPr>
              <p:nvPr/>
            </p:nvSpPr>
            <p:spPr bwMode="auto">
              <a:xfrm>
                <a:off x="2324" y="2359"/>
                <a:ext cx="1414" cy="236"/>
              </a:xfrm>
              <a:prstGeom prst="rect">
                <a:avLst/>
              </a:prstGeom>
              <a:noFill/>
              <a:ln w="22" cap="flat">
                <a:solidFill>
                  <a:srgbClr val="9C9CD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494" name="Rectangle 199"/>
              <p:cNvSpPr>
                <a:spLocks noChangeArrowheads="1"/>
              </p:cNvSpPr>
              <p:nvPr/>
            </p:nvSpPr>
            <p:spPr bwMode="auto">
              <a:xfrm>
                <a:off x="2308" y="2694"/>
                <a:ext cx="1444" cy="236"/>
              </a:xfrm>
              <a:prstGeom prst="rect">
                <a:avLst/>
              </a:prstGeom>
              <a:noFill/>
              <a:ln w="22" cap="flat">
                <a:solidFill>
                  <a:srgbClr val="9C9CD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495" name="Rectangle 202"/>
              <p:cNvSpPr>
                <a:spLocks noChangeArrowheads="1"/>
              </p:cNvSpPr>
              <p:nvPr/>
            </p:nvSpPr>
            <p:spPr bwMode="auto">
              <a:xfrm>
                <a:off x="2308" y="3029"/>
                <a:ext cx="1444" cy="236"/>
              </a:xfrm>
              <a:prstGeom prst="rect">
                <a:avLst/>
              </a:prstGeom>
              <a:noFill/>
              <a:ln w="22" cap="flat">
                <a:solidFill>
                  <a:srgbClr val="9C9CD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grpSp>
        <p:grpSp>
          <p:nvGrpSpPr>
            <p:cNvPr id="32" name="Group 406"/>
            <p:cNvGrpSpPr>
              <a:grpSpLocks/>
            </p:cNvGrpSpPr>
            <p:nvPr/>
          </p:nvGrpSpPr>
          <p:grpSpPr bwMode="auto">
            <a:xfrm>
              <a:off x="2308" y="1632"/>
              <a:ext cx="4232" cy="1935"/>
              <a:chOff x="2308" y="1632"/>
              <a:chExt cx="4232" cy="1935"/>
            </a:xfrm>
          </p:grpSpPr>
          <p:sp>
            <p:nvSpPr>
              <p:cNvPr id="144" name="Rectangle 206"/>
              <p:cNvSpPr>
                <a:spLocks noChangeArrowheads="1"/>
              </p:cNvSpPr>
              <p:nvPr/>
            </p:nvSpPr>
            <p:spPr bwMode="auto">
              <a:xfrm>
                <a:off x="2308" y="3331"/>
                <a:ext cx="1432" cy="236"/>
              </a:xfrm>
              <a:prstGeom prst="rect">
                <a:avLst/>
              </a:prstGeom>
              <a:noFill/>
              <a:ln w="22" cap="flat">
                <a:solidFill>
                  <a:srgbClr val="9C9CD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145" name="Rectangle 208"/>
              <p:cNvSpPr>
                <a:spLocks noChangeArrowheads="1"/>
              </p:cNvSpPr>
              <p:nvPr/>
            </p:nvSpPr>
            <p:spPr bwMode="auto">
              <a:xfrm>
                <a:off x="4322" y="1632"/>
                <a:ext cx="1981" cy="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46" name="Rectangle 209"/>
              <p:cNvSpPr>
                <a:spLocks noChangeArrowheads="1"/>
              </p:cNvSpPr>
              <p:nvPr/>
            </p:nvSpPr>
            <p:spPr bwMode="auto">
              <a:xfrm>
                <a:off x="4322" y="1666"/>
                <a:ext cx="1981" cy="22"/>
              </a:xfrm>
              <a:prstGeom prst="rect">
                <a:avLst/>
              </a:prstGeom>
              <a:solidFill>
                <a:srgbClr val="FD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47" name="Rectangle 210"/>
              <p:cNvSpPr>
                <a:spLocks noChangeArrowheads="1"/>
              </p:cNvSpPr>
              <p:nvPr/>
            </p:nvSpPr>
            <p:spPr bwMode="auto">
              <a:xfrm>
                <a:off x="4322" y="1688"/>
                <a:ext cx="1981" cy="17"/>
              </a:xfrm>
              <a:prstGeom prst="rect">
                <a:avLst/>
              </a:prstGeom>
              <a:solidFill>
                <a:srgbClr val="FB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48" name="Rectangle 212"/>
              <p:cNvSpPr>
                <a:spLocks noChangeArrowheads="1"/>
              </p:cNvSpPr>
              <p:nvPr/>
            </p:nvSpPr>
            <p:spPr bwMode="auto">
              <a:xfrm>
                <a:off x="4322" y="1718"/>
                <a:ext cx="1981" cy="10"/>
              </a:xfrm>
              <a:prstGeom prst="rect">
                <a:avLst/>
              </a:prstGeom>
              <a:solidFill>
                <a:srgbClr val="F7FB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49" name="Rectangle 213"/>
              <p:cNvSpPr>
                <a:spLocks noChangeArrowheads="1"/>
              </p:cNvSpPr>
              <p:nvPr/>
            </p:nvSpPr>
            <p:spPr bwMode="auto">
              <a:xfrm>
                <a:off x="4322" y="1728"/>
                <a:ext cx="1981" cy="12"/>
              </a:xfrm>
              <a:prstGeom prst="rect">
                <a:avLst/>
              </a:prstGeom>
              <a:solidFill>
                <a:srgbClr val="F5FA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50" name="Rectangle 214"/>
              <p:cNvSpPr>
                <a:spLocks noChangeArrowheads="1"/>
              </p:cNvSpPr>
              <p:nvPr/>
            </p:nvSpPr>
            <p:spPr bwMode="auto">
              <a:xfrm>
                <a:off x="4322" y="1740"/>
                <a:ext cx="1981" cy="9"/>
              </a:xfrm>
              <a:prstGeom prst="rect">
                <a:avLst/>
              </a:prstGeom>
              <a:solidFill>
                <a:srgbClr val="F3F9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51" name="Rectangle 215"/>
              <p:cNvSpPr>
                <a:spLocks noChangeArrowheads="1"/>
              </p:cNvSpPr>
              <p:nvPr/>
            </p:nvSpPr>
            <p:spPr bwMode="auto">
              <a:xfrm>
                <a:off x="4322" y="1749"/>
                <a:ext cx="1981" cy="9"/>
              </a:xfrm>
              <a:prstGeom prst="rect">
                <a:avLst/>
              </a:prstGeom>
              <a:solidFill>
                <a:srgbClr val="F1F8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52" name="Rectangle 216"/>
              <p:cNvSpPr>
                <a:spLocks noChangeArrowheads="1"/>
              </p:cNvSpPr>
              <p:nvPr/>
            </p:nvSpPr>
            <p:spPr bwMode="auto">
              <a:xfrm>
                <a:off x="4322" y="1758"/>
                <a:ext cx="1981" cy="10"/>
              </a:xfrm>
              <a:prstGeom prst="rect">
                <a:avLst/>
              </a:prstGeom>
              <a:solidFill>
                <a:srgbClr val="EF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53" name="Rectangle 217"/>
              <p:cNvSpPr>
                <a:spLocks noChangeArrowheads="1"/>
              </p:cNvSpPr>
              <p:nvPr/>
            </p:nvSpPr>
            <p:spPr bwMode="auto">
              <a:xfrm>
                <a:off x="4322" y="1768"/>
                <a:ext cx="1981" cy="8"/>
              </a:xfrm>
              <a:prstGeom prst="rect">
                <a:avLst/>
              </a:prstGeom>
              <a:solidFill>
                <a:srgbClr val="ED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54" name="Rectangle 218"/>
              <p:cNvSpPr>
                <a:spLocks noChangeArrowheads="1"/>
              </p:cNvSpPr>
              <p:nvPr/>
            </p:nvSpPr>
            <p:spPr bwMode="auto">
              <a:xfrm>
                <a:off x="4322" y="1776"/>
                <a:ext cx="1981" cy="9"/>
              </a:xfrm>
              <a:prstGeom prst="rect">
                <a:avLst/>
              </a:prstGeom>
              <a:solidFill>
                <a:srgbClr val="EBF5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55" name="Rectangle 219"/>
              <p:cNvSpPr>
                <a:spLocks noChangeArrowheads="1"/>
              </p:cNvSpPr>
              <p:nvPr/>
            </p:nvSpPr>
            <p:spPr bwMode="auto">
              <a:xfrm>
                <a:off x="4322" y="1785"/>
                <a:ext cx="1981" cy="9"/>
              </a:xfrm>
              <a:prstGeom prst="rect">
                <a:avLst/>
              </a:prstGeom>
              <a:solidFill>
                <a:srgbClr val="E9F4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56" name="Rectangle 220"/>
              <p:cNvSpPr>
                <a:spLocks noChangeArrowheads="1"/>
              </p:cNvSpPr>
              <p:nvPr/>
            </p:nvSpPr>
            <p:spPr bwMode="auto">
              <a:xfrm>
                <a:off x="4322" y="1794"/>
                <a:ext cx="1981" cy="10"/>
              </a:xfrm>
              <a:prstGeom prst="rect">
                <a:avLst/>
              </a:prstGeom>
              <a:solidFill>
                <a:srgbClr val="E7F3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57" name="Rectangle 221"/>
              <p:cNvSpPr>
                <a:spLocks noChangeArrowheads="1"/>
              </p:cNvSpPr>
              <p:nvPr/>
            </p:nvSpPr>
            <p:spPr bwMode="auto">
              <a:xfrm>
                <a:off x="4322" y="1804"/>
                <a:ext cx="1981" cy="10"/>
              </a:xfrm>
              <a:prstGeom prst="rect">
                <a:avLst/>
              </a:prstGeom>
              <a:solidFill>
                <a:srgbClr val="E5F2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58" name="Rectangle 222"/>
              <p:cNvSpPr>
                <a:spLocks noChangeArrowheads="1"/>
              </p:cNvSpPr>
              <p:nvPr/>
            </p:nvSpPr>
            <p:spPr bwMode="auto">
              <a:xfrm>
                <a:off x="4322" y="1814"/>
                <a:ext cx="1981" cy="11"/>
              </a:xfrm>
              <a:prstGeom prst="rect">
                <a:avLst/>
              </a:prstGeom>
              <a:solidFill>
                <a:srgbClr val="E3F1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59" name="Rectangle 223"/>
              <p:cNvSpPr>
                <a:spLocks noChangeArrowheads="1"/>
              </p:cNvSpPr>
              <p:nvPr/>
            </p:nvSpPr>
            <p:spPr bwMode="auto">
              <a:xfrm>
                <a:off x="4322" y="1825"/>
                <a:ext cx="1981" cy="12"/>
              </a:xfrm>
              <a:prstGeom prst="rect">
                <a:avLst/>
              </a:prstGeom>
              <a:solidFill>
                <a:srgbClr val="E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60" name="Rectangle 224"/>
              <p:cNvSpPr>
                <a:spLocks noChangeArrowheads="1"/>
              </p:cNvSpPr>
              <p:nvPr/>
            </p:nvSpPr>
            <p:spPr bwMode="auto">
              <a:xfrm>
                <a:off x="4322" y="1837"/>
                <a:ext cx="1981" cy="16"/>
              </a:xfrm>
              <a:prstGeom prst="rect">
                <a:avLst/>
              </a:prstGeom>
              <a:solidFill>
                <a:srgbClr val="DF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61" name="Rectangle 225"/>
              <p:cNvSpPr>
                <a:spLocks noChangeArrowheads="1"/>
              </p:cNvSpPr>
              <p:nvPr/>
            </p:nvSpPr>
            <p:spPr bwMode="auto">
              <a:xfrm>
                <a:off x="4322" y="1853"/>
                <a:ext cx="1981" cy="22"/>
              </a:xfrm>
              <a:prstGeom prst="rect">
                <a:avLst/>
              </a:prstGeom>
              <a:solidFill>
                <a:srgbClr val="DDEF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62" name="Rectangle 226"/>
              <p:cNvSpPr>
                <a:spLocks noChangeArrowheads="1"/>
              </p:cNvSpPr>
              <p:nvPr/>
            </p:nvSpPr>
            <p:spPr bwMode="auto">
              <a:xfrm>
                <a:off x="4322" y="1875"/>
                <a:ext cx="1981" cy="31"/>
              </a:xfrm>
              <a:prstGeom prst="rect">
                <a:avLst/>
              </a:prstGeom>
              <a:solidFill>
                <a:srgbClr val="DBEE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63" name="Rectangle 227"/>
              <p:cNvSpPr>
                <a:spLocks noChangeArrowheads="1"/>
              </p:cNvSpPr>
              <p:nvPr/>
            </p:nvSpPr>
            <p:spPr bwMode="auto">
              <a:xfrm>
                <a:off x="4322" y="1906"/>
                <a:ext cx="1981" cy="2"/>
              </a:xfrm>
              <a:prstGeom prst="rect">
                <a:avLst/>
              </a:prstGeom>
              <a:solidFill>
                <a:srgbClr val="DDEE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64" name="Rectangle 228"/>
              <p:cNvSpPr>
                <a:spLocks noChangeArrowheads="1"/>
              </p:cNvSpPr>
              <p:nvPr/>
            </p:nvSpPr>
            <p:spPr bwMode="auto">
              <a:xfrm>
                <a:off x="4322" y="1908"/>
                <a:ext cx="1981" cy="2"/>
              </a:xfrm>
              <a:prstGeom prst="rect">
                <a:avLst/>
              </a:prstGeom>
              <a:solidFill>
                <a:srgbClr val="E0EF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65" name="Rectangle 229"/>
              <p:cNvSpPr>
                <a:spLocks noChangeArrowheads="1"/>
              </p:cNvSpPr>
              <p:nvPr/>
            </p:nvSpPr>
            <p:spPr bwMode="auto">
              <a:xfrm>
                <a:off x="4322" y="1910"/>
                <a:ext cx="1981" cy="1"/>
              </a:xfrm>
              <a:prstGeom prst="rect">
                <a:avLst/>
              </a:prstGeom>
              <a:solidFill>
                <a:srgbClr val="E3F1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66" name="Rectangle 230"/>
              <p:cNvSpPr>
                <a:spLocks noChangeArrowheads="1"/>
              </p:cNvSpPr>
              <p:nvPr/>
            </p:nvSpPr>
            <p:spPr bwMode="auto">
              <a:xfrm>
                <a:off x="4322" y="1911"/>
                <a:ext cx="1981" cy="1"/>
              </a:xfrm>
              <a:prstGeom prst="rect">
                <a:avLst/>
              </a:prstGeom>
              <a:solidFill>
                <a:srgbClr val="E5F2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67" name="Rectangle 231"/>
              <p:cNvSpPr>
                <a:spLocks noChangeArrowheads="1"/>
              </p:cNvSpPr>
              <p:nvPr/>
            </p:nvSpPr>
            <p:spPr bwMode="auto">
              <a:xfrm>
                <a:off x="4322" y="1911"/>
                <a:ext cx="1981" cy="1"/>
              </a:xfrm>
              <a:prstGeom prst="rect">
                <a:avLst/>
              </a:prstGeom>
              <a:solidFill>
                <a:srgbClr val="E7F3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68" name="Rectangle 232"/>
              <p:cNvSpPr>
                <a:spLocks noChangeArrowheads="1"/>
              </p:cNvSpPr>
              <p:nvPr/>
            </p:nvSpPr>
            <p:spPr bwMode="auto">
              <a:xfrm>
                <a:off x="4322" y="1912"/>
                <a:ext cx="1981" cy="1"/>
              </a:xfrm>
              <a:prstGeom prst="rect">
                <a:avLst/>
              </a:prstGeom>
              <a:solidFill>
                <a:srgbClr val="EAF4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69" name="Rectangle 233"/>
              <p:cNvSpPr>
                <a:spLocks noChangeArrowheads="1"/>
              </p:cNvSpPr>
              <p:nvPr/>
            </p:nvSpPr>
            <p:spPr bwMode="auto">
              <a:xfrm>
                <a:off x="4322" y="1913"/>
                <a:ext cx="1981" cy="1"/>
              </a:xfrm>
              <a:prstGeom prst="rect">
                <a:avLst/>
              </a:prstGeom>
              <a:solidFill>
                <a:srgbClr val="EC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70" name="Rectangle 234"/>
              <p:cNvSpPr>
                <a:spLocks noChangeArrowheads="1"/>
              </p:cNvSpPr>
              <p:nvPr/>
            </p:nvSpPr>
            <p:spPr bwMode="auto">
              <a:xfrm>
                <a:off x="4322" y="1914"/>
                <a:ext cx="1981" cy="1"/>
              </a:xfrm>
              <a:prstGeom prst="rect">
                <a:avLst/>
              </a:prstGeom>
              <a:solidFill>
                <a:srgbClr val="EF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71" name="Rectangle 235"/>
              <p:cNvSpPr>
                <a:spLocks noChangeArrowheads="1"/>
              </p:cNvSpPr>
              <p:nvPr/>
            </p:nvSpPr>
            <p:spPr bwMode="auto">
              <a:xfrm>
                <a:off x="4322" y="1915"/>
                <a:ext cx="1981" cy="1"/>
              </a:xfrm>
              <a:prstGeom prst="rect">
                <a:avLst/>
              </a:prstGeom>
              <a:solidFill>
                <a:srgbClr val="F2F8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72" name="Rectangle 236"/>
              <p:cNvSpPr>
                <a:spLocks noChangeArrowheads="1"/>
              </p:cNvSpPr>
              <p:nvPr/>
            </p:nvSpPr>
            <p:spPr bwMode="auto">
              <a:xfrm>
                <a:off x="4322" y="1916"/>
                <a:ext cx="1981" cy="1"/>
              </a:xfrm>
              <a:prstGeom prst="rect">
                <a:avLst/>
              </a:prstGeom>
              <a:solidFill>
                <a:srgbClr val="F4F9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73" name="Rectangle 237"/>
              <p:cNvSpPr>
                <a:spLocks noChangeArrowheads="1"/>
              </p:cNvSpPr>
              <p:nvPr/>
            </p:nvSpPr>
            <p:spPr bwMode="auto">
              <a:xfrm>
                <a:off x="4322" y="1916"/>
                <a:ext cx="1981" cy="1"/>
              </a:xfrm>
              <a:prstGeom prst="rect">
                <a:avLst/>
              </a:prstGeom>
              <a:solidFill>
                <a:srgbClr val="F6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74" name="Rectangle 238"/>
              <p:cNvSpPr>
                <a:spLocks noChangeArrowheads="1"/>
              </p:cNvSpPr>
              <p:nvPr/>
            </p:nvSpPr>
            <p:spPr bwMode="auto">
              <a:xfrm>
                <a:off x="4322" y="1917"/>
                <a:ext cx="1981" cy="2"/>
              </a:xfrm>
              <a:prstGeom prst="rect">
                <a:avLst/>
              </a:prstGeom>
              <a:solidFill>
                <a:srgbClr val="F8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75" name="Rectangle 239"/>
              <p:cNvSpPr>
                <a:spLocks noChangeArrowheads="1"/>
              </p:cNvSpPr>
              <p:nvPr/>
            </p:nvSpPr>
            <p:spPr bwMode="auto">
              <a:xfrm>
                <a:off x="4322" y="1919"/>
                <a:ext cx="1981" cy="2"/>
              </a:xfrm>
              <a:prstGeom prst="rect">
                <a:avLst/>
              </a:prstGeom>
              <a:solidFill>
                <a:srgbClr val="FB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76" name="Rectangle 240"/>
              <p:cNvSpPr>
                <a:spLocks noChangeArrowheads="1"/>
              </p:cNvSpPr>
              <p:nvPr/>
            </p:nvSpPr>
            <p:spPr bwMode="auto">
              <a:xfrm>
                <a:off x="4322" y="1921"/>
                <a:ext cx="1981" cy="2"/>
              </a:xfrm>
              <a:prstGeom prst="rect">
                <a:avLst/>
              </a:prstGeom>
              <a:solidFill>
                <a:srgbClr val="FD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77" name="Rectangle 241"/>
              <p:cNvSpPr>
                <a:spLocks noChangeArrowheads="1"/>
              </p:cNvSpPr>
              <p:nvPr/>
            </p:nvSpPr>
            <p:spPr bwMode="auto">
              <a:xfrm>
                <a:off x="4322" y="1923"/>
                <a:ext cx="198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78" name="Rectangle 242"/>
              <p:cNvSpPr>
                <a:spLocks noChangeArrowheads="1"/>
              </p:cNvSpPr>
              <p:nvPr/>
            </p:nvSpPr>
            <p:spPr bwMode="auto">
              <a:xfrm>
                <a:off x="4455" y="1632"/>
                <a:ext cx="1848" cy="292"/>
              </a:xfrm>
              <a:prstGeom prst="rect">
                <a:avLst/>
              </a:prstGeom>
              <a:noFill/>
              <a:ln w="22" cap="flat">
                <a:solidFill>
                  <a:srgbClr val="9C9CD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180" name="Rectangle 252"/>
              <p:cNvSpPr>
                <a:spLocks noChangeArrowheads="1"/>
              </p:cNvSpPr>
              <p:nvPr/>
            </p:nvSpPr>
            <p:spPr bwMode="auto">
              <a:xfrm>
                <a:off x="4661" y="2037"/>
                <a:ext cx="1694" cy="1"/>
              </a:xfrm>
              <a:prstGeom prst="rect">
                <a:avLst/>
              </a:prstGeom>
              <a:solidFill>
                <a:srgbClr val="7AC3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81" name="Rectangle 254"/>
              <p:cNvSpPr>
                <a:spLocks noChangeArrowheads="1"/>
              </p:cNvSpPr>
              <p:nvPr/>
            </p:nvSpPr>
            <p:spPr bwMode="auto">
              <a:xfrm>
                <a:off x="4661" y="2039"/>
                <a:ext cx="1694" cy="1"/>
              </a:xfrm>
              <a:prstGeom prst="rect">
                <a:avLst/>
              </a:prstGeom>
              <a:solidFill>
                <a:srgbClr val="7EC5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82" name="Rectangle 255"/>
              <p:cNvSpPr>
                <a:spLocks noChangeArrowheads="1"/>
              </p:cNvSpPr>
              <p:nvPr/>
            </p:nvSpPr>
            <p:spPr bwMode="auto">
              <a:xfrm>
                <a:off x="4661" y="2040"/>
                <a:ext cx="1694" cy="1"/>
              </a:xfrm>
              <a:prstGeom prst="rect">
                <a:avLst/>
              </a:prstGeom>
              <a:solidFill>
                <a:srgbClr val="80C6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83" name="Rectangle 256"/>
              <p:cNvSpPr>
                <a:spLocks noChangeArrowheads="1"/>
              </p:cNvSpPr>
              <p:nvPr/>
            </p:nvSpPr>
            <p:spPr bwMode="auto">
              <a:xfrm>
                <a:off x="4661" y="2041"/>
                <a:ext cx="1694" cy="2"/>
              </a:xfrm>
              <a:prstGeom prst="rect">
                <a:avLst/>
              </a:prstGeom>
              <a:solidFill>
                <a:srgbClr val="82C6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84" name="Rectangle 257"/>
              <p:cNvSpPr>
                <a:spLocks noChangeArrowheads="1"/>
              </p:cNvSpPr>
              <p:nvPr/>
            </p:nvSpPr>
            <p:spPr bwMode="auto">
              <a:xfrm>
                <a:off x="4661" y="2043"/>
                <a:ext cx="1694" cy="1"/>
              </a:xfrm>
              <a:prstGeom prst="rect">
                <a:avLst/>
              </a:prstGeom>
              <a:solidFill>
                <a:srgbClr val="85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85" name="Rectangle 258"/>
              <p:cNvSpPr>
                <a:spLocks noChangeArrowheads="1"/>
              </p:cNvSpPr>
              <p:nvPr/>
            </p:nvSpPr>
            <p:spPr bwMode="auto">
              <a:xfrm>
                <a:off x="4661" y="2044"/>
                <a:ext cx="1694" cy="1"/>
              </a:xfrm>
              <a:prstGeom prst="rect">
                <a:avLst/>
              </a:prstGeom>
              <a:solidFill>
                <a:srgbClr val="87C9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87" name="Rectangle 261"/>
              <p:cNvSpPr>
                <a:spLocks noChangeArrowheads="1"/>
              </p:cNvSpPr>
              <p:nvPr/>
            </p:nvSpPr>
            <p:spPr bwMode="auto">
              <a:xfrm>
                <a:off x="4661" y="2048"/>
                <a:ext cx="1694" cy="1"/>
              </a:xfrm>
              <a:prstGeom prst="rect">
                <a:avLst/>
              </a:prstGeom>
              <a:solidFill>
                <a:srgbClr val="8ECC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88" name="Rectangle 262"/>
              <p:cNvSpPr>
                <a:spLocks noChangeArrowheads="1"/>
              </p:cNvSpPr>
              <p:nvPr/>
            </p:nvSpPr>
            <p:spPr bwMode="auto">
              <a:xfrm>
                <a:off x="4661" y="2049"/>
                <a:ext cx="1694" cy="2"/>
              </a:xfrm>
              <a:prstGeom prst="rect">
                <a:avLst/>
              </a:prstGeom>
              <a:solidFill>
                <a:srgbClr val="91CD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90" name="Rectangle 264"/>
              <p:cNvSpPr>
                <a:spLocks noChangeArrowheads="1"/>
              </p:cNvSpPr>
              <p:nvPr/>
            </p:nvSpPr>
            <p:spPr bwMode="auto">
              <a:xfrm>
                <a:off x="4661" y="2053"/>
                <a:ext cx="1694" cy="1"/>
              </a:xfrm>
              <a:prstGeom prst="rect">
                <a:avLst/>
              </a:prstGeom>
              <a:solidFill>
                <a:srgbClr val="96CF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91" name="Rectangle 265"/>
              <p:cNvSpPr>
                <a:spLocks noChangeArrowheads="1"/>
              </p:cNvSpPr>
              <p:nvPr/>
            </p:nvSpPr>
            <p:spPr bwMode="auto">
              <a:xfrm>
                <a:off x="4661" y="2054"/>
                <a:ext cx="1694" cy="1"/>
              </a:xfrm>
              <a:prstGeom prst="rect">
                <a:avLst/>
              </a:prstGeom>
              <a:solidFill>
                <a:srgbClr val="98D0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92" name="Rectangle 267"/>
              <p:cNvSpPr>
                <a:spLocks noChangeArrowheads="1"/>
              </p:cNvSpPr>
              <p:nvPr/>
            </p:nvSpPr>
            <p:spPr bwMode="auto">
              <a:xfrm>
                <a:off x="4661" y="2056"/>
                <a:ext cx="1694" cy="1"/>
              </a:xfrm>
              <a:prstGeom prst="rect">
                <a:avLst/>
              </a:prstGeom>
              <a:solidFill>
                <a:srgbClr val="9DD3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95" name="Rectangle 270"/>
              <p:cNvSpPr>
                <a:spLocks noChangeArrowheads="1"/>
              </p:cNvSpPr>
              <p:nvPr/>
            </p:nvSpPr>
            <p:spPr bwMode="auto">
              <a:xfrm>
                <a:off x="4661" y="2059"/>
                <a:ext cx="1694" cy="2"/>
              </a:xfrm>
              <a:prstGeom prst="rect">
                <a:avLst/>
              </a:prstGeom>
              <a:solidFill>
                <a:srgbClr val="A3D5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96" name="Rectangle 271"/>
              <p:cNvSpPr>
                <a:spLocks noChangeArrowheads="1"/>
              </p:cNvSpPr>
              <p:nvPr/>
            </p:nvSpPr>
            <p:spPr bwMode="auto">
              <a:xfrm>
                <a:off x="4661" y="2061"/>
                <a:ext cx="1694" cy="2"/>
              </a:xfrm>
              <a:prstGeom prst="rect">
                <a:avLst/>
              </a:prstGeom>
              <a:solidFill>
                <a:srgbClr val="A6D6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97" name="Rectangle 272"/>
              <p:cNvSpPr>
                <a:spLocks noChangeArrowheads="1"/>
              </p:cNvSpPr>
              <p:nvPr/>
            </p:nvSpPr>
            <p:spPr bwMode="auto">
              <a:xfrm>
                <a:off x="4661" y="2063"/>
                <a:ext cx="1694" cy="1"/>
              </a:xfrm>
              <a:prstGeom prst="rect">
                <a:avLst/>
              </a:prstGeom>
              <a:solidFill>
                <a:srgbClr val="A9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98" name="Rectangle 275"/>
              <p:cNvSpPr>
                <a:spLocks noChangeArrowheads="1"/>
              </p:cNvSpPr>
              <p:nvPr/>
            </p:nvSpPr>
            <p:spPr bwMode="auto">
              <a:xfrm>
                <a:off x="4661" y="2067"/>
                <a:ext cx="1694" cy="1"/>
              </a:xfrm>
              <a:prstGeom prst="rect">
                <a:avLst/>
              </a:prstGeom>
              <a:solidFill>
                <a:srgbClr val="B0DC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99" name="Rectangle 276"/>
              <p:cNvSpPr>
                <a:spLocks noChangeArrowheads="1"/>
              </p:cNvSpPr>
              <p:nvPr/>
            </p:nvSpPr>
            <p:spPr bwMode="auto">
              <a:xfrm>
                <a:off x="4661" y="2068"/>
                <a:ext cx="1694" cy="2"/>
              </a:xfrm>
              <a:prstGeom prst="rect">
                <a:avLst/>
              </a:prstGeom>
              <a:solidFill>
                <a:srgbClr val="B2DC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00" name="Rectangle 277"/>
              <p:cNvSpPr>
                <a:spLocks noChangeArrowheads="1"/>
              </p:cNvSpPr>
              <p:nvPr/>
            </p:nvSpPr>
            <p:spPr bwMode="auto">
              <a:xfrm>
                <a:off x="4661" y="2070"/>
                <a:ext cx="1694" cy="1"/>
              </a:xfrm>
              <a:prstGeom prst="rect">
                <a:avLst/>
              </a:prstGeom>
              <a:solidFill>
                <a:srgbClr val="B5DD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03" name="Rectangle 283"/>
              <p:cNvSpPr>
                <a:spLocks noChangeArrowheads="1"/>
              </p:cNvSpPr>
              <p:nvPr/>
            </p:nvSpPr>
            <p:spPr bwMode="auto">
              <a:xfrm>
                <a:off x="4661" y="2076"/>
                <a:ext cx="1694" cy="1"/>
              </a:xfrm>
              <a:prstGeom prst="rect">
                <a:avLst/>
              </a:prstGeom>
              <a:solidFill>
                <a:srgbClr val="C1E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05" name="Rectangle 285"/>
              <p:cNvSpPr>
                <a:spLocks noChangeArrowheads="1"/>
              </p:cNvSpPr>
              <p:nvPr/>
            </p:nvSpPr>
            <p:spPr bwMode="auto">
              <a:xfrm>
                <a:off x="4661" y="2079"/>
                <a:ext cx="1694" cy="1"/>
              </a:xfrm>
              <a:prstGeom prst="rect">
                <a:avLst/>
              </a:prstGeom>
              <a:solidFill>
                <a:srgbClr val="C6E5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06" name="Rectangle 286"/>
              <p:cNvSpPr>
                <a:spLocks noChangeArrowheads="1"/>
              </p:cNvSpPr>
              <p:nvPr/>
            </p:nvSpPr>
            <p:spPr bwMode="auto">
              <a:xfrm>
                <a:off x="4661" y="2080"/>
                <a:ext cx="1694" cy="1"/>
              </a:xfrm>
              <a:prstGeom prst="rect">
                <a:avLst/>
              </a:prstGeom>
              <a:solidFill>
                <a:srgbClr val="C8E6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08" name="Rectangle 290"/>
              <p:cNvSpPr>
                <a:spLocks noChangeArrowheads="1"/>
              </p:cNvSpPr>
              <p:nvPr/>
            </p:nvSpPr>
            <p:spPr bwMode="auto">
              <a:xfrm>
                <a:off x="4661" y="2085"/>
                <a:ext cx="1694" cy="2"/>
              </a:xfrm>
              <a:prstGeom prst="rect">
                <a:avLst/>
              </a:prstGeom>
              <a:solidFill>
                <a:srgbClr val="D2EB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09" name="Rectangle 291"/>
              <p:cNvSpPr>
                <a:spLocks noChangeArrowheads="1"/>
              </p:cNvSpPr>
              <p:nvPr/>
            </p:nvSpPr>
            <p:spPr bwMode="auto">
              <a:xfrm>
                <a:off x="4661" y="2087"/>
                <a:ext cx="1694" cy="2"/>
              </a:xfrm>
              <a:prstGeom prst="rect">
                <a:avLst/>
              </a:prstGeom>
              <a:solidFill>
                <a:srgbClr val="D5EC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10" name="Rectangle 292"/>
              <p:cNvSpPr>
                <a:spLocks noChangeArrowheads="1"/>
              </p:cNvSpPr>
              <p:nvPr/>
            </p:nvSpPr>
            <p:spPr bwMode="auto">
              <a:xfrm>
                <a:off x="4661" y="2089"/>
                <a:ext cx="1694" cy="1"/>
              </a:xfrm>
              <a:prstGeom prst="rect">
                <a:avLst/>
              </a:prstGeom>
              <a:solidFill>
                <a:srgbClr val="D8ED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11" name="Rectangle 294"/>
              <p:cNvSpPr>
                <a:spLocks noChangeArrowheads="1"/>
              </p:cNvSpPr>
              <p:nvPr/>
            </p:nvSpPr>
            <p:spPr bwMode="auto">
              <a:xfrm>
                <a:off x="4661" y="2092"/>
                <a:ext cx="1694" cy="1"/>
              </a:xfrm>
              <a:prstGeom prst="rect">
                <a:avLst/>
              </a:prstGeom>
              <a:solidFill>
                <a:srgbClr val="DE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12" name="Rectangle 295"/>
              <p:cNvSpPr>
                <a:spLocks noChangeArrowheads="1"/>
              </p:cNvSpPr>
              <p:nvPr/>
            </p:nvSpPr>
            <p:spPr bwMode="auto">
              <a:xfrm>
                <a:off x="4661" y="2093"/>
                <a:ext cx="1694" cy="2"/>
              </a:xfrm>
              <a:prstGeom prst="rect">
                <a:avLst/>
              </a:prstGeom>
              <a:solidFill>
                <a:srgbClr val="E0F1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13" name="Rectangle 296"/>
              <p:cNvSpPr>
                <a:spLocks noChangeArrowheads="1"/>
              </p:cNvSpPr>
              <p:nvPr/>
            </p:nvSpPr>
            <p:spPr bwMode="auto">
              <a:xfrm>
                <a:off x="4661" y="2095"/>
                <a:ext cx="1694" cy="1"/>
              </a:xfrm>
              <a:prstGeom prst="rect">
                <a:avLst/>
              </a:prstGeom>
              <a:solidFill>
                <a:srgbClr val="E2F2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14" name="Rectangle 297"/>
              <p:cNvSpPr>
                <a:spLocks noChangeArrowheads="1"/>
              </p:cNvSpPr>
              <p:nvPr/>
            </p:nvSpPr>
            <p:spPr bwMode="auto">
              <a:xfrm>
                <a:off x="4661" y="2095"/>
                <a:ext cx="1694" cy="2"/>
              </a:xfrm>
              <a:prstGeom prst="rect">
                <a:avLst/>
              </a:prstGeom>
              <a:solidFill>
                <a:srgbClr val="E4F3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16" name="Rectangle 300"/>
              <p:cNvSpPr>
                <a:spLocks noChangeArrowheads="1"/>
              </p:cNvSpPr>
              <p:nvPr/>
            </p:nvSpPr>
            <p:spPr bwMode="auto">
              <a:xfrm>
                <a:off x="4661" y="2100"/>
                <a:ext cx="1694" cy="1"/>
              </a:xfrm>
              <a:prstGeom prst="rect">
                <a:avLst/>
              </a:prstGeom>
              <a:solidFill>
                <a:srgbClr val="ED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17" name="Rectangle 301"/>
              <p:cNvSpPr>
                <a:spLocks noChangeArrowheads="1"/>
              </p:cNvSpPr>
              <p:nvPr/>
            </p:nvSpPr>
            <p:spPr bwMode="auto">
              <a:xfrm>
                <a:off x="4661" y="2101"/>
                <a:ext cx="1694" cy="2"/>
              </a:xfrm>
              <a:prstGeom prst="rect">
                <a:avLst/>
              </a:prstGeom>
              <a:solidFill>
                <a:srgbClr val="EF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18" name="Rectangle 302"/>
              <p:cNvSpPr>
                <a:spLocks noChangeArrowheads="1"/>
              </p:cNvSpPr>
              <p:nvPr/>
            </p:nvSpPr>
            <p:spPr bwMode="auto">
              <a:xfrm>
                <a:off x="4661" y="2103"/>
                <a:ext cx="1694" cy="1"/>
              </a:xfrm>
              <a:prstGeom prst="rect">
                <a:avLst/>
              </a:prstGeom>
              <a:solidFill>
                <a:srgbClr val="F1F9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20" name="Rectangle 304"/>
              <p:cNvSpPr>
                <a:spLocks noChangeArrowheads="1"/>
              </p:cNvSpPr>
              <p:nvPr/>
            </p:nvSpPr>
            <p:spPr bwMode="auto">
              <a:xfrm>
                <a:off x="4661" y="2105"/>
                <a:ext cx="1694" cy="1"/>
              </a:xfrm>
              <a:prstGeom prst="rect">
                <a:avLst/>
              </a:prstGeom>
              <a:solidFill>
                <a:srgbClr val="F5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21" name="Rectangle 306"/>
              <p:cNvSpPr>
                <a:spLocks noChangeArrowheads="1"/>
              </p:cNvSpPr>
              <p:nvPr/>
            </p:nvSpPr>
            <p:spPr bwMode="auto">
              <a:xfrm>
                <a:off x="4661" y="2108"/>
                <a:ext cx="1694" cy="1"/>
              </a:xfrm>
              <a:prstGeom prst="rect">
                <a:avLst/>
              </a:prstGeom>
              <a:solidFill>
                <a:srgbClr val="FA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22" name="Rectangle 307"/>
              <p:cNvSpPr>
                <a:spLocks noChangeArrowheads="1"/>
              </p:cNvSpPr>
              <p:nvPr/>
            </p:nvSpPr>
            <p:spPr bwMode="auto">
              <a:xfrm>
                <a:off x="4661" y="2109"/>
                <a:ext cx="1694" cy="1"/>
              </a:xfrm>
              <a:prstGeom prst="rect">
                <a:avLst/>
              </a:prstGeom>
              <a:solidFill>
                <a:srgbClr val="FC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23" name="Rectangle 311"/>
              <p:cNvSpPr>
                <a:spLocks noChangeArrowheads="1"/>
              </p:cNvSpPr>
              <p:nvPr/>
            </p:nvSpPr>
            <p:spPr bwMode="auto">
              <a:xfrm>
                <a:off x="4661" y="2343"/>
                <a:ext cx="1694" cy="10"/>
              </a:xfrm>
              <a:prstGeom prst="rect">
                <a:avLst/>
              </a:prstGeom>
              <a:solidFill>
                <a:srgbClr val="72BF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24" name="Rectangle 312"/>
              <p:cNvSpPr>
                <a:spLocks noChangeArrowheads="1"/>
              </p:cNvSpPr>
              <p:nvPr/>
            </p:nvSpPr>
            <p:spPr bwMode="auto">
              <a:xfrm>
                <a:off x="4661" y="2353"/>
                <a:ext cx="1694" cy="2"/>
              </a:xfrm>
              <a:prstGeom prst="rect">
                <a:avLst/>
              </a:prstGeom>
              <a:solidFill>
                <a:srgbClr val="74C0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25" name="Rectangle 313"/>
              <p:cNvSpPr>
                <a:spLocks noChangeArrowheads="1"/>
              </p:cNvSpPr>
              <p:nvPr/>
            </p:nvSpPr>
            <p:spPr bwMode="auto">
              <a:xfrm>
                <a:off x="4661" y="2355"/>
                <a:ext cx="1694" cy="1"/>
              </a:xfrm>
              <a:prstGeom prst="rect">
                <a:avLst/>
              </a:prstGeom>
              <a:solidFill>
                <a:srgbClr val="77C1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26" name="Rectangle 314"/>
              <p:cNvSpPr>
                <a:spLocks noChangeArrowheads="1"/>
              </p:cNvSpPr>
              <p:nvPr/>
            </p:nvSpPr>
            <p:spPr bwMode="auto">
              <a:xfrm>
                <a:off x="4661" y="2356"/>
                <a:ext cx="1694" cy="1"/>
              </a:xfrm>
              <a:prstGeom prst="rect">
                <a:avLst/>
              </a:prstGeom>
              <a:solidFill>
                <a:srgbClr val="7AC3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27" name="Rectangle 315"/>
              <p:cNvSpPr>
                <a:spLocks noChangeArrowheads="1"/>
              </p:cNvSpPr>
              <p:nvPr/>
            </p:nvSpPr>
            <p:spPr bwMode="auto">
              <a:xfrm>
                <a:off x="4661" y="2357"/>
                <a:ext cx="1694" cy="2"/>
              </a:xfrm>
              <a:prstGeom prst="rect">
                <a:avLst/>
              </a:prstGeom>
              <a:solidFill>
                <a:srgbClr val="7CC3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28" name="Rectangle 316"/>
              <p:cNvSpPr>
                <a:spLocks noChangeArrowheads="1"/>
              </p:cNvSpPr>
              <p:nvPr/>
            </p:nvSpPr>
            <p:spPr bwMode="auto">
              <a:xfrm>
                <a:off x="4661" y="2359"/>
                <a:ext cx="1694" cy="1"/>
              </a:xfrm>
              <a:prstGeom prst="rect">
                <a:avLst/>
              </a:prstGeom>
              <a:solidFill>
                <a:srgbClr val="7EC5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29" name="Rectangle 317"/>
              <p:cNvSpPr>
                <a:spLocks noChangeArrowheads="1"/>
              </p:cNvSpPr>
              <p:nvPr/>
            </p:nvSpPr>
            <p:spPr bwMode="auto">
              <a:xfrm>
                <a:off x="4661" y="2360"/>
                <a:ext cx="1694" cy="1"/>
              </a:xfrm>
              <a:prstGeom prst="rect">
                <a:avLst/>
              </a:prstGeom>
              <a:solidFill>
                <a:srgbClr val="80C6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30" name="Rectangle 318"/>
              <p:cNvSpPr>
                <a:spLocks noChangeArrowheads="1"/>
              </p:cNvSpPr>
              <p:nvPr/>
            </p:nvSpPr>
            <p:spPr bwMode="auto">
              <a:xfrm>
                <a:off x="4661" y="2361"/>
                <a:ext cx="1694" cy="1"/>
              </a:xfrm>
              <a:prstGeom prst="rect">
                <a:avLst/>
              </a:prstGeom>
              <a:solidFill>
                <a:srgbClr val="83C6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31" name="Rectangle 319"/>
              <p:cNvSpPr>
                <a:spLocks noChangeArrowheads="1"/>
              </p:cNvSpPr>
              <p:nvPr/>
            </p:nvSpPr>
            <p:spPr bwMode="auto">
              <a:xfrm>
                <a:off x="4661" y="2362"/>
                <a:ext cx="1694" cy="2"/>
              </a:xfrm>
              <a:prstGeom prst="rect">
                <a:avLst/>
              </a:prstGeom>
              <a:solidFill>
                <a:srgbClr val="85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32" name="Rectangle 320"/>
              <p:cNvSpPr>
                <a:spLocks noChangeArrowheads="1"/>
              </p:cNvSpPr>
              <p:nvPr/>
            </p:nvSpPr>
            <p:spPr bwMode="auto">
              <a:xfrm>
                <a:off x="4661" y="2364"/>
                <a:ext cx="1694" cy="1"/>
              </a:xfrm>
              <a:prstGeom prst="rect">
                <a:avLst/>
              </a:prstGeom>
              <a:solidFill>
                <a:srgbClr val="87C9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33" name="Rectangle 321"/>
              <p:cNvSpPr>
                <a:spLocks noChangeArrowheads="1"/>
              </p:cNvSpPr>
              <p:nvPr/>
            </p:nvSpPr>
            <p:spPr bwMode="auto">
              <a:xfrm>
                <a:off x="4661" y="2365"/>
                <a:ext cx="1694" cy="1"/>
              </a:xfrm>
              <a:prstGeom prst="rect">
                <a:avLst/>
              </a:prstGeom>
              <a:solidFill>
                <a:srgbClr val="89C9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34" name="Rectangle 322"/>
              <p:cNvSpPr>
                <a:spLocks noChangeArrowheads="1"/>
              </p:cNvSpPr>
              <p:nvPr/>
            </p:nvSpPr>
            <p:spPr bwMode="auto">
              <a:xfrm>
                <a:off x="4661" y="2366"/>
                <a:ext cx="1694" cy="1"/>
              </a:xfrm>
              <a:prstGeom prst="rect">
                <a:avLst/>
              </a:prstGeom>
              <a:solidFill>
                <a:srgbClr val="8BCA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35" name="Rectangle 323"/>
              <p:cNvSpPr>
                <a:spLocks noChangeArrowheads="1"/>
              </p:cNvSpPr>
              <p:nvPr/>
            </p:nvSpPr>
            <p:spPr bwMode="auto">
              <a:xfrm>
                <a:off x="4661" y="2367"/>
                <a:ext cx="1694" cy="1"/>
              </a:xfrm>
              <a:prstGeom prst="rect">
                <a:avLst/>
              </a:prstGeom>
              <a:solidFill>
                <a:srgbClr val="8DCC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36" name="Rectangle 324"/>
              <p:cNvSpPr>
                <a:spLocks noChangeArrowheads="1"/>
              </p:cNvSpPr>
              <p:nvPr/>
            </p:nvSpPr>
            <p:spPr bwMode="auto">
              <a:xfrm>
                <a:off x="4661" y="2368"/>
                <a:ext cx="1694" cy="2"/>
              </a:xfrm>
              <a:prstGeom prst="rect">
                <a:avLst/>
              </a:prstGeom>
              <a:solidFill>
                <a:srgbClr val="8FCC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37" name="Rectangle 325"/>
              <p:cNvSpPr>
                <a:spLocks noChangeArrowheads="1"/>
              </p:cNvSpPr>
              <p:nvPr/>
            </p:nvSpPr>
            <p:spPr bwMode="auto">
              <a:xfrm>
                <a:off x="4661" y="2370"/>
                <a:ext cx="1694" cy="1"/>
              </a:xfrm>
              <a:prstGeom prst="rect">
                <a:avLst/>
              </a:prstGeom>
              <a:solidFill>
                <a:srgbClr val="92CD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38" name="Rectangle 326"/>
              <p:cNvSpPr>
                <a:spLocks noChangeArrowheads="1"/>
              </p:cNvSpPr>
              <p:nvPr/>
            </p:nvSpPr>
            <p:spPr bwMode="auto">
              <a:xfrm>
                <a:off x="4661" y="2371"/>
                <a:ext cx="1694" cy="1"/>
              </a:xfrm>
              <a:prstGeom prst="rect">
                <a:avLst/>
              </a:prstGeom>
              <a:solidFill>
                <a:srgbClr val="94CE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39" name="Rectangle 327"/>
              <p:cNvSpPr>
                <a:spLocks noChangeArrowheads="1"/>
              </p:cNvSpPr>
              <p:nvPr/>
            </p:nvSpPr>
            <p:spPr bwMode="auto">
              <a:xfrm>
                <a:off x="4661" y="2372"/>
                <a:ext cx="1694" cy="1"/>
              </a:xfrm>
              <a:prstGeom prst="rect">
                <a:avLst/>
              </a:prstGeom>
              <a:solidFill>
                <a:srgbClr val="96CF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40" name="Rectangle 328"/>
              <p:cNvSpPr>
                <a:spLocks noChangeArrowheads="1"/>
              </p:cNvSpPr>
              <p:nvPr/>
            </p:nvSpPr>
            <p:spPr bwMode="auto">
              <a:xfrm>
                <a:off x="4661" y="2373"/>
                <a:ext cx="1694" cy="1"/>
              </a:xfrm>
              <a:prstGeom prst="rect">
                <a:avLst/>
              </a:prstGeom>
              <a:solidFill>
                <a:srgbClr val="98D0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41" name="Rectangle 329"/>
              <p:cNvSpPr>
                <a:spLocks noChangeArrowheads="1"/>
              </p:cNvSpPr>
              <p:nvPr/>
            </p:nvSpPr>
            <p:spPr bwMode="auto">
              <a:xfrm>
                <a:off x="4661" y="2374"/>
                <a:ext cx="1694" cy="2"/>
              </a:xfrm>
              <a:prstGeom prst="rect">
                <a:avLst/>
              </a:prstGeom>
              <a:solidFill>
                <a:srgbClr val="9AD1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42" name="Rectangle 330"/>
              <p:cNvSpPr>
                <a:spLocks noChangeArrowheads="1"/>
              </p:cNvSpPr>
              <p:nvPr/>
            </p:nvSpPr>
            <p:spPr bwMode="auto">
              <a:xfrm>
                <a:off x="4661" y="2376"/>
                <a:ext cx="1694" cy="1"/>
              </a:xfrm>
              <a:prstGeom prst="rect">
                <a:avLst/>
              </a:prstGeom>
              <a:solidFill>
                <a:srgbClr val="9CD3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43" name="Rectangle 331"/>
              <p:cNvSpPr>
                <a:spLocks noChangeArrowheads="1"/>
              </p:cNvSpPr>
              <p:nvPr/>
            </p:nvSpPr>
            <p:spPr bwMode="auto">
              <a:xfrm>
                <a:off x="4661" y="2376"/>
                <a:ext cx="1694" cy="1"/>
              </a:xfrm>
              <a:prstGeom prst="rect">
                <a:avLst/>
              </a:prstGeom>
              <a:solidFill>
                <a:srgbClr val="9ED3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44" name="Rectangle 332"/>
              <p:cNvSpPr>
                <a:spLocks noChangeArrowheads="1"/>
              </p:cNvSpPr>
              <p:nvPr/>
            </p:nvSpPr>
            <p:spPr bwMode="auto">
              <a:xfrm>
                <a:off x="4661" y="2377"/>
                <a:ext cx="1694" cy="2"/>
              </a:xfrm>
              <a:prstGeom prst="rect">
                <a:avLst/>
              </a:prstGeom>
              <a:solidFill>
                <a:srgbClr val="A0D4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45" name="Rectangle 333"/>
              <p:cNvSpPr>
                <a:spLocks noChangeArrowheads="1"/>
              </p:cNvSpPr>
              <p:nvPr/>
            </p:nvSpPr>
            <p:spPr bwMode="auto">
              <a:xfrm>
                <a:off x="4661" y="2379"/>
                <a:ext cx="1694" cy="2"/>
              </a:xfrm>
              <a:prstGeom prst="rect">
                <a:avLst/>
              </a:prstGeom>
              <a:solidFill>
                <a:srgbClr val="A3D5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46" name="Rectangle 334"/>
              <p:cNvSpPr>
                <a:spLocks noChangeArrowheads="1"/>
              </p:cNvSpPr>
              <p:nvPr/>
            </p:nvSpPr>
            <p:spPr bwMode="auto">
              <a:xfrm>
                <a:off x="4661" y="2381"/>
                <a:ext cx="1694" cy="1"/>
              </a:xfrm>
              <a:prstGeom prst="rect">
                <a:avLst/>
              </a:prstGeom>
              <a:solidFill>
                <a:srgbClr val="A5D6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47" name="Rectangle 335"/>
              <p:cNvSpPr>
                <a:spLocks noChangeArrowheads="1"/>
              </p:cNvSpPr>
              <p:nvPr/>
            </p:nvSpPr>
            <p:spPr bwMode="auto">
              <a:xfrm>
                <a:off x="4661" y="2381"/>
                <a:ext cx="1694" cy="1"/>
              </a:xfrm>
              <a:prstGeom prst="rect">
                <a:avLst/>
              </a:prstGeom>
              <a:solidFill>
                <a:srgbClr val="A7D7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48" name="Rectangle 336"/>
              <p:cNvSpPr>
                <a:spLocks noChangeArrowheads="1"/>
              </p:cNvSpPr>
              <p:nvPr/>
            </p:nvSpPr>
            <p:spPr bwMode="auto">
              <a:xfrm>
                <a:off x="4661" y="2382"/>
                <a:ext cx="1694" cy="2"/>
              </a:xfrm>
              <a:prstGeom prst="rect">
                <a:avLst/>
              </a:prstGeom>
              <a:solidFill>
                <a:srgbClr val="A9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49" name="Rectangle 337"/>
              <p:cNvSpPr>
                <a:spLocks noChangeArrowheads="1"/>
              </p:cNvSpPr>
              <p:nvPr/>
            </p:nvSpPr>
            <p:spPr bwMode="auto">
              <a:xfrm>
                <a:off x="4661" y="2384"/>
                <a:ext cx="1694" cy="2"/>
              </a:xfrm>
              <a:prstGeom prst="rect">
                <a:avLst/>
              </a:prstGeom>
              <a:solidFill>
                <a:srgbClr val="ACD9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50" name="Rectangle 338"/>
              <p:cNvSpPr>
                <a:spLocks noChangeArrowheads="1"/>
              </p:cNvSpPr>
              <p:nvPr/>
            </p:nvSpPr>
            <p:spPr bwMode="auto">
              <a:xfrm>
                <a:off x="4661" y="2386"/>
                <a:ext cx="1694" cy="1"/>
              </a:xfrm>
              <a:prstGeom prst="rect">
                <a:avLst/>
              </a:prstGeom>
              <a:solidFill>
                <a:srgbClr val="AFDB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51" name="Rectangle 339"/>
              <p:cNvSpPr>
                <a:spLocks noChangeArrowheads="1"/>
              </p:cNvSpPr>
              <p:nvPr/>
            </p:nvSpPr>
            <p:spPr bwMode="auto">
              <a:xfrm>
                <a:off x="4661" y="2387"/>
                <a:ext cx="1694" cy="2"/>
              </a:xfrm>
              <a:prstGeom prst="rect">
                <a:avLst/>
              </a:prstGeom>
              <a:solidFill>
                <a:srgbClr val="B2DC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52" name="Rectangle 340"/>
              <p:cNvSpPr>
                <a:spLocks noChangeArrowheads="1"/>
              </p:cNvSpPr>
              <p:nvPr/>
            </p:nvSpPr>
            <p:spPr bwMode="auto">
              <a:xfrm>
                <a:off x="4661" y="2389"/>
                <a:ext cx="1694" cy="1"/>
              </a:xfrm>
              <a:prstGeom prst="rect">
                <a:avLst/>
              </a:prstGeom>
              <a:solidFill>
                <a:srgbClr val="B4DD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53" name="Rectangle 341"/>
              <p:cNvSpPr>
                <a:spLocks noChangeArrowheads="1"/>
              </p:cNvSpPr>
              <p:nvPr/>
            </p:nvSpPr>
            <p:spPr bwMode="auto">
              <a:xfrm>
                <a:off x="4661" y="2390"/>
                <a:ext cx="1694" cy="1"/>
              </a:xfrm>
              <a:prstGeom prst="rect">
                <a:avLst/>
              </a:prstGeom>
              <a:solidFill>
                <a:srgbClr val="B6DE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54" name="Rectangle 342"/>
              <p:cNvSpPr>
                <a:spLocks noChangeArrowheads="1"/>
              </p:cNvSpPr>
              <p:nvPr/>
            </p:nvSpPr>
            <p:spPr bwMode="auto">
              <a:xfrm>
                <a:off x="4661" y="2391"/>
                <a:ext cx="1694" cy="1"/>
              </a:xfrm>
              <a:prstGeom prst="rect">
                <a:avLst/>
              </a:prstGeom>
              <a:solidFill>
                <a:srgbClr val="B8DF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55" name="Rectangle 343"/>
              <p:cNvSpPr>
                <a:spLocks noChangeArrowheads="1"/>
              </p:cNvSpPr>
              <p:nvPr/>
            </p:nvSpPr>
            <p:spPr bwMode="auto">
              <a:xfrm>
                <a:off x="4661" y="2392"/>
                <a:ext cx="1694" cy="2"/>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56" name="Rectangle 344"/>
              <p:cNvSpPr>
                <a:spLocks noChangeArrowheads="1"/>
              </p:cNvSpPr>
              <p:nvPr/>
            </p:nvSpPr>
            <p:spPr bwMode="auto">
              <a:xfrm>
                <a:off x="4661" y="2394"/>
                <a:ext cx="1694" cy="2"/>
              </a:xfrm>
              <a:prstGeom prst="rect">
                <a:avLst/>
              </a:prstGeom>
              <a:solidFill>
                <a:srgbClr val="BEE2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57" name="Rectangle 345"/>
              <p:cNvSpPr>
                <a:spLocks noChangeArrowheads="1"/>
              </p:cNvSpPr>
              <p:nvPr/>
            </p:nvSpPr>
            <p:spPr bwMode="auto">
              <a:xfrm>
                <a:off x="4661" y="2396"/>
                <a:ext cx="1694" cy="1"/>
              </a:xfrm>
              <a:prstGeom prst="rect">
                <a:avLst/>
              </a:prstGeom>
              <a:solidFill>
                <a:srgbClr val="C1E2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58" name="Rectangle 346"/>
              <p:cNvSpPr>
                <a:spLocks noChangeArrowheads="1"/>
              </p:cNvSpPr>
              <p:nvPr/>
            </p:nvSpPr>
            <p:spPr bwMode="auto">
              <a:xfrm>
                <a:off x="4661" y="2397"/>
                <a:ext cx="1694" cy="2"/>
              </a:xfrm>
              <a:prstGeom prst="rect">
                <a:avLst/>
              </a:prstGeom>
              <a:solidFill>
                <a:srgbClr val="C4E4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59" name="Rectangle 347"/>
              <p:cNvSpPr>
                <a:spLocks noChangeArrowheads="1"/>
              </p:cNvSpPr>
              <p:nvPr/>
            </p:nvSpPr>
            <p:spPr bwMode="auto">
              <a:xfrm>
                <a:off x="4661" y="2399"/>
                <a:ext cx="1694" cy="2"/>
              </a:xfrm>
              <a:prstGeom prst="rect">
                <a:avLst/>
              </a:prstGeom>
              <a:solidFill>
                <a:srgbClr val="C7E5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60" name="Rectangle 348"/>
              <p:cNvSpPr>
                <a:spLocks noChangeArrowheads="1"/>
              </p:cNvSpPr>
              <p:nvPr/>
            </p:nvSpPr>
            <p:spPr bwMode="auto">
              <a:xfrm>
                <a:off x="4661" y="2401"/>
                <a:ext cx="1694" cy="1"/>
              </a:xfrm>
              <a:prstGeom prst="rect">
                <a:avLst/>
              </a:prstGeom>
              <a:solidFill>
                <a:srgbClr val="CAE7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61" name="Rectangle 349"/>
              <p:cNvSpPr>
                <a:spLocks noChangeArrowheads="1"/>
              </p:cNvSpPr>
              <p:nvPr/>
            </p:nvSpPr>
            <p:spPr bwMode="auto">
              <a:xfrm>
                <a:off x="4661" y="2401"/>
                <a:ext cx="1694" cy="2"/>
              </a:xfrm>
              <a:prstGeom prst="rect">
                <a:avLst/>
              </a:prstGeom>
              <a:solidFill>
                <a:srgbClr val="CCE8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62" name="Rectangle 350"/>
              <p:cNvSpPr>
                <a:spLocks noChangeArrowheads="1"/>
              </p:cNvSpPr>
              <p:nvPr/>
            </p:nvSpPr>
            <p:spPr bwMode="auto">
              <a:xfrm>
                <a:off x="4661" y="2403"/>
                <a:ext cx="1694" cy="1"/>
              </a:xfrm>
              <a:prstGeom prst="rect">
                <a:avLst/>
              </a:prstGeom>
              <a:solidFill>
                <a:srgbClr val="CEE9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63" name="Rectangle 351"/>
              <p:cNvSpPr>
                <a:spLocks noChangeArrowheads="1"/>
              </p:cNvSpPr>
              <p:nvPr/>
            </p:nvSpPr>
            <p:spPr bwMode="auto">
              <a:xfrm>
                <a:off x="4661" y="2404"/>
                <a:ext cx="1694" cy="2"/>
              </a:xfrm>
              <a:prstGeom prst="rect">
                <a:avLst/>
              </a:prstGeom>
              <a:solidFill>
                <a:srgbClr val="D0E9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64" name="Rectangle 352"/>
              <p:cNvSpPr>
                <a:spLocks noChangeArrowheads="1"/>
              </p:cNvSpPr>
              <p:nvPr/>
            </p:nvSpPr>
            <p:spPr bwMode="auto">
              <a:xfrm>
                <a:off x="4661" y="2406"/>
                <a:ext cx="1694" cy="1"/>
              </a:xfrm>
              <a:prstGeom prst="rect">
                <a:avLst/>
              </a:prstGeom>
              <a:solidFill>
                <a:srgbClr val="D3EB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65" name="Rectangle 353"/>
              <p:cNvSpPr>
                <a:spLocks noChangeArrowheads="1"/>
              </p:cNvSpPr>
              <p:nvPr/>
            </p:nvSpPr>
            <p:spPr bwMode="auto">
              <a:xfrm>
                <a:off x="4661" y="2407"/>
                <a:ext cx="1694" cy="2"/>
              </a:xfrm>
              <a:prstGeom prst="rect">
                <a:avLst/>
              </a:prstGeom>
              <a:solidFill>
                <a:srgbClr val="D6EC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66" name="Rectangle 354"/>
              <p:cNvSpPr>
                <a:spLocks noChangeArrowheads="1"/>
              </p:cNvSpPr>
              <p:nvPr/>
            </p:nvSpPr>
            <p:spPr bwMode="auto">
              <a:xfrm>
                <a:off x="4661" y="2409"/>
                <a:ext cx="1694" cy="1"/>
              </a:xfrm>
              <a:prstGeom prst="rect">
                <a:avLst/>
              </a:prstGeom>
              <a:solidFill>
                <a:srgbClr val="D9E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67" name="Rectangle 355"/>
              <p:cNvSpPr>
                <a:spLocks noChangeArrowheads="1"/>
              </p:cNvSpPr>
              <p:nvPr/>
            </p:nvSpPr>
            <p:spPr bwMode="auto">
              <a:xfrm>
                <a:off x="4661" y="2410"/>
                <a:ext cx="1694" cy="2"/>
              </a:xfrm>
              <a:prstGeom prst="rect">
                <a:avLst/>
              </a:prstGeom>
              <a:solidFill>
                <a:srgbClr val="DBEF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68" name="Rectangle 356"/>
              <p:cNvSpPr>
                <a:spLocks noChangeArrowheads="1"/>
              </p:cNvSpPr>
              <p:nvPr/>
            </p:nvSpPr>
            <p:spPr bwMode="auto">
              <a:xfrm>
                <a:off x="4661" y="2412"/>
                <a:ext cx="1694" cy="1"/>
              </a:xfrm>
              <a:prstGeom prst="rect">
                <a:avLst/>
              </a:prstGeom>
              <a:solidFill>
                <a:srgbClr val="DD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69" name="Rectangle 357"/>
              <p:cNvSpPr>
                <a:spLocks noChangeArrowheads="1"/>
              </p:cNvSpPr>
              <p:nvPr/>
            </p:nvSpPr>
            <p:spPr bwMode="auto">
              <a:xfrm>
                <a:off x="4661" y="2412"/>
                <a:ext cx="1694" cy="2"/>
              </a:xfrm>
              <a:prstGeom prst="rect">
                <a:avLst/>
              </a:prstGeom>
              <a:solidFill>
                <a:srgbClr val="DFF1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70" name="Rectangle 358"/>
              <p:cNvSpPr>
                <a:spLocks noChangeArrowheads="1"/>
              </p:cNvSpPr>
              <p:nvPr/>
            </p:nvSpPr>
            <p:spPr bwMode="auto">
              <a:xfrm>
                <a:off x="4661" y="2414"/>
                <a:ext cx="1694" cy="2"/>
              </a:xfrm>
              <a:prstGeom prst="rect">
                <a:avLst/>
              </a:prstGeom>
              <a:solidFill>
                <a:srgbClr val="E2F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71" name="Rectangle 359"/>
              <p:cNvSpPr>
                <a:spLocks noChangeArrowheads="1"/>
              </p:cNvSpPr>
              <p:nvPr/>
            </p:nvSpPr>
            <p:spPr bwMode="auto">
              <a:xfrm>
                <a:off x="4661" y="2416"/>
                <a:ext cx="1694" cy="1"/>
              </a:xfrm>
              <a:prstGeom prst="rect">
                <a:avLst/>
              </a:prstGeom>
              <a:solidFill>
                <a:srgbClr val="E5F3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72" name="Rectangle 360"/>
              <p:cNvSpPr>
                <a:spLocks noChangeArrowheads="1"/>
              </p:cNvSpPr>
              <p:nvPr/>
            </p:nvSpPr>
            <p:spPr bwMode="auto">
              <a:xfrm>
                <a:off x="4661" y="2417"/>
                <a:ext cx="1694" cy="1"/>
              </a:xfrm>
              <a:prstGeom prst="rect">
                <a:avLst/>
              </a:prstGeom>
              <a:solidFill>
                <a:srgbClr val="E8F5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73" name="Rectangle 361"/>
              <p:cNvSpPr>
                <a:spLocks noChangeArrowheads="1"/>
              </p:cNvSpPr>
              <p:nvPr/>
            </p:nvSpPr>
            <p:spPr bwMode="auto">
              <a:xfrm>
                <a:off x="4661" y="2418"/>
                <a:ext cx="1694" cy="2"/>
              </a:xfrm>
              <a:prstGeom prst="rect">
                <a:avLst/>
              </a:prstGeom>
              <a:solidFill>
                <a:srgbClr val="EAF5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74" name="Rectangle 362"/>
              <p:cNvSpPr>
                <a:spLocks noChangeArrowheads="1"/>
              </p:cNvSpPr>
              <p:nvPr/>
            </p:nvSpPr>
            <p:spPr bwMode="auto">
              <a:xfrm>
                <a:off x="4661" y="2420"/>
                <a:ext cx="1694" cy="1"/>
              </a:xfrm>
              <a:prstGeom prst="rect">
                <a:avLst/>
              </a:prstGeom>
              <a:solidFill>
                <a:srgbClr val="EC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75" name="Rectangle 363"/>
              <p:cNvSpPr>
                <a:spLocks noChangeArrowheads="1"/>
              </p:cNvSpPr>
              <p:nvPr/>
            </p:nvSpPr>
            <p:spPr bwMode="auto">
              <a:xfrm>
                <a:off x="4661" y="2421"/>
                <a:ext cx="1694" cy="1"/>
              </a:xfrm>
              <a:prstGeom prst="rect">
                <a:avLst/>
              </a:prstGeom>
              <a:solidFill>
                <a:srgbClr val="EE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76" name="Rectangle 364"/>
              <p:cNvSpPr>
                <a:spLocks noChangeArrowheads="1"/>
              </p:cNvSpPr>
              <p:nvPr/>
            </p:nvSpPr>
            <p:spPr bwMode="auto">
              <a:xfrm>
                <a:off x="4661" y="2422"/>
                <a:ext cx="1694" cy="1"/>
              </a:xfrm>
              <a:prstGeom prst="rect">
                <a:avLst/>
              </a:prstGeom>
              <a:solidFill>
                <a:srgbClr val="F1F8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77" name="Rectangle 365"/>
              <p:cNvSpPr>
                <a:spLocks noChangeArrowheads="1"/>
              </p:cNvSpPr>
              <p:nvPr/>
            </p:nvSpPr>
            <p:spPr bwMode="auto">
              <a:xfrm>
                <a:off x="4661" y="2423"/>
                <a:ext cx="1694" cy="2"/>
              </a:xfrm>
              <a:prstGeom prst="rect">
                <a:avLst/>
              </a:prstGeom>
              <a:solidFill>
                <a:srgbClr val="F3F9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78" name="Rectangle 366"/>
              <p:cNvSpPr>
                <a:spLocks noChangeArrowheads="1"/>
              </p:cNvSpPr>
              <p:nvPr/>
            </p:nvSpPr>
            <p:spPr bwMode="auto">
              <a:xfrm>
                <a:off x="4661" y="2425"/>
                <a:ext cx="1694" cy="1"/>
              </a:xfrm>
              <a:prstGeom prst="rect">
                <a:avLst/>
              </a:prstGeom>
              <a:solidFill>
                <a:srgbClr val="F5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79" name="Rectangle 367"/>
              <p:cNvSpPr>
                <a:spLocks noChangeArrowheads="1"/>
              </p:cNvSpPr>
              <p:nvPr/>
            </p:nvSpPr>
            <p:spPr bwMode="auto">
              <a:xfrm>
                <a:off x="4661" y="2426"/>
                <a:ext cx="1694" cy="1"/>
              </a:xfrm>
              <a:prstGeom prst="rect">
                <a:avLst/>
              </a:prstGeom>
              <a:solidFill>
                <a:srgbClr val="F7FB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80" name="Rectangle 368"/>
              <p:cNvSpPr>
                <a:spLocks noChangeArrowheads="1"/>
              </p:cNvSpPr>
              <p:nvPr/>
            </p:nvSpPr>
            <p:spPr bwMode="auto">
              <a:xfrm>
                <a:off x="4661" y="2427"/>
                <a:ext cx="1694" cy="1"/>
              </a:xfrm>
              <a:prstGeom prst="rect">
                <a:avLst/>
              </a:prstGeom>
              <a:solidFill>
                <a:srgbClr val="F9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81" name="Rectangle 369"/>
              <p:cNvSpPr>
                <a:spLocks noChangeArrowheads="1"/>
              </p:cNvSpPr>
              <p:nvPr/>
            </p:nvSpPr>
            <p:spPr bwMode="auto">
              <a:xfrm>
                <a:off x="4661" y="2428"/>
                <a:ext cx="1694" cy="1"/>
              </a:xfrm>
              <a:prstGeom prst="rect">
                <a:avLst/>
              </a:prstGeom>
              <a:solidFill>
                <a:srgbClr val="FB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82" name="Rectangle 370"/>
              <p:cNvSpPr>
                <a:spLocks noChangeArrowheads="1"/>
              </p:cNvSpPr>
              <p:nvPr/>
            </p:nvSpPr>
            <p:spPr bwMode="auto">
              <a:xfrm>
                <a:off x="4661" y="2429"/>
                <a:ext cx="1694" cy="1"/>
              </a:xfrm>
              <a:prstGeom prst="rect">
                <a:avLst/>
              </a:prstGeom>
              <a:solidFill>
                <a:srgbClr val="FDF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83" name="Rectangle 371"/>
              <p:cNvSpPr>
                <a:spLocks noChangeArrowheads="1"/>
              </p:cNvSpPr>
              <p:nvPr/>
            </p:nvSpPr>
            <p:spPr bwMode="auto">
              <a:xfrm>
                <a:off x="4661" y="2430"/>
                <a:ext cx="1694" cy="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84" name="Rectangle 372"/>
              <p:cNvSpPr>
                <a:spLocks noChangeArrowheads="1"/>
              </p:cNvSpPr>
              <p:nvPr/>
            </p:nvSpPr>
            <p:spPr bwMode="auto">
              <a:xfrm>
                <a:off x="4661" y="2343"/>
                <a:ext cx="1694" cy="237"/>
              </a:xfrm>
              <a:prstGeom prst="rect">
                <a:avLst/>
              </a:prstGeom>
              <a:noFill/>
              <a:ln w="22" cap="flat">
                <a:solidFill>
                  <a:srgbClr val="9C9CD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285" name="Rectangle 375"/>
              <p:cNvSpPr>
                <a:spLocks noChangeArrowheads="1"/>
              </p:cNvSpPr>
              <p:nvPr/>
            </p:nvSpPr>
            <p:spPr bwMode="auto">
              <a:xfrm>
                <a:off x="4661" y="2686"/>
                <a:ext cx="1694" cy="10"/>
              </a:xfrm>
              <a:prstGeom prst="rect">
                <a:avLst/>
              </a:prstGeom>
              <a:solidFill>
                <a:srgbClr val="72BF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86" name="Rectangle 376"/>
              <p:cNvSpPr>
                <a:spLocks noChangeArrowheads="1"/>
              </p:cNvSpPr>
              <p:nvPr/>
            </p:nvSpPr>
            <p:spPr bwMode="auto">
              <a:xfrm>
                <a:off x="4661" y="2696"/>
                <a:ext cx="1694" cy="2"/>
              </a:xfrm>
              <a:prstGeom prst="rect">
                <a:avLst/>
              </a:prstGeom>
              <a:solidFill>
                <a:srgbClr val="74C0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87" name="Rectangle 377"/>
              <p:cNvSpPr>
                <a:spLocks noChangeArrowheads="1"/>
              </p:cNvSpPr>
              <p:nvPr/>
            </p:nvSpPr>
            <p:spPr bwMode="auto">
              <a:xfrm>
                <a:off x="4661" y="2698"/>
                <a:ext cx="1694" cy="1"/>
              </a:xfrm>
              <a:prstGeom prst="rect">
                <a:avLst/>
              </a:prstGeom>
              <a:solidFill>
                <a:srgbClr val="77C1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88" name="Rectangle 378"/>
              <p:cNvSpPr>
                <a:spLocks noChangeArrowheads="1"/>
              </p:cNvSpPr>
              <p:nvPr/>
            </p:nvSpPr>
            <p:spPr bwMode="auto">
              <a:xfrm>
                <a:off x="4661" y="2699"/>
                <a:ext cx="1694" cy="1"/>
              </a:xfrm>
              <a:prstGeom prst="rect">
                <a:avLst/>
              </a:prstGeom>
              <a:solidFill>
                <a:srgbClr val="7AC3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89" name="Rectangle 379"/>
              <p:cNvSpPr>
                <a:spLocks noChangeArrowheads="1"/>
              </p:cNvSpPr>
              <p:nvPr/>
            </p:nvSpPr>
            <p:spPr bwMode="auto">
              <a:xfrm>
                <a:off x="4661" y="2700"/>
                <a:ext cx="1694" cy="2"/>
              </a:xfrm>
              <a:prstGeom prst="rect">
                <a:avLst/>
              </a:prstGeom>
              <a:solidFill>
                <a:srgbClr val="7CC3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90" name="Rectangle 380"/>
              <p:cNvSpPr>
                <a:spLocks noChangeArrowheads="1"/>
              </p:cNvSpPr>
              <p:nvPr/>
            </p:nvSpPr>
            <p:spPr bwMode="auto">
              <a:xfrm>
                <a:off x="4661" y="2702"/>
                <a:ext cx="1694" cy="1"/>
              </a:xfrm>
              <a:prstGeom prst="rect">
                <a:avLst/>
              </a:prstGeom>
              <a:solidFill>
                <a:srgbClr val="7EC5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91" name="Rectangle 381"/>
              <p:cNvSpPr>
                <a:spLocks noChangeArrowheads="1"/>
              </p:cNvSpPr>
              <p:nvPr/>
            </p:nvSpPr>
            <p:spPr bwMode="auto">
              <a:xfrm>
                <a:off x="4661" y="2703"/>
                <a:ext cx="1694" cy="1"/>
              </a:xfrm>
              <a:prstGeom prst="rect">
                <a:avLst/>
              </a:prstGeom>
              <a:solidFill>
                <a:srgbClr val="80C6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92" name="Rectangle 382"/>
              <p:cNvSpPr>
                <a:spLocks noChangeArrowheads="1"/>
              </p:cNvSpPr>
              <p:nvPr/>
            </p:nvSpPr>
            <p:spPr bwMode="auto">
              <a:xfrm>
                <a:off x="4661" y="2704"/>
                <a:ext cx="1694" cy="1"/>
              </a:xfrm>
              <a:prstGeom prst="rect">
                <a:avLst/>
              </a:prstGeom>
              <a:solidFill>
                <a:srgbClr val="83C6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93" name="Rectangle 383"/>
              <p:cNvSpPr>
                <a:spLocks noChangeArrowheads="1"/>
              </p:cNvSpPr>
              <p:nvPr/>
            </p:nvSpPr>
            <p:spPr bwMode="auto">
              <a:xfrm>
                <a:off x="4661" y="2705"/>
                <a:ext cx="1694" cy="2"/>
              </a:xfrm>
              <a:prstGeom prst="rect">
                <a:avLst/>
              </a:prstGeom>
              <a:solidFill>
                <a:srgbClr val="85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94" name="Rectangle 384"/>
              <p:cNvSpPr>
                <a:spLocks noChangeArrowheads="1"/>
              </p:cNvSpPr>
              <p:nvPr/>
            </p:nvSpPr>
            <p:spPr bwMode="auto">
              <a:xfrm>
                <a:off x="4661" y="2707"/>
                <a:ext cx="1694" cy="1"/>
              </a:xfrm>
              <a:prstGeom prst="rect">
                <a:avLst/>
              </a:prstGeom>
              <a:solidFill>
                <a:srgbClr val="87C9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95" name="Rectangle 385"/>
              <p:cNvSpPr>
                <a:spLocks noChangeArrowheads="1"/>
              </p:cNvSpPr>
              <p:nvPr/>
            </p:nvSpPr>
            <p:spPr bwMode="auto">
              <a:xfrm>
                <a:off x="4661" y="2708"/>
                <a:ext cx="1694" cy="1"/>
              </a:xfrm>
              <a:prstGeom prst="rect">
                <a:avLst/>
              </a:prstGeom>
              <a:solidFill>
                <a:srgbClr val="89C9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96" name="Rectangle 386"/>
              <p:cNvSpPr>
                <a:spLocks noChangeArrowheads="1"/>
              </p:cNvSpPr>
              <p:nvPr/>
            </p:nvSpPr>
            <p:spPr bwMode="auto">
              <a:xfrm>
                <a:off x="4661" y="2708"/>
                <a:ext cx="1694" cy="2"/>
              </a:xfrm>
              <a:prstGeom prst="rect">
                <a:avLst/>
              </a:prstGeom>
              <a:solidFill>
                <a:srgbClr val="8BCA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97" name="Rectangle 387"/>
              <p:cNvSpPr>
                <a:spLocks noChangeArrowheads="1"/>
              </p:cNvSpPr>
              <p:nvPr/>
            </p:nvSpPr>
            <p:spPr bwMode="auto">
              <a:xfrm>
                <a:off x="4661" y="2710"/>
                <a:ext cx="1694" cy="1"/>
              </a:xfrm>
              <a:prstGeom prst="rect">
                <a:avLst/>
              </a:prstGeom>
              <a:solidFill>
                <a:srgbClr val="8DCC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98" name="Rectangle 388"/>
              <p:cNvSpPr>
                <a:spLocks noChangeArrowheads="1"/>
              </p:cNvSpPr>
              <p:nvPr/>
            </p:nvSpPr>
            <p:spPr bwMode="auto">
              <a:xfrm>
                <a:off x="4661" y="2711"/>
                <a:ext cx="1694" cy="2"/>
              </a:xfrm>
              <a:prstGeom prst="rect">
                <a:avLst/>
              </a:prstGeom>
              <a:solidFill>
                <a:srgbClr val="8FCC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99" name="Rectangle 389"/>
              <p:cNvSpPr>
                <a:spLocks noChangeArrowheads="1"/>
              </p:cNvSpPr>
              <p:nvPr/>
            </p:nvSpPr>
            <p:spPr bwMode="auto">
              <a:xfrm>
                <a:off x="4661" y="2713"/>
                <a:ext cx="1694" cy="1"/>
              </a:xfrm>
              <a:prstGeom prst="rect">
                <a:avLst/>
              </a:prstGeom>
              <a:solidFill>
                <a:srgbClr val="92CD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00" name="Rectangle 390"/>
              <p:cNvSpPr>
                <a:spLocks noChangeArrowheads="1"/>
              </p:cNvSpPr>
              <p:nvPr/>
            </p:nvSpPr>
            <p:spPr bwMode="auto">
              <a:xfrm>
                <a:off x="4661" y="2713"/>
                <a:ext cx="1694" cy="2"/>
              </a:xfrm>
              <a:prstGeom prst="rect">
                <a:avLst/>
              </a:prstGeom>
              <a:solidFill>
                <a:srgbClr val="94CE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01" name="Rectangle 391"/>
              <p:cNvSpPr>
                <a:spLocks noChangeArrowheads="1"/>
              </p:cNvSpPr>
              <p:nvPr/>
            </p:nvSpPr>
            <p:spPr bwMode="auto">
              <a:xfrm>
                <a:off x="4661" y="2715"/>
                <a:ext cx="1694" cy="1"/>
              </a:xfrm>
              <a:prstGeom prst="rect">
                <a:avLst/>
              </a:prstGeom>
              <a:solidFill>
                <a:srgbClr val="96CF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02" name="Rectangle 392"/>
              <p:cNvSpPr>
                <a:spLocks noChangeArrowheads="1"/>
              </p:cNvSpPr>
              <p:nvPr/>
            </p:nvSpPr>
            <p:spPr bwMode="auto">
              <a:xfrm>
                <a:off x="4661" y="2716"/>
                <a:ext cx="1694" cy="1"/>
              </a:xfrm>
              <a:prstGeom prst="rect">
                <a:avLst/>
              </a:prstGeom>
              <a:solidFill>
                <a:srgbClr val="98D0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03" name="Rectangle 393"/>
              <p:cNvSpPr>
                <a:spLocks noChangeArrowheads="1"/>
              </p:cNvSpPr>
              <p:nvPr/>
            </p:nvSpPr>
            <p:spPr bwMode="auto">
              <a:xfrm>
                <a:off x="4661" y="2717"/>
                <a:ext cx="1694" cy="1"/>
              </a:xfrm>
              <a:prstGeom prst="rect">
                <a:avLst/>
              </a:prstGeom>
              <a:solidFill>
                <a:srgbClr val="9AD1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04" name="Rectangle 394"/>
              <p:cNvSpPr>
                <a:spLocks noChangeArrowheads="1"/>
              </p:cNvSpPr>
              <p:nvPr/>
            </p:nvSpPr>
            <p:spPr bwMode="auto">
              <a:xfrm>
                <a:off x="4846" y="2718"/>
                <a:ext cx="1694" cy="1"/>
              </a:xfrm>
              <a:prstGeom prst="rect">
                <a:avLst/>
              </a:prstGeom>
              <a:solidFill>
                <a:srgbClr val="9CD3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05" name="Rectangle 395"/>
              <p:cNvSpPr>
                <a:spLocks noChangeArrowheads="1"/>
              </p:cNvSpPr>
              <p:nvPr/>
            </p:nvSpPr>
            <p:spPr bwMode="auto">
              <a:xfrm>
                <a:off x="4661" y="2719"/>
                <a:ext cx="1694" cy="1"/>
              </a:xfrm>
              <a:prstGeom prst="rect">
                <a:avLst/>
              </a:prstGeom>
              <a:solidFill>
                <a:srgbClr val="9ED3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06" name="Rectangle 396"/>
              <p:cNvSpPr>
                <a:spLocks noChangeArrowheads="1"/>
              </p:cNvSpPr>
              <p:nvPr/>
            </p:nvSpPr>
            <p:spPr bwMode="auto">
              <a:xfrm>
                <a:off x="4661" y="2720"/>
                <a:ext cx="1694" cy="2"/>
              </a:xfrm>
              <a:prstGeom prst="rect">
                <a:avLst/>
              </a:prstGeom>
              <a:solidFill>
                <a:srgbClr val="A0D4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07" name="Rectangle 397"/>
              <p:cNvSpPr>
                <a:spLocks noChangeArrowheads="1"/>
              </p:cNvSpPr>
              <p:nvPr/>
            </p:nvSpPr>
            <p:spPr bwMode="auto">
              <a:xfrm>
                <a:off x="4661" y="2722"/>
                <a:ext cx="1694" cy="1"/>
              </a:xfrm>
              <a:prstGeom prst="rect">
                <a:avLst/>
              </a:prstGeom>
              <a:solidFill>
                <a:srgbClr val="A3D5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08" name="Rectangle 398"/>
              <p:cNvSpPr>
                <a:spLocks noChangeArrowheads="1"/>
              </p:cNvSpPr>
              <p:nvPr/>
            </p:nvSpPr>
            <p:spPr bwMode="auto">
              <a:xfrm>
                <a:off x="4661" y="2723"/>
                <a:ext cx="1694" cy="1"/>
              </a:xfrm>
              <a:prstGeom prst="rect">
                <a:avLst/>
              </a:prstGeom>
              <a:solidFill>
                <a:srgbClr val="A5D6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09" name="Rectangle 399"/>
              <p:cNvSpPr>
                <a:spLocks noChangeArrowheads="1"/>
              </p:cNvSpPr>
              <p:nvPr/>
            </p:nvSpPr>
            <p:spPr bwMode="auto">
              <a:xfrm>
                <a:off x="4661" y="2724"/>
                <a:ext cx="1694" cy="1"/>
              </a:xfrm>
              <a:prstGeom prst="rect">
                <a:avLst/>
              </a:prstGeom>
              <a:solidFill>
                <a:srgbClr val="A7D7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10" name="Rectangle 400"/>
              <p:cNvSpPr>
                <a:spLocks noChangeArrowheads="1"/>
              </p:cNvSpPr>
              <p:nvPr/>
            </p:nvSpPr>
            <p:spPr bwMode="auto">
              <a:xfrm>
                <a:off x="4661" y="2725"/>
                <a:ext cx="1694" cy="2"/>
              </a:xfrm>
              <a:prstGeom prst="rect">
                <a:avLst/>
              </a:prstGeom>
              <a:solidFill>
                <a:srgbClr val="A9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11" name="Rectangle 401"/>
              <p:cNvSpPr>
                <a:spLocks noChangeArrowheads="1"/>
              </p:cNvSpPr>
              <p:nvPr/>
            </p:nvSpPr>
            <p:spPr bwMode="auto">
              <a:xfrm>
                <a:off x="4661" y="2727"/>
                <a:ext cx="1694" cy="1"/>
              </a:xfrm>
              <a:prstGeom prst="rect">
                <a:avLst/>
              </a:prstGeom>
              <a:solidFill>
                <a:srgbClr val="ACD9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12" name="Rectangle 402"/>
              <p:cNvSpPr>
                <a:spLocks noChangeArrowheads="1"/>
              </p:cNvSpPr>
              <p:nvPr/>
            </p:nvSpPr>
            <p:spPr bwMode="auto">
              <a:xfrm>
                <a:off x="4661" y="2728"/>
                <a:ext cx="1694" cy="2"/>
              </a:xfrm>
              <a:prstGeom prst="rect">
                <a:avLst/>
              </a:prstGeom>
              <a:solidFill>
                <a:srgbClr val="AFDB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13" name="Rectangle 403"/>
              <p:cNvSpPr>
                <a:spLocks noChangeArrowheads="1"/>
              </p:cNvSpPr>
              <p:nvPr/>
            </p:nvSpPr>
            <p:spPr bwMode="auto">
              <a:xfrm>
                <a:off x="4661" y="2730"/>
                <a:ext cx="1694" cy="2"/>
              </a:xfrm>
              <a:prstGeom prst="rect">
                <a:avLst/>
              </a:prstGeom>
              <a:solidFill>
                <a:srgbClr val="B2DC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14" name="Rectangle 404"/>
              <p:cNvSpPr>
                <a:spLocks noChangeArrowheads="1"/>
              </p:cNvSpPr>
              <p:nvPr/>
            </p:nvSpPr>
            <p:spPr bwMode="auto">
              <a:xfrm>
                <a:off x="4661" y="2732"/>
                <a:ext cx="1694" cy="1"/>
              </a:xfrm>
              <a:prstGeom prst="rect">
                <a:avLst/>
              </a:prstGeom>
              <a:solidFill>
                <a:srgbClr val="B4DD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15" name="Rectangle 405"/>
              <p:cNvSpPr>
                <a:spLocks noChangeArrowheads="1"/>
              </p:cNvSpPr>
              <p:nvPr/>
            </p:nvSpPr>
            <p:spPr bwMode="auto">
              <a:xfrm>
                <a:off x="4661" y="2733"/>
                <a:ext cx="1694" cy="1"/>
              </a:xfrm>
              <a:prstGeom prst="rect">
                <a:avLst/>
              </a:prstGeom>
              <a:solidFill>
                <a:srgbClr val="B6DE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grpSp>
        <p:sp>
          <p:nvSpPr>
            <p:cNvPr id="33" name="Rectangle 407"/>
            <p:cNvSpPr>
              <a:spLocks noChangeArrowheads="1"/>
            </p:cNvSpPr>
            <p:nvPr/>
          </p:nvSpPr>
          <p:spPr bwMode="auto">
            <a:xfrm>
              <a:off x="4661" y="2733"/>
              <a:ext cx="1694" cy="2"/>
            </a:xfrm>
            <a:prstGeom prst="rect">
              <a:avLst/>
            </a:prstGeom>
            <a:solidFill>
              <a:srgbClr val="B8DF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4" name="Rectangle 408"/>
            <p:cNvSpPr>
              <a:spLocks noChangeArrowheads="1"/>
            </p:cNvSpPr>
            <p:nvPr/>
          </p:nvSpPr>
          <p:spPr bwMode="auto">
            <a:xfrm>
              <a:off x="4661" y="2735"/>
              <a:ext cx="1694" cy="2"/>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5" name="Rectangle 409"/>
            <p:cNvSpPr>
              <a:spLocks noChangeArrowheads="1"/>
            </p:cNvSpPr>
            <p:nvPr/>
          </p:nvSpPr>
          <p:spPr bwMode="auto">
            <a:xfrm>
              <a:off x="4661" y="2737"/>
              <a:ext cx="1694" cy="1"/>
            </a:xfrm>
            <a:prstGeom prst="rect">
              <a:avLst/>
            </a:prstGeom>
            <a:solidFill>
              <a:srgbClr val="BEE2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6" name="Rectangle 410"/>
            <p:cNvSpPr>
              <a:spLocks noChangeArrowheads="1"/>
            </p:cNvSpPr>
            <p:nvPr/>
          </p:nvSpPr>
          <p:spPr bwMode="auto">
            <a:xfrm>
              <a:off x="4661" y="2738"/>
              <a:ext cx="1694" cy="2"/>
            </a:xfrm>
            <a:prstGeom prst="rect">
              <a:avLst/>
            </a:prstGeom>
            <a:solidFill>
              <a:srgbClr val="C1E2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7" name="Rectangle 411"/>
            <p:cNvSpPr>
              <a:spLocks noChangeArrowheads="1"/>
            </p:cNvSpPr>
            <p:nvPr/>
          </p:nvSpPr>
          <p:spPr bwMode="auto">
            <a:xfrm>
              <a:off x="4661" y="2740"/>
              <a:ext cx="1694" cy="2"/>
            </a:xfrm>
            <a:prstGeom prst="rect">
              <a:avLst/>
            </a:prstGeom>
            <a:solidFill>
              <a:srgbClr val="C4E4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8" name="Rectangle 412"/>
            <p:cNvSpPr>
              <a:spLocks noChangeArrowheads="1"/>
            </p:cNvSpPr>
            <p:nvPr/>
          </p:nvSpPr>
          <p:spPr bwMode="auto">
            <a:xfrm>
              <a:off x="4661" y="2742"/>
              <a:ext cx="1694" cy="2"/>
            </a:xfrm>
            <a:prstGeom prst="rect">
              <a:avLst/>
            </a:prstGeom>
            <a:solidFill>
              <a:srgbClr val="C7E5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9" name="Rectangle 413"/>
            <p:cNvSpPr>
              <a:spLocks noChangeArrowheads="1"/>
            </p:cNvSpPr>
            <p:nvPr/>
          </p:nvSpPr>
          <p:spPr bwMode="auto">
            <a:xfrm>
              <a:off x="4661" y="2744"/>
              <a:ext cx="1694" cy="1"/>
            </a:xfrm>
            <a:prstGeom prst="rect">
              <a:avLst/>
            </a:prstGeom>
            <a:solidFill>
              <a:srgbClr val="CAE7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0" name="Rectangle 414"/>
            <p:cNvSpPr>
              <a:spLocks noChangeArrowheads="1"/>
            </p:cNvSpPr>
            <p:nvPr/>
          </p:nvSpPr>
          <p:spPr bwMode="auto">
            <a:xfrm>
              <a:off x="4661" y="2744"/>
              <a:ext cx="1694" cy="2"/>
            </a:xfrm>
            <a:prstGeom prst="rect">
              <a:avLst/>
            </a:prstGeom>
            <a:solidFill>
              <a:srgbClr val="CCE8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1" name="Rectangle 415"/>
            <p:cNvSpPr>
              <a:spLocks noChangeArrowheads="1"/>
            </p:cNvSpPr>
            <p:nvPr/>
          </p:nvSpPr>
          <p:spPr bwMode="auto">
            <a:xfrm>
              <a:off x="4661" y="2746"/>
              <a:ext cx="1694" cy="1"/>
            </a:xfrm>
            <a:prstGeom prst="rect">
              <a:avLst/>
            </a:prstGeom>
            <a:solidFill>
              <a:srgbClr val="CEE9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2" name="Rectangle 416"/>
            <p:cNvSpPr>
              <a:spLocks noChangeArrowheads="1"/>
            </p:cNvSpPr>
            <p:nvPr/>
          </p:nvSpPr>
          <p:spPr bwMode="auto">
            <a:xfrm>
              <a:off x="4661" y="2747"/>
              <a:ext cx="1694" cy="2"/>
            </a:xfrm>
            <a:prstGeom prst="rect">
              <a:avLst/>
            </a:prstGeom>
            <a:solidFill>
              <a:srgbClr val="D0E9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3" name="Rectangle 417"/>
            <p:cNvSpPr>
              <a:spLocks noChangeArrowheads="1"/>
            </p:cNvSpPr>
            <p:nvPr/>
          </p:nvSpPr>
          <p:spPr bwMode="auto">
            <a:xfrm>
              <a:off x="4661" y="2749"/>
              <a:ext cx="1694" cy="1"/>
            </a:xfrm>
            <a:prstGeom prst="rect">
              <a:avLst/>
            </a:prstGeom>
            <a:solidFill>
              <a:srgbClr val="D3EB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4" name="Rectangle 418"/>
            <p:cNvSpPr>
              <a:spLocks noChangeArrowheads="1"/>
            </p:cNvSpPr>
            <p:nvPr/>
          </p:nvSpPr>
          <p:spPr bwMode="auto">
            <a:xfrm>
              <a:off x="4661" y="2750"/>
              <a:ext cx="1694" cy="2"/>
            </a:xfrm>
            <a:prstGeom prst="rect">
              <a:avLst/>
            </a:prstGeom>
            <a:solidFill>
              <a:srgbClr val="D6EC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5" name="Rectangle 419"/>
            <p:cNvSpPr>
              <a:spLocks noChangeArrowheads="1"/>
            </p:cNvSpPr>
            <p:nvPr/>
          </p:nvSpPr>
          <p:spPr bwMode="auto">
            <a:xfrm>
              <a:off x="4661" y="2752"/>
              <a:ext cx="1694" cy="1"/>
            </a:xfrm>
            <a:prstGeom prst="rect">
              <a:avLst/>
            </a:prstGeom>
            <a:solidFill>
              <a:srgbClr val="D9E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6" name="Rectangle 420"/>
            <p:cNvSpPr>
              <a:spLocks noChangeArrowheads="1"/>
            </p:cNvSpPr>
            <p:nvPr/>
          </p:nvSpPr>
          <p:spPr bwMode="auto">
            <a:xfrm>
              <a:off x="4661" y="2753"/>
              <a:ext cx="1694" cy="1"/>
            </a:xfrm>
            <a:prstGeom prst="rect">
              <a:avLst/>
            </a:prstGeom>
            <a:solidFill>
              <a:srgbClr val="DBEF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7" name="Rectangle 421"/>
            <p:cNvSpPr>
              <a:spLocks noChangeArrowheads="1"/>
            </p:cNvSpPr>
            <p:nvPr/>
          </p:nvSpPr>
          <p:spPr bwMode="auto">
            <a:xfrm>
              <a:off x="4661" y="2754"/>
              <a:ext cx="1694" cy="1"/>
            </a:xfrm>
            <a:prstGeom prst="rect">
              <a:avLst/>
            </a:prstGeom>
            <a:solidFill>
              <a:srgbClr val="DD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8" name="Rectangle 422"/>
            <p:cNvSpPr>
              <a:spLocks noChangeArrowheads="1"/>
            </p:cNvSpPr>
            <p:nvPr/>
          </p:nvSpPr>
          <p:spPr bwMode="auto">
            <a:xfrm>
              <a:off x="4661" y="2755"/>
              <a:ext cx="1694" cy="2"/>
            </a:xfrm>
            <a:prstGeom prst="rect">
              <a:avLst/>
            </a:prstGeom>
            <a:solidFill>
              <a:srgbClr val="DFF1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9" name="Rectangle 423"/>
            <p:cNvSpPr>
              <a:spLocks noChangeArrowheads="1"/>
            </p:cNvSpPr>
            <p:nvPr/>
          </p:nvSpPr>
          <p:spPr bwMode="auto">
            <a:xfrm>
              <a:off x="4661" y="2757"/>
              <a:ext cx="1694" cy="2"/>
            </a:xfrm>
            <a:prstGeom prst="rect">
              <a:avLst/>
            </a:prstGeom>
            <a:solidFill>
              <a:srgbClr val="E2F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50" name="Rectangle 424"/>
            <p:cNvSpPr>
              <a:spLocks noChangeArrowheads="1"/>
            </p:cNvSpPr>
            <p:nvPr/>
          </p:nvSpPr>
          <p:spPr bwMode="auto">
            <a:xfrm>
              <a:off x="4661" y="2759"/>
              <a:ext cx="1694" cy="1"/>
            </a:xfrm>
            <a:prstGeom prst="rect">
              <a:avLst/>
            </a:prstGeom>
            <a:solidFill>
              <a:srgbClr val="E5F3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51" name="Rectangle 425"/>
            <p:cNvSpPr>
              <a:spLocks noChangeArrowheads="1"/>
            </p:cNvSpPr>
            <p:nvPr/>
          </p:nvSpPr>
          <p:spPr bwMode="auto">
            <a:xfrm>
              <a:off x="4661" y="2760"/>
              <a:ext cx="1694" cy="1"/>
            </a:xfrm>
            <a:prstGeom prst="rect">
              <a:avLst/>
            </a:prstGeom>
            <a:solidFill>
              <a:srgbClr val="E8F5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52" name="Rectangle 426"/>
            <p:cNvSpPr>
              <a:spLocks noChangeArrowheads="1"/>
            </p:cNvSpPr>
            <p:nvPr/>
          </p:nvSpPr>
          <p:spPr bwMode="auto">
            <a:xfrm>
              <a:off x="4661" y="2761"/>
              <a:ext cx="1694" cy="2"/>
            </a:xfrm>
            <a:prstGeom prst="rect">
              <a:avLst/>
            </a:prstGeom>
            <a:solidFill>
              <a:srgbClr val="EAF5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53" name="Rectangle 427"/>
            <p:cNvSpPr>
              <a:spLocks noChangeArrowheads="1"/>
            </p:cNvSpPr>
            <p:nvPr/>
          </p:nvSpPr>
          <p:spPr bwMode="auto">
            <a:xfrm>
              <a:off x="4661" y="2763"/>
              <a:ext cx="1694" cy="1"/>
            </a:xfrm>
            <a:prstGeom prst="rect">
              <a:avLst/>
            </a:prstGeom>
            <a:solidFill>
              <a:srgbClr val="EC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54" name="Rectangle 428"/>
            <p:cNvSpPr>
              <a:spLocks noChangeArrowheads="1"/>
            </p:cNvSpPr>
            <p:nvPr/>
          </p:nvSpPr>
          <p:spPr bwMode="auto">
            <a:xfrm>
              <a:off x="4661" y="2764"/>
              <a:ext cx="1694" cy="1"/>
            </a:xfrm>
            <a:prstGeom prst="rect">
              <a:avLst/>
            </a:prstGeom>
            <a:solidFill>
              <a:srgbClr val="EE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55" name="Rectangle 429"/>
            <p:cNvSpPr>
              <a:spLocks noChangeArrowheads="1"/>
            </p:cNvSpPr>
            <p:nvPr/>
          </p:nvSpPr>
          <p:spPr bwMode="auto">
            <a:xfrm>
              <a:off x="4661" y="2765"/>
              <a:ext cx="1694" cy="1"/>
            </a:xfrm>
            <a:prstGeom prst="rect">
              <a:avLst/>
            </a:prstGeom>
            <a:solidFill>
              <a:srgbClr val="F1F8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56" name="Rectangle 430"/>
            <p:cNvSpPr>
              <a:spLocks noChangeArrowheads="1"/>
            </p:cNvSpPr>
            <p:nvPr/>
          </p:nvSpPr>
          <p:spPr bwMode="auto">
            <a:xfrm>
              <a:off x="4661" y="2766"/>
              <a:ext cx="1694" cy="2"/>
            </a:xfrm>
            <a:prstGeom prst="rect">
              <a:avLst/>
            </a:prstGeom>
            <a:solidFill>
              <a:srgbClr val="F3F9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57" name="Rectangle 431"/>
            <p:cNvSpPr>
              <a:spLocks noChangeArrowheads="1"/>
            </p:cNvSpPr>
            <p:nvPr/>
          </p:nvSpPr>
          <p:spPr bwMode="auto">
            <a:xfrm>
              <a:off x="4661" y="2768"/>
              <a:ext cx="1694" cy="1"/>
            </a:xfrm>
            <a:prstGeom prst="rect">
              <a:avLst/>
            </a:prstGeom>
            <a:solidFill>
              <a:srgbClr val="F5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58" name="Rectangle 432"/>
            <p:cNvSpPr>
              <a:spLocks noChangeArrowheads="1"/>
            </p:cNvSpPr>
            <p:nvPr/>
          </p:nvSpPr>
          <p:spPr bwMode="auto">
            <a:xfrm>
              <a:off x="4661" y="2769"/>
              <a:ext cx="1694" cy="1"/>
            </a:xfrm>
            <a:prstGeom prst="rect">
              <a:avLst/>
            </a:prstGeom>
            <a:solidFill>
              <a:srgbClr val="F7FB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59" name="Rectangle 433"/>
            <p:cNvSpPr>
              <a:spLocks noChangeArrowheads="1"/>
            </p:cNvSpPr>
            <p:nvPr/>
          </p:nvSpPr>
          <p:spPr bwMode="auto">
            <a:xfrm>
              <a:off x="4661" y="2769"/>
              <a:ext cx="1694" cy="2"/>
            </a:xfrm>
            <a:prstGeom prst="rect">
              <a:avLst/>
            </a:prstGeom>
            <a:solidFill>
              <a:srgbClr val="F9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60" name="Rectangle 434"/>
            <p:cNvSpPr>
              <a:spLocks noChangeArrowheads="1"/>
            </p:cNvSpPr>
            <p:nvPr/>
          </p:nvSpPr>
          <p:spPr bwMode="auto">
            <a:xfrm>
              <a:off x="4661" y="2771"/>
              <a:ext cx="1694" cy="1"/>
            </a:xfrm>
            <a:prstGeom prst="rect">
              <a:avLst/>
            </a:prstGeom>
            <a:solidFill>
              <a:srgbClr val="FB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61" name="Rectangle 435"/>
            <p:cNvSpPr>
              <a:spLocks noChangeArrowheads="1"/>
            </p:cNvSpPr>
            <p:nvPr/>
          </p:nvSpPr>
          <p:spPr bwMode="auto">
            <a:xfrm>
              <a:off x="4661" y="2772"/>
              <a:ext cx="1694" cy="1"/>
            </a:xfrm>
            <a:prstGeom prst="rect">
              <a:avLst/>
            </a:prstGeom>
            <a:solidFill>
              <a:srgbClr val="FDF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62" name="Rectangle 436"/>
            <p:cNvSpPr>
              <a:spLocks noChangeArrowheads="1"/>
            </p:cNvSpPr>
            <p:nvPr/>
          </p:nvSpPr>
          <p:spPr bwMode="auto">
            <a:xfrm>
              <a:off x="4846" y="2773"/>
              <a:ext cx="1694" cy="1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63" name="Rectangle 437"/>
            <p:cNvSpPr>
              <a:spLocks noChangeArrowheads="1"/>
            </p:cNvSpPr>
            <p:nvPr/>
          </p:nvSpPr>
          <p:spPr bwMode="auto">
            <a:xfrm>
              <a:off x="4661" y="2686"/>
              <a:ext cx="1694" cy="236"/>
            </a:xfrm>
            <a:prstGeom prst="rect">
              <a:avLst/>
            </a:prstGeom>
            <a:noFill/>
            <a:ln w="22" cap="flat">
              <a:solidFill>
                <a:srgbClr val="9C9CD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64" name="Rectangle 439"/>
            <p:cNvSpPr>
              <a:spLocks noChangeArrowheads="1"/>
            </p:cNvSpPr>
            <p:nvPr/>
          </p:nvSpPr>
          <p:spPr bwMode="auto">
            <a:xfrm>
              <a:off x="4657" y="2971"/>
              <a:ext cx="1694" cy="10"/>
            </a:xfrm>
            <a:prstGeom prst="rect">
              <a:avLst/>
            </a:prstGeom>
            <a:solidFill>
              <a:srgbClr val="72BF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65" name="Rectangle 440"/>
            <p:cNvSpPr>
              <a:spLocks noChangeArrowheads="1"/>
            </p:cNvSpPr>
            <p:nvPr/>
          </p:nvSpPr>
          <p:spPr bwMode="auto">
            <a:xfrm>
              <a:off x="4657" y="2981"/>
              <a:ext cx="1694" cy="2"/>
            </a:xfrm>
            <a:prstGeom prst="rect">
              <a:avLst/>
            </a:prstGeom>
            <a:solidFill>
              <a:srgbClr val="74C0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66" name="Rectangle 441"/>
            <p:cNvSpPr>
              <a:spLocks noChangeArrowheads="1"/>
            </p:cNvSpPr>
            <p:nvPr/>
          </p:nvSpPr>
          <p:spPr bwMode="auto">
            <a:xfrm>
              <a:off x="4657" y="2983"/>
              <a:ext cx="1694" cy="1"/>
            </a:xfrm>
            <a:prstGeom prst="rect">
              <a:avLst/>
            </a:prstGeom>
            <a:solidFill>
              <a:srgbClr val="77C1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67" name="Rectangle 442"/>
            <p:cNvSpPr>
              <a:spLocks noChangeArrowheads="1"/>
            </p:cNvSpPr>
            <p:nvPr/>
          </p:nvSpPr>
          <p:spPr bwMode="auto">
            <a:xfrm>
              <a:off x="4657" y="2984"/>
              <a:ext cx="1694" cy="1"/>
            </a:xfrm>
            <a:prstGeom prst="rect">
              <a:avLst/>
            </a:prstGeom>
            <a:solidFill>
              <a:srgbClr val="7AC3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68" name="Rectangle 443"/>
            <p:cNvSpPr>
              <a:spLocks noChangeArrowheads="1"/>
            </p:cNvSpPr>
            <p:nvPr/>
          </p:nvSpPr>
          <p:spPr bwMode="auto">
            <a:xfrm>
              <a:off x="4657" y="2985"/>
              <a:ext cx="1694" cy="2"/>
            </a:xfrm>
            <a:prstGeom prst="rect">
              <a:avLst/>
            </a:prstGeom>
            <a:solidFill>
              <a:srgbClr val="7CC3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69" name="Rectangle 444"/>
            <p:cNvSpPr>
              <a:spLocks noChangeArrowheads="1"/>
            </p:cNvSpPr>
            <p:nvPr/>
          </p:nvSpPr>
          <p:spPr bwMode="auto">
            <a:xfrm>
              <a:off x="4657" y="2987"/>
              <a:ext cx="1694" cy="1"/>
            </a:xfrm>
            <a:prstGeom prst="rect">
              <a:avLst/>
            </a:prstGeom>
            <a:solidFill>
              <a:srgbClr val="7EC5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70" name="Rectangle 445"/>
            <p:cNvSpPr>
              <a:spLocks noChangeArrowheads="1"/>
            </p:cNvSpPr>
            <p:nvPr/>
          </p:nvSpPr>
          <p:spPr bwMode="auto">
            <a:xfrm>
              <a:off x="4657" y="2988"/>
              <a:ext cx="1694" cy="1"/>
            </a:xfrm>
            <a:prstGeom prst="rect">
              <a:avLst/>
            </a:prstGeom>
            <a:solidFill>
              <a:srgbClr val="80C6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71" name="Rectangle 446"/>
            <p:cNvSpPr>
              <a:spLocks noChangeArrowheads="1"/>
            </p:cNvSpPr>
            <p:nvPr/>
          </p:nvSpPr>
          <p:spPr bwMode="auto">
            <a:xfrm>
              <a:off x="4657" y="2989"/>
              <a:ext cx="1694" cy="1"/>
            </a:xfrm>
            <a:prstGeom prst="rect">
              <a:avLst/>
            </a:prstGeom>
            <a:solidFill>
              <a:srgbClr val="83C6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72" name="Rectangle 447"/>
            <p:cNvSpPr>
              <a:spLocks noChangeArrowheads="1"/>
            </p:cNvSpPr>
            <p:nvPr/>
          </p:nvSpPr>
          <p:spPr bwMode="auto">
            <a:xfrm>
              <a:off x="4657" y="2990"/>
              <a:ext cx="1694" cy="2"/>
            </a:xfrm>
            <a:prstGeom prst="rect">
              <a:avLst/>
            </a:prstGeom>
            <a:solidFill>
              <a:srgbClr val="85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73" name="Rectangle 448"/>
            <p:cNvSpPr>
              <a:spLocks noChangeArrowheads="1"/>
            </p:cNvSpPr>
            <p:nvPr/>
          </p:nvSpPr>
          <p:spPr bwMode="auto">
            <a:xfrm>
              <a:off x="4657" y="2992"/>
              <a:ext cx="1694" cy="1"/>
            </a:xfrm>
            <a:prstGeom prst="rect">
              <a:avLst/>
            </a:prstGeom>
            <a:solidFill>
              <a:srgbClr val="87C9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74" name="Rectangle 449"/>
            <p:cNvSpPr>
              <a:spLocks noChangeArrowheads="1"/>
            </p:cNvSpPr>
            <p:nvPr/>
          </p:nvSpPr>
          <p:spPr bwMode="auto">
            <a:xfrm>
              <a:off x="4657" y="2993"/>
              <a:ext cx="1694" cy="1"/>
            </a:xfrm>
            <a:prstGeom prst="rect">
              <a:avLst/>
            </a:prstGeom>
            <a:solidFill>
              <a:srgbClr val="89C9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75" name="Rectangle 450"/>
            <p:cNvSpPr>
              <a:spLocks noChangeArrowheads="1"/>
            </p:cNvSpPr>
            <p:nvPr/>
          </p:nvSpPr>
          <p:spPr bwMode="auto">
            <a:xfrm>
              <a:off x="4657" y="2994"/>
              <a:ext cx="1694" cy="1"/>
            </a:xfrm>
            <a:prstGeom prst="rect">
              <a:avLst/>
            </a:prstGeom>
            <a:solidFill>
              <a:srgbClr val="8BCA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76" name="Rectangle 451"/>
            <p:cNvSpPr>
              <a:spLocks noChangeArrowheads="1"/>
            </p:cNvSpPr>
            <p:nvPr/>
          </p:nvSpPr>
          <p:spPr bwMode="auto">
            <a:xfrm>
              <a:off x="4657" y="2995"/>
              <a:ext cx="1694" cy="1"/>
            </a:xfrm>
            <a:prstGeom prst="rect">
              <a:avLst/>
            </a:prstGeom>
            <a:solidFill>
              <a:srgbClr val="8DCC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77" name="Rectangle 452"/>
            <p:cNvSpPr>
              <a:spLocks noChangeArrowheads="1"/>
            </p:cNvSpPr>
            <p:nvPr/>
          </p:nvSpPr>
          <p:spPr bwMode="auto">
            <a:xfrm>
              <a:off x="4657" y="2996"/>
              <a:ext cx="1694" cy="2"/>
            </a:xfrm>
            <a:prstGeom prst="rect">
              <a:avLst/>
            </a:prstGeom>
            <a:solidFill>
              <a:srgbClr val="8FCC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78" name="Rectangle 453"/>
            <p:cNvSpPr>
              <a:spLocks noChangeArrowheads="1"/>
            </p:cNvSpPr>
            <p:nvPr/>
          </p:nvSpPr>
          <p:spPr bwMode="auto">
            <a:xfrm>
              <a:off x="4657" y="2998"/>
              <a:ext cx="1694" cy="1"/>
            </a:xfrm>
            <a:prstGeom prst="rect">
              <a:avLst/>
            </a:prstGeom>
            <a:solidFill>
              <a:srgbClr val="92CD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79" name="Rectangle 454"/>
            <p:cNvSpPr>
              <a:spLocks noChangeArrowheads="1"/>
            </p:cNvSpPr>
            <p:nvPr/>
          </p:nvSpPr>
          <p:spPr bwMode="auto">
            <a:xfrm>
              <a:off x="4657" y="2999"/>
              <a:ext cx="1694" cy="1"/>
            </a:xfrm>
            <a:prstGeom prst="rect">
              <a:avLst/>
            </a:prstGeom>
            <a:solidFill>
              <a:srgbClr val="94CE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80" name="Rectangle 455"/>
            <p:cNvSpPr>
              <a:spLocks noChangeArrowheads="1"/>
            </p:cNvSpPr>
            <p:nvPr/>
          </p:nvSpPr>
          <p:spPr bwMode="auto">
            <a:xfrm>
              <a:off x="4657" y="3000"/>
              <a:ext cx="1694" cy="1"/>
            </a:xfrm>
            <a:prstGeom prst="rect">
              <a:avLst/>
            </a:prstGeom>
            <a:solidFill>
              <a:srgbClr val="96CF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81" name="Rectangle 456"/>
            <p:cNvSpPr>
              <a:spLocks noChangeArrowheads="1"/>
            </p:cNvSpPr>
            <p:nvPr/>
          </p:nvSpPr>
          <p:spPr bwMode="auto">
            <a:xfrm>
              <a:off x="4657" y="3001"/>
              <a:ext cx="1694" cy="1"/>
            </a:xfrm>
            <a:prstGeom prst="rect">
              <a:avLst/>
            </a:prstGeom>
            <a:solidFill>
              <a:srgbClr val="98D0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82" name="Rectangle 457"/>
            <p:cNvSpPr>
              <a:spLocks noChangeArrowheads="1"/>
            </p:cNvSpPr>
            <p:nvPr/>
          </p:nvSpPr>
          <p:spPr bwMode="auto">
            <a:xfrm>
              <a:off x="4657" y="3002"/>
              <a:ext cx="1694" cy="2"/>
            </a:xfrm>
            <a:prstGeom prst="rect">
              <a:avLst/>
            </a:prstGeom>
            <a:solidFill>
              <a:srgbClr val="9AD1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83" name="Rectangle 458"/>
            <p:cNvSpPr>
              <a:spLocks noChangeArrowheads="1"/>
            </p:cNvSpPr>
            <p:nvPr/>
          </p:nvSpPr>
          <p:spPr bwMode="auto">
            <a:xfrm>
              <a:off x="4657" y="3004"/>
              <a:ext cx="1694" cy="1"/>
            </a:xfrm>
            <a:prstGeom prst="rect">
              <a:avLst/>
            </a:prstGeom>
            <a:solidFill>
              <a:srgbClr val="9CD3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84" name="Rectangle 459"/>
            <p:cNvSpPr>
              <a:spLocks noChangeArrowheads="1"/>
            </p:cNvSpPr>
            <p:nvPr/>
          </p:nvSpPr>
          <p:spPr bwMode="auto">
            <a:xfrm>
              <a:off x="4657" y="3004"/>
              <a:ext cx="1694" cy="1"/>
            </a:xfrm>
            <a:prstGeom prst="rect">
              <a:avLst/>
            </a:prstGeom>
            <a:solidFill>
              <a:srgbClr val="9ED3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85" name="Rectangle 460"/>
            <p:cNvSpPr>
              <a:spLocks noChangeArrowheads="1"/>
            </p:cNvSpPr>
            <p:nvPr/>
          </p:nvSpPr>
          <p:spPr bwMode="auto">
            <a:xfrm>
              <a:off x="4657" y="3005"/>
              <a:ext cx="1694" cy="2"/>
            </a:xfrm>
            <a:prstGeom prst="rect">
              <a:avLst/>
            </a:prstGeom>
            <a:solidFill>
              <a:srgbClr val="A0D4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86" name="Rectangle 461"/>
            <p:cNvSpPr>
              <a:spLocks noChangeArrowheads="1"/>
            </p:cNvSpPr>
            <p:nvPr/>
          </p:nvSpPr>
          <p:spPr bwMode="auto">
            <a:xfrm>
              <a:off x="4657" y="3007"/>
              <a:ext cx="1694" cy="2"/>
            </a:xfrm>
            <a:prstGeom prst="rect">
              <a:avLst/>
            </a:prstGeom>
            <a:solidFill>
              <a:srgbClr val="A3D5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87" name="Rectangle 462"/>
            <p:cNvSpPr>
              <a:spLocks noChangeArrowheads="1"/>
            </p:cNvSpPr>
            <p:nvPr/>
          </p:nvSpPr>
          <p:spPr bwMode="auto">
            <a:xfrm>
              <a:off x="4657" y="3009"/>
              <a:ext cx="1694" cy="1"/>
            </a:xfrm>
            <a:prstGeom prst="rect">
              <a:avLst/>
            </a:prstGeom>
            <a:solidFill>
              <a:srgbClr val="A5D6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88" name="Rectangle 463"/>
            <p:cNvSpPr>
              <a:spLocks noChangeArrowheads="1"/>
            </p:cNvSpPr>
            <p:nvPr/>
          </p:nvSpPr>
          <p:spPr bwMode="auto">
            <a:xfrm>
              <a:off x="4657" y="3009"/>
              <a:ext cx="1694" cy="1"/>
            </a:xfrm>
            <a:prstGeom prst="rect">
              <a:avLst/>
            </a:prstGeom>
            <a:solidFill>
              <a:srgbClr val="A7D7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89" name="Rectangle 464"/>
            <p:cNvSpPr>
              <a:spLocks noChangeArrowheads="1"/>
            </p:cNvSpPr>
            <p:nvPr/>
          </p:nvSpPr>
          <p:spPr bwMode="auto">
            <a:xfrm>
              <a:off x="4657" y="3010"/>
              <a:ext cx="1694" cy="2"/>
            </a:xfrm>
            <a:prstGeom prst="rect">
              <a:avLst/>
            </a:prstGeom>
            <a:solidFill>
              <a:srgbClr val="A9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90" name="Rectangle 465"/>
            <p:cNvSpPr>
              <a:spLocks noChangeArrowheads="1"/>
            </p:cNvSpPr>
            <p:nvPr/>
          </p:nvSpPr>
          <p:spPr bwMode="auto">
            <a:xfrm>
              <a:off x="4657" y="3012"/>
              <a:ext cx="1694" cy="2"/>
            </a:xfrm>
            <a:prstGeom prst="rect">
              <a:avLst/>
            </a:prstGeom>
            <a:solidFill>
              <a:srgbClr val="ACD9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91" name="Rectangle 466"/>
            <p:cNvSpPr>
              <a:spLocks noChangeArrowheads="1"/>
            </p:cNvSpPr>
            <p:nvPr/>
          </p:nvSpPr>
          <p:spPr bwMode="auto">
            <a:xfrm>
              <a:off x="4657" y="3014"/>
              <a:ext cx="1694" cy="1"/>
            </a:xfrm>
            <a:prstGeom prst="rect">
              <a:avLst/>
            </a:prstGeom>
            <a:solidFill>
              <a:srgbClr val="AFDB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92" name="Rectangle 467"/>
            <p:cNvSpPr>
              <a:spLocks noChangeArrowheads="1"/>
            </p:cNvSpPr>
            <p:nvPr/>
          </p:nvSpPr>
          <p:spPr bwMode="auto">
            <a:xfrm>
              <a:off x="4657" y="3015"/>
              <a:ext cx="1694" cy="2"/>
            </a:xfrm>
            <a:prstGeom prst="rect">
              <a:avLst/>
            </a:prstGeom>
            <a:solidFill>
              <a:srgbClr val="B2DC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93" name="Rectangle 468"/>
            <p:cNvSpPr>
              <a:spLocks noChangeArrowheads="1"/>
            </p:cNvSpPr>
            <p:nvPr/>
          </p:nvSpPr>
          <p:spPr bwMode="auto">
            <a:xfrm>
              <a:off x="4657" y="3017"/>
              <a:ext cx="1694" cy="1"/>
            </a:xfrm>
            <a:prstGeom prst="rect">
              <a:avLst/>
            </a:prstGeom>
            <a:solidFill>
              <a:srgbClr val="B4DD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94" name="Rectangle 469"/>
            <p:cNvSpPr>
              <a:spLocks noChangeArrowheads="1"/>
            </p:cNvSpPr>
            <p:nvPr/>
          </p:nvSpPr>
          <p:spPr bwMode="auto">
            <a:xfrm>
              <a:off x="4657" y="3018"/>
              <a:ext cx="1694" cy="1"/>
            </a:xfrm>
            <a:prstGeom prst="rect">
              <a:avLst/>
            </a:prstGeom>
            <a:solidFill>
              <a:srgbClr val="B6DE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95" name="Rectangle 470"/>
            <p:cNvSpPr>
              <a:spLocks noChangeArrowheads="1"/>
            </p:cNvSpPr>
            <p:nvPr/>
          </p:nvSpPr>
          <p:spPr bwMode="auto">
            <a:xfrm>
              <a:off x="4657" y="3019"/>
              <a:ext cx="1694" cy="1"/>
            </a:xfrm>
            <a:prstGeom prst="rect">
              <a:avLst/>
            </a:prstGeom>
            <a:solidFill>
              <a:srgbClr val="B8DF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96" name="Rectangle 471"/>
            <p:cNvSpPr>
              <a:spLocks noChangeArrowheads="1"/>
            </p:cNvSpPr>
            <p:nvPr/>
          </p:nvSpPr>
          <p:spPr bwMode="auto">
            <a:xfrm>
              <a:off x="4657" y="3020"/>
              <a:ext cx="1694" cy="2"/>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97" name="Rectangle 472"/>
            <p:cNvSpPr>
              <a:spLocks noChangeArrowheads="1"/>
            </p:cNvSpPr>
            <p:nvPr/>
          </p:nvSpPr>
          <p:spPr bwMode="auto">
            <a:xfrm>
              <a:off x="4657" y="3022"/>
              <a:ext cx="1694" cy="2"/>
            </a:xfrm>
            <a:prstGeom prst="rect">
              <a:avLst/>
            </a:prstGeom>
            <a:solidFill>
              <a:srgbClr val="BEE2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98" name="Rectangle 473"/>
            <p:cNvSpPr>
              <a:spLocks noChangeArrowheads="1"/>
            </p:cNvSpPr>
            <p:nvPr/>
          </p:nvSpPr>
          <p:spPr bwMode="auto">
            <a:xfrm>
              <a:off x="4657" y="3024"/>
              <a:ext cx="1694" cy="1"/>
            </a:xfrm>
            <a:prstGeom prst="rect">
              <a:avLst/>
            </a:prstGeom>
            <a:solidFill>
              <a:srgbClr val="C1E2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99" name="Rectangle 474"/>
            <p:cNvSpPr>
              <a:spLocks noChangeArrowheads="1"/>
            </p:cNvSpPr>
            <p:nvPr/>
          </p:nvSpPr>
          <p:spPr bwMode="auto">
            <a:xfrm>
              <a:off x="4657" y="3025"/>
              <a:ext cx="1694" cy="2"/>
            </a:xfrm>
            <a:prstGeom prst="rect">
              <a:avLst/>
            </a:prstGeom>
            <a:solidFill>
              <a:srgbClr val="C4E4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00" name="Rectangle 475"/>
            <p:cNvSpPr>
              <a:spLocks noChangeArrowheads="1"/>
            </p:cNvSpPr>
            <p:nvPr/>
          </p:nvSpPr>
          <p:spPr bwMode="auto">
            <a:xfrm>
              <a:off x="4657" y="3027"/>
              <a:ext cx="1694" cy="2"/>
            </a:xfrm>
            <a:prstGeom prst="rect">
              <a:avLst/>
            </a:prstGeom>
            <a:solidFill>
              <a:srgbClr val="C7E5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01" name="Rectangle 476"/>
            <p:cNvSpPr>
              <a:spLocks noChangeArrowheads="1"/>
            </p:cNvSpPr>
            <p:nvPr/>
          </p:nvSpPr>
          <p:spPr bwMode="auto">
            <a:xfrm>
              <a:off x="4657" y="3029"/>
              <a:ext cx="1694" cy="1"/>
            </a:xfrm>
            <a:prstGeom prst="rect">
              <a:avLst/>
            </a:prstGeom>
            <a:solidFill>
              <a:srgbClr val="CAE7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02" name="Rectangle 477"/>
            <p:cNvSpPr>
              <a:spLocks noChangeArrowheads="1"/>
            </p:cNvSpPr>
            <p:nvPr/>
          </p:nvSpPr>
          <p:spPr bwMode="auto">
            <a:xfrm>
              <a:off x="4657" y="3029"/>
              <a:ext cx="1694" cy="2"/>
            </a:xfrm>
            <a:prstGeom prst="rect">
              <a:avLst/>
            </a:prstGeom>
            <a:solidFill>
              <a:srgbClr val="CCE8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03" name="Rectangle 478"/>
            <p:cNvSpPr>
              <a:spLocks noChangeArrowheads="1"/>
            </p:cNvSpPr>
            <p:nvPr/>
          </p:nvSpPr>
          <p:spPr bwMode="auto">
            <a:xfrm>
              <a:off x="4657" y="3031"/>
              <a:ext cx="1694" cy="1"/>
            </a:xfrm>
            <a:prstGeom prst="rect">
              <a:avLst/>
            </a:prstGeom>
            <a:solidFill>
              <a:srgbClr val="CEE9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04" name="Rectangle 479"/>
            <p:cNvSpPr>
              <a:spLocks noChangeArrowheads="1"/>
            </p:cNvSpPr>
            <p:nvPr/>
          </p:nvSpPr>
          <p:spPr bwMode="auto">
            <a:xfrm>
              <a:off x="4657" y="3032"/>
              <a:ext cx="1694" cy="2"/>
            </a:xfrm>
            <a:prstGeom prst="rect">
              <a:avLst/>
            </a:prstGeom>
            <a:solidFill>
              <a:srgbClr val="D0E9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05" name="Rectangle 480"/>
            <p:cNvSpPr>
              <a:spLocks noChangeArrowheads="1"/>
            </p:cNvSpPr>
            <p:nvPr/>
          </p:nvSpPr>
          <p:spPr bwMode="auto">
            <a:xfrm>
              <a:off x="4657" y="3034"/>
              <a:ext cx="1694" cy="1"/>
            </a:xfrm>
            <a:prstGeom prst="rect">
              <a:avLst/>
            </a:prstGeom>
            <a:solidFill>
              <a:srgbClr val="D3EB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06" name="Rectangle 481"/>
            <p:cNvSpPr>
              <a:spLocks noChangeArrowheads="1"/>
            </p:cNvSpPr>
            <p:nvPr/>
          </p:nvSpPr>
          <p:spPr bwMode="auto">
            <a:xfrm>
              <a:off x="4657" y="3035"/>
              <a:ext cx="1694" cy="2"/>
            </a:xfrm>
            <a:prstGeom prst="rect">
              <a:avLst/>
            </a:prstGeom>
            <a:solidFill>
              <a:srgbClr val="D6EC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07" name="Rectangle 482"/>
            <p:cNvSpPr>
              <a:spLocks noChangeArrowheads="1"/>
            </p:cNvSpPr>
            <p:nvPr/>
          </p:nvSpPr>
          <p:spPr bwMode="auto">
            <a:xfrm>
              <a:off x="4657" y="3037"/>
              <a:ext cx="1694" cy="1"/>
            </a:xfrm>
            <a:prstGeom prst="rect">
              <a:avLst/>
            </a:prstGeom>
            <a:solidFill>
              <a:srgbClr val="D9E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08" name="Rectangle 483"/>
            <p:cNvSpPr>
              <a:spLocks noChangeArrowheads="1"/>
            </p:cNvSpPr>
            <p:nvPr/>
          </p:nvSpPr>
          <p:spPr bwMode="auto">
            <a:xfrm>
              <a:off x="4657" y="3038"/>
              <a:ext cx="1694" cy="2"/>
            </a:xfrm>
            <a:prstGeom prst="rect">
              <a:avLst/>
            </a:prstGeom>
            <a:solidFill>
              <a:srgbClr val="DBEF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09" name="Rectangle 484"/>
            <p:cNvSpPr>
              <a:spLocks noChangeArrowheads="1"/>
            </p:cNvSpPr>
            <p:nvPr/>
          </p:nvSpPr>
          <p:spPr bwMode="auto">
            <a:xfrm>
              <a:off x="4657" y="3040"/>
              <a:ext cx="1694" cy="1"/>
            </a:xfrm>
            <a:prstGeom prst="rect">
              <a:avLst/>
            </a:prstGeom>
            <a:solidFill>
              <a:srgbClr val="DD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10" name="Rectangle 485"/>
            <p:cNvSpPr>
              <a:spLocks noChangeArrowheads="1"/>
            </p:cNvSpPr>
            <p:nvPr/>
          </p:nvSpPr>
          <p:spPr bwMode="auto">
            <a:xfrm>
              <a:off x="4657" y="3040"/>
              <a:ext cx="1694" cy="2"/>
            </a:xfrm>
            <a:prstGeom prst="rect">
              <a:avLst/>
            </a:prstGeom>
            <a:solidFill>
              <a:srgbClr val="DFF1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11" name="Rectangle 486"/>
            <p:cNvSpPr>
              <a:spLocks noChangeArrowheads="1"/>
            </p:cNvSpPr>
            <p:nvPr/>
          </p:nvSpPr>
          <p:spPr bwMode="auto">
            <a:xfrm>
              <a:off x="4657" y="3042"/>
              <a:ext cx="1694" cy="2"/>
            </a:xfrm>
            <a:prstGeom prst="rect">
              <a:avLst/>
            </a:prstGeom>
            <a:solidFill>
              <a:srgbClr val="E2F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12" name="Rectangle 487"/>
            <p:cNvSpPr>
              <a:spLocks noChangeArrowheads="1"/>
            </p:cNvSpPr>
            <p:nvPr/>
          </p:nvSpPr>
          <p:spPr bwMode="auto">
            <a:xfrm>
              <a:off x="4657" y="3044"/>
              <a:ext cx="1694" cy="1"/>
            </a:xfrm>
            <a:prstGeom prst="rect">
              <a:avLst/>
            </a:prstGeom>
            <a:solidFill>
              <a:srgbClr val="E5F3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13" name="Rectangle 488"/>
            <p:cNvSpPr>
              <a:spLocks noChangeArrowheads="1"/>
            </p:cNvSpPr>
            <p:nvPr/>
          </p:nvSpPr>
          <p:spPr bwMode="auto">
            <a:xfrm>
              <a:off x="4657" y="3045"/>
              <a:ext cx="1694" cy="1"/>
            </a:xfrm>
            <a:prstGeom prst="rect">
              <a:avLst/>
            </a:prstGeom>
            <a:solidFill>
              <a:srgbClr val="E8F5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14" name="Rectangle 489"/>
            <p:cNvSpPr>
              <a:spLocks noChangeArrowheads="1"/>
            </p:cNvSpPr>
            <p:nvPr/>
          </p:nvSpPr>
          <p:spPr bwMode="auto">
            <a:xfrm>
              <a:off x="4657" y="3046"/>
              <a:ext cx="1694" cy="2"/>
            </a:xfrm>
            <a:prstGeom prst="rect">
              <a:avLst/>
            </a:prstGeom>
            <a:solidFill>
              <a:srgbClr val="EAF5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15" name="Rectangle 490"/>
            <p:cNvSpPr>
              <a:spLocks noChangeArrowheads="1"/>
            </p:cNvSpPr>
            <p:nvPr/>
          </p:nvSpPr>
          <p:spPr bwMode="auto">
            <a:xfrm>
              <a:off x="4657" y="3048"/>
              <a:ext cx="1694" cy="1"/>
            </a:xfrm>
            <a:prstGeom prst="rect">
              <a:avLst/>
            </a:prstGeom>
            <a:solidFill>
              <a:srgbClr val="EC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16" name="Rectangle 491"/>
            <p:cNvSpPr>
              <a:spLocks noChangeArrowheads="1"/>
            </p:cNvSpPr>
            <p:nvPr/>
          </p:nvSpPr>
          <p:spPr bwMode="auto">
            <a:xfrm>
              <a:off x="4657" y="3049"/>
              <a:ext cx="1694" cy="1"/>
            </a:xfrm>
            <a:prstGeom prst="rect">
              <a:avLst/>
            </a:prstGeom>
            <a:solidFill>
              <a:srgbClr val="EE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17" name="Rectangle 492"/>
            <p:cNvSpPr>
              <a:spLocks noChangeArrowheads="1"/>
            </p:cNvSpPr>
            <p:nvPr/>
          </p:nvSpPr>
          <p:spPr bwMode="auto">
            <a:xfrm>
              <a:off x="4657" y="3050"/>
              <a:ext cx="1694" cy="1"/>
            </a:xfrm>
            <a:prstGeom prst="rect">
              <a:avLst/>
            </a:prstGeom>
            <a:solidFill>
              <a:srgbClr val="F1F8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18" name="Rectangle 493"/>
            <p:cNvSpPr>
              <a:spLocks noChangeArrowheads="1"/>
            </p:cNvSpPr>
            <p:nvPr/>
          </p:nvSpPr>
          <p:spPr bwMode="auto">
            <a:xfrm>
              <a:off x="4657" y="3051"/>
              <a:ext cx="1694" cy="2"/>
            </a:xfrm>
            <a:prstGeom prst="rect">
              <a:avLst/>
            </a:prstGeom>
            <a:solidFill>
              <a:srgbClr val="F3F9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19" name="Rectangle 494"/>
            <p:cNvSpPr>
              <a:spLocks noChangeArrowheads="1"/>
            </p:cNvSpPr>
            <p:nvPr/>
          </p:nvSpPr>
          <p:spPr bwMode="auto">
            <a:xfrm>
              <a:off x="4657" y="3053"/>
              <a:ext cx="1694" cy="1"/>
            </a:xfrm>
            <a:prstGeom prst="rect">
              <a:avLst/>
            </a:prstGeom>
            <a:solidFill>
              <a:srgbClr val="F5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20" name="Rectangle 495"/>
            <p:cNvSpPr>
              <a:spLocks noChangeArrowheads="1"/>
            </p:cNvSpPr>
            <p:nvPr/>
          </p:nvSpPr>
          <p:spPr bwMode="auto">
            <a:xfrm>
              <a:off x="4657" y="3054"/>
              <a:ext cx="1694" cy="1"/>
            </a:xfrm>
            <a:prstGeom prst="rect">
              <a:avLst/>
            </a:prstGeom>
            <a:solidFill>
              <a:srgbClr val="F7FB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21" name="Rectangle 496"/>
            <p:cNvSpPr>
              <a:spLocks noChangeArrowheads="1"/>
            </p:cNvSpPr>
            <p:nvPr/>
          </p:nvSpPr>
          <p:spPr bwMode="auto">
            <a:xfrm>
              <a:off x="4657" y="3055"/>
              <a:ext cx="1694" cy="1"/>
            </a:xfrm>
            <a:prstGeom prst="rect">
              <a:avLst/>
            </a:prstGeom>
            <a:solidFill>
              <a:srgbClr val="F9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22" name="Rectangle 497"/>
            <p:cNvSpPr>
              <a:spLocks noChangeArrowheads="1"/>
            </p:cNvSpPr>
            <p:nvPr/>
          </p:nvSpPr>
          <p:spPr bwMode="auto">
            <a:xfrm>
              <a:off x="4657" y="3056"/>
              <a:ext cx="1694" cy="1"/>
            </a:xfrm>
            <a:prstGeom prst="rect">
              <a:avLst/>
            </a:prstGeom>
            <a:solidFill>
              <a:srgbClr val="FB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23" name="Rectangle 498"/>
            <p:cNvSpPr>
              <a:spLocks noChangeArrowheads="1"/>
            </p:cNvSpPr>
            <p:nvPr/>
          </p:nvSpPr>
          <p:spPr bwMode="auto">
            <a:xfrm>
              <a:off x="4657" y="3057"/>
              <a:ext cx="1694" cy="1"/>
            </a:xfrm>
            <a:prstGeom prst="rect">
              <a:avLst/>
            </a:prstGeom>
            <a:solidFill>
              <a:srgbClr val="FDF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24" name="Rectangle 499"/>
            <p:cNvSpPr>
              <a:spLocks noChangeArrowheads="1"/>
            </p:cNvSpPr>
            <p:nvPr/>
          </p:nvSpPr>
          <p:spPr bwMode="auto">
            <a:xfrm>
              <a:off x="4842" y="3058"/>
              <a:ext cx="1694" cy="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25" name="Rectangle 500"/>
            <p:cNvSpPr>
              <a:spLocks noChangeArrowheads="1"/>
            </p:cNvSpPr>
            <p:nvPr/>
          </p:nvSpPr>
          <p:spPr bwMode="auto">
            <a:xfrm>
              <a:off x="4657" y="2971"/>
              <a:ext cx="1694" cy="237"/>
            </a:xfrm>
            <a:prstGeom prst="rect">
              <a:avLst/>
            </a:prstGeom>
            <a:noFill/>
            <a:ln w="22" cap="flat">
              <a:solidFill>
                <a:srgbClr val="9C9CD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126" name="Rectangle 502"/>
            <p:cNvSpPr>
              <a:spLocks noChangeArrowheads="1"/>
            </p:cNvSpPr>
            <p:nvPr/>
          </p:nvSpPr>
          <p:spPr bwMode="auto">
            <a:xfrm>
              <a:off x="4846" y="3256"/>
              <a:ext cx="1694" cy="2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27" name="Rectangle 503"/>
            <p:cNvSpPr>
              <a:spLocks noChangeArrowheads="1"/>
            </p:cNvSpPr>
            <p:nvPr/>
          </p:nvSpPr>
          <p:spPr bwMode="auto">
            <a:xfrm>
              <a:off x="4661" y="3256"/>
              <a:ext cx="1694" cy="236"/>
            </a:xfrm>
            <a:prstGeom prst="rect">
              <a:avLst/>
            </a:prstGeom>
            <a:noFill/>
            <a:ln w="22" cap="flat">
              <a:solidFill>
                <a:srgbClr val="9C9CD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128" name="Rectangle 505"/>
            <p:cNvSpPr>
              <a:spLocks noChangeArrowheads="1"/>
            </p:cNvSpPr>
            <p:nvPr/>
          </p:nvSpPr>
          <p:spPr bwMode="auto">
            <a:xfrm>
              <a:off x="4732" y="3566"/>
              <a:ext cx="1710" cy="2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29" name="Freeform 508"/>
            <p:cNvSpPr>
              <a:spLocks/>
            </p:cNvSpPr>
            <p:nvPr/>
          </p:nvSpPr>
          <p:spPr bwMode="auto">
            <a:xfrm>
              <a:off x="6411" y="2086"/>
              <a:ext cx="262" cy="1033"/>
            </a:xfrm>
            <a:custGeom>
              <a:avLst/>
              <a:gdLst>
                <a:gd name="T0" fmla="*/ 0 w 516"/>
                <a:gd name="T1" fmla="*/ 0 h 4944"/>
                <a:gd name="T2" fmla="*/ 258 w 516"/>
                <a:gd name="T3" fmla="*/ 43 h 4944"/>
                <a:gd name="T4" fmla="*/ 258 w 516"/>
                <a:gd name="T5" fmla="*/ 2430 h 4944"/>
                <a:gd name="T6" fmla="*/ 516 w 516"/>
                <a:gd name="T7" fmla="*/ 2472 h 4944"/>
                <a:gd name="T8" fmla="*/ 258 w 516"/>
                <a:gd name="T9" fmla="*/ 2515 h 4944"/>
                <a:gd name="T10" fmla="*/ 258 w 516"/>
                <a:gd name="T11" fmla="*/ 4902 h 4944"/>
                <a:gd name="T12" fmla="*/ 0 w 516"/>
                <a:gd name="T13" fmla="*/ 4944 h 4944"/>
              </a:gdLst>
              <a:ahLst/>
              <a:cxnLst>
                <a:cxn ang="0">
                  <a:pos x="T0" y="T1"/>
                </a:cxn>
                <a:cxn ang="0">
                  <a:pos x="T2" y="T3"/>
                </a:cxn>
                <a:cxn ang="0">
                  <a:pos x="T4" y="T5"/>
                </a:cxn>
                <a:cxn ang="0">
                  <a:pos x="T6" y="T7"/>
                </a:cxn>
                <a:cxn ang="0">
                  <a:pos x="T8" y="T9"/>
                </a:cxn>
                <a:cxn ang="0">
                  <a:pos x="T10" y="T11"/>
                </a:cxn>
                <a:cxn ang="0">
                  <a:pos x="T12" y="T13"/>
                </a:cxn>
              </a:cxnLst>
              <a:rect l="0" t="0" r="r" b="b"/>
              <a:pathLst>
                <a:path w="516" h="4944">
                  <a:moveTo>
                    <a:pt x="0" y="0"/>
                  </a:moveTo>
                  <a:cubicBezTo>
                    <a:pt x="143" y="0"/>
                    <a:pt x="258" y="20"/>
                    <a:pt x="258" y="43"/>
                  </a:cubicBezTo>
                  <a:lnTo>
                    <a:pt x="258" y="2430"/>
                  </a:lnTo>
                  <a:cubicBezTo>
                    <a:pt x="258" y="2453"/>
                    <a:pt x="374" y="2472"/>
                    <a:pt x="516" y="2472"/>
                  </a:cubicBezTo>
                  <a:cubicBezTo>
                    <a:pt x="374" y="2472"/>
                    <a:pt x="258" y="2492"/>
                    <a:pt x="258" y="2515"/>
                  </a:cubicBezTo>
                  <a:lnTo>
                    <a:pt x="258" y="4902"/>
                  </a:lnTo>
                  <a:cubicBezTo>
                    <a:pt x="258" y="4925"/>
                    <a:pt x="143" y="4944"/>
                    <a:pt x="0" y="4944"/>
                  </a:cubicBezTo>
                </a:path>
              </a:pathLst>
            </a:custGeom>
            <a:noFill/>
            <a:ln w="25" cap="flat">
              <a:solidFill>
                <a:srgbClr val="22226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130" name="Freeform 509"/>
            <p:cNvSpPr>
              <a:spLocks/>
            </p:cNvSpPr>
            <p:nvPr/>
          </p:nvSpPr>
          <p:spPr bwMode="auto">
            <a:xfrm>
              <a:off x="6703" y="2193"/>
              <a:ext cx="836" cy="819"/>
            </a:xfrm>
            <a:custGeom>
              <a:avLst/>
              <a:gdLst>
                <a:gd name="T0" fmla="*/ 0 w 2556"/>
                <a:gd name="T1" fmla="*/ 426 h 3916"/>
                <a:gd name="T2" fmla="*/ 426 w 2556"/>
                <a:gd name="T3" fmla="*/ 0 h 3916"/>
                <a:gd name="T4" fmla="*/ 2130 w 2556"/>
                <a:gd name="T5" fmla="*/ 0 h 3916"/>
                <a:gd name="T6" fmla="*/ 2556 w 2556"/>
                <a:gd name="T7" fmla="*/ 426 h 3916"/>
                <a:gd name="T8" fmla="*/ 2556 w 2556"/>
                <a:gd name="T9" fmla="*/ 3490 h 3916"/>
                <a:gd name="T10" fmla="*/ 2130 w 2556"/>
                <a:gd name="T11" fmla="*/ 3916 h 3916"/>
                <a:gd name="T12" fmla="*/ 426 w 2556"/>
                <a:gd name="T13" fmla="*/ 3916 h 3916"/>
                <a:gd name="T14" fmla="*/ 0 w 2556"/>
                <a:gd name="T15" fmla="*/ 3490 h 3916"/>
                <a:gd name="T16" fmla="*/ 0 w 2556"/>
                <a:gd name="T17" fmla="*/ 426 h 3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6" h="3916">
                  <a:moveTo>
                    <a:pt x="0" y="426"/>
                  </a:moveTo>
                  <a:cubicBezTo>
                    <a:pt x="0" y="191"/>
                    <a:pt x="191" y="0"/>
                    <a:pt x="426" y="0"/>
                  </a:cubicBezTo>
                  <a:lnTo>
                    <a:pt x="2130" y="0"/>
                  </a:lnTo>
                  <a:cubicBezTo>
                    <a:pt x="2366" y="0"/>
                    <a:pt x="2556" y="191"/>
                    <a:pt x="2556" y="426"/>
                  </a:cubicBezTo>
                  <a:lnTo>
                    <a:pt x="2556" y="3490"/>
                  </a:lnTo>
                  <a:cubicBezTo>
                    <a:pt x="2556" y="3726"/>
                    <a:pt x="2366" y="3916"/>
                    <a:pt x="2130" y="3916"/>
                  </a:cubicBezTo>
                  <a:lnTo>
                    <a:pt x="426" y="3916"/>
                  </a:lnTo>
                  <a:cubicBezTo>
                    <a:pt x="191" y="3916"/>
                    <a:pt x="0" y="3726"/>
                    <a:pt x="0" y="3490"/>
                  </a:cubicBezTo>
                  <a:lnTo>
                    <a:pt x="0" y="426"/>
                  </a:lnTo>
                  <a:close/>
                </a:path>
              </a:pathLst>
            </a:custGeom>
            <a:solidFill>
              <a:srgbClr val="CECEE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sz="800"/>
            </a:p>
          </p:txBody>
        </p:sp>
        <p:sp>
          <p:nvSpPr>
            <p:cNvPr id="131" name="Rectangle 517"/>
            <p:cNvSpPr>
              <a:spLocks noChangeArrowheads="1"/>
            </p:cNvSpPr>
            <p:nvPr/>
          </p:nvSpPr>
          <p:spPr bwMode="auto">
            <a:xfrm>
              <a:off x="6640" y="2793"/>
              <a:ext cx="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800" b="0" i="0" u="none" strike="noStrike" cap="none" normalizeH="0" baseline="0" dirty="0">
                <a:ln>
                  <a:noFill/>
                </a:ln>
                <a:solidFill>
                  <a:schemeClr val="tx1"/>
                </a:solidFill>
                <a:effectLst/>
                <a:latin typeface="Arial" pitchFamily="34" charset="0"/>
                <a:cs typeface="Arial" pitchFamily="34" charset="0"/>
              </a:endParaRPr>
            </a:p>
          </p:txBody>
        </p:sp>
        <p:sp>
          <p:nvSpPr>
            <p:cNvPr id="135" name="Freeform 521"/>
            <p:cNvSpPr>
              <a:spLocks/>
            </p:cNvSpPr>
            <p:nvPr/>
          </p:nvSpPr>
          <p:spPr bwMode="auto">
            <a:xfrm>
              <a:off x="106" y="3895"/>
              <a:ext cx="6986" cy="145"/>
            </a:xfrm>
            <a:custGeom>
              <a:avLst/>
              <a:gdLst>
                <a:gd name="T0" fmla="*/ 0 w 21928"/>
                <a:gd name="T1" fmla="*/ 188 h 1124"/>
                <a:gd name="T2" fmla="*/ 188 w 21928"/>
                <a:gd name="T3" fmla="*/ 0 h 1124"/>
                <a:gd name="T4" fmla="*/ 21741 w 21928"/>
                <a:gd name="T5" fmla="*/ 0 h 1124"/>
                <a:gd name="T6" fmla="*/ 21928 w 21928"/>
                <a:gd name="T7" fmla="*/ 188 h 1124"/>
                <a:gd name="T8" fmla="*/ 21928 w 21928"/>
                <a:gd name="T9" fmla="*/ 937 h 1124"/>
                <a:gd name="T10" fmla="*/ 21741 w 21928"/>
                <a:gd name="T11" fmla="*/ 1124 h 1124"/>
                <a:gd name="T12" fmla="*/ 188 w 21928"/>
                <a:gd name="T13" fmla="*/ 1124 h 1124"/>
                <a:gd name="T14" fmla="*/ 0 w 21928"/>
                <a:gd name="T15" fmla="*/ 937 h 1124"/>
                <a:gd name="T16" fmla="*/ 0 w 21928"/>
                <a:gd name="T17" fmla="*/ 188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28" h="1124">
                  <a:moveTo>
                    <a:pt x="0" y="188"/>
                  </a:moveTo>
                  <a:cubicBezTo>
                    <a:pt x="0" y="84"/>
                    <a:pt x="84" y="0"/>
                    <a:pt x="188" y="0"/>
                  </a:cubicBezTo>
                  <a:lnTo>
                    <a:pt x="21741" y="0"/>
                  </a:lnTo>
                  <a:cubicBezTo>
                    <a:pt x="21845" y="0"/>
                    <a:pt x="21928" y="84"/>
                    <a:pt x="21928" y="188"/>
                  </a:cubicBezTo>
                  <a:lnTo>
                    <a:pt x="21928" y="937"/>
                  </a:lnTo>
                  <a:cubicBezTo>
                    <a:pt x="21928" y="1041"/>
                    <a:pt x="21845" y="1124"/>
                    <a:pt x="21741" y="1124"/>
                  </a:cubicBezTo>
                  <a:lnTo>
                    <a:pt x="188" y="1124"/>
                  </a:lnTo>
                  <a:cubicBezTo>
                    <a:pt x="84" y="1124"/>
                    <a:pt x="0" y="1041"/>
                    <a:pt x="0" y="937"/>
                  </a:cubicBezTo>
                  <a:lnTo>
                    <a:pt x="0" y="188"/>
                  </a:lnTo>
                  <a:close/>
                </a:path>
              </a:pathLst>
            </a:custGeom>
            <a:solidFill>
              <a:srgbClr val="6B6BC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sz="800">
                <a:latin typeface="+mj-lt"/>
              </a:endParaRPr>
            </a:p>
          </p:txBody>
        </p:sp>
        <p:sp>
          <p:nvSpPr>
            <p:cNvPr id="137" name="Rectangle 523"/>
            <p:cNvSpPr>
              <a:spLocks noChangeArrowheads="1"/>
            </p:cNvSpPr>
            <p:nvPr/>
          </p:nvSpPr>
          <p:spPr bwMode="auto">
            <a:xfrm>
              <a:off x="1866" y="3921"/>
              <a:ext cx="437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600" b="1" i="0" u="none" strike="noStrike" cap="none" normalizeH="0" baseline="0" dirty="0">
                  <a:ln>
                    <a:noFill/>
                  </a:ln>
                  <a:effectLst/>
                  <a:latin typeface="+mn-lt"/>
                  <a:cs typeface="Arial" pitchFamily="34" charset="0"/>
                </a:rPr>
                <a:t>PROCESO CONTABLE  Y SISTEMA DOCUMENTAL CONTABLE </a:t>
              </a:r>
              <a:endParaRPr kumimoji="0" lang="es-CO" sz="1600" b="0" i="0" u="none" strike="noStrike" cap="none" normalizeH="0" baseline="0" dirty="0">
                <a:ln>
                  <a:noFill/>
                </a:ln>
                <a:effectLst/>
                <a:latin typeface="+mn-lt"/>
                <a:cs typeface="Arial" pitchFamily="34" charset="0"/>
              </a:endParaRPr>
            </a:p>
          </p:txBody>
        </p:sp>
        <p:sp>
          <p:nvSpPr>
            <p:cNvPr id="138" name="Freeform 524"/>
            <p:cNvSpPr>
              <a:spLocks/>
            </p:cNvSpPr>
            <p:nvPr/>
          </p:nvSpPr>
          <p:spPr bwMode="auto">
            <a:xfrm>
              <a:off x="1010" y="3750"/>
              <a:ext cx="243" cy="111"/>
            </a:xfrm>
            <a:custGeom>
              <a:avLst/>
              <a:gdLst>
                <a:gd name="T0" fmla="*/ 0 w 391"/>
                <a:gd name="T1" fmla="*/ 107 h 214"/>
                <a:gd name="T2" fmla="*/ 195 w 391"/>
                <a:gd name="T3" fmla="*/ 0 h 214"/>
                <a:gd name="T4" fmla="*/ 391 w 391"/>
                <a:gd name="T5" fmla="*/ 107 h 214"/>
                <a:gd name="T6" fmla="*/ 293 w 391"/>
                <a:gd name="T7" fmla="*/ 107 h 214"/>
                <a:gd name="T8" fmla="*/ 293 w 391"/>
                <a:gd name="T9" fmla="*/ 214 h 214"/>
                <a:gd name="T10" fmla="*/ 98 w 391"/>
                <a:gd name="T11" fmla="*/ 214 h 214"/>
                <a:gd name="T12" fmla="*/ 98 w 391"/>
                <a:gd name="T13" fmla="*/ 107 h 214"/>
                <a:gd name="T14" fmla="*/ 0 w 391"/>
                <a:gd name="T15" fmla="*/ 107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214">
                  <a:moveTo>
                    <a:pt x="0" y="107"/>
                  </a:moveTo>
                  <a:lnTo>
                    <a:pt x="195" y="0"/>
                  </a:lnTo>
                  <a:lnTo>
                    <a:pt x="391" y="107"/>
                  </a:lnTo>
                  <a:lnTo>
                    <a:pt x="293" y="107"/>
                  </a:lnTo>
                  <a:lnTo>
                    <a:pt x="293" y="214"/>
                  </a:lnTo>
                  <a:lnTo>
                    <a:pt x="98" y="214"/>
                  </a:lnTo>
                  <a:lnTo>
                    <a:pt x="98" y="107"/>
                  </a:lnTo>
                  <a:lnTo>
                    <a:pt x="0" y="107"/>
                  </a:lnTo>
                  <a:close/>
                </a:path>
              </a:pathLst>
            </a:custGeom>
            <a:solidFill>
              <a:srgbClr val="6B6B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800">
                <a:latin typeface="+mj-lt"/>
              </a:endParaRPr>
            </a:p>
          </p:txBody>
        </p:sp>
        <p:sp>
          <p:nvSpPr>
            <p:cNvPr id="140" name="Freeform 526"/>
            <p:cNvSpPr>
              <a:spLocks/>
            </p:cNvSpPr>
            <p:nvPr/>
          </p:nvSpPr>
          <p:spPr bwMode="auto">
            <a:xfrm>
              <a:off x="2859" y="3766"/>
              <a:ext cx="243" cy="95"/>
            </a:xfrm>
            <a:custGeom>
              <a:avLst/>
              <a:gdLst>
                <a:gd name="T0" fmla="*/ 0 w 391"/>
                <a:gd name="T1" fmla="*/ 107 h 214"/>
                <a:gd name="T2" fmla="*/ 196 w 391"/>
                <a:gd name="T3" fmla="*/ 0 h 214"/>
                <a:gd name="T4" fmla="*/ 391 w 391"/>
                <a:gd name="T5" fmla="*/ 107 h 214"/>
                <a:gd name="T6" fmla="*/ 294 w 391"/>
                <a:gd name="T7" fmla="*/ 107 h 214"/>
                <a:gd name="T8" fmla="*/ 294 w 391"/>
                <a:gd name="T9" fmla="*/ 214 h 214"/>
                <a:gd name="T10" fmla="*/ 98 w 391"/>
                <a:gd name="T11" fmla="*/ 214 h 214"/>
                <a:gd name="T12" fmla="*/ 98 w 391"/>
                <a:gd name="T13" fmla="*/ 107 h 214"/>
                <a:gd name="T14" fmla="*/ 0 w 391"/>
                <a:gd name="T15" fmla="*/ 107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214">
                  <a:moveTo>
                    <a:pt x="0" y="107"/>
                  </a:moveTo>
                  <a:lnTo>
                    <a:pt x="196" y="0"/>
                  </a:lnTo>
                  <a:lnTo>
                    <a:pt x="391" y="107"/>
                  </a:lnTo>
                  <a:lnTo>
                    <a:pt x="294" y="107"/>
                  </a:lnTo>
                  <a:lnTo>
                    <a:pt x="294" y="214"/>
                  </a:lnTo>
                  <a:lnTo>
                    <a:pt x="98" y="214"/>
                  </a:lnTo>
                  <a:lnTo>
                    <a:pt x="98" y="107"/>
                  </a:lnTo>
                  <a:lnTo>
                    <a:pt x="0" y="107"/>
                  </a:lnTo>
                  <a:close/>
                </a:path>
              </a:pathLst>
            </a:custGeom>
            <a:solidFill>
              <a:srgbClr val="6B6B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800">
                <a:latin typeface="+mj-lt"/>
              </a:endParaRPr>
            </a:p>
          </p:txBody>
        </p:sp>
        <p:sp>
          <p:nvSpPr>
            <p:cNvPr id="142" name="Freeform 528"/>
            <p:cNvSpPr>
              <a:spLocks/>
            </p:cNvSpPr>
            <p:nvPr/>
          </p:nvSpPr>
          <p:spPr bwMode="auto">
            <a:xfrm>
              <a:off x="5441" y="3778"/>
              <a:ext cx="222" cy="89"/>
            </a:xfrm>
            <a:custGeom>
              <a:avLst/>
              <a:gdLst>
                <a:gd name="T0" fmla="*/ 0 w 392"/>
                <a:gd name="T1" fmla="*/ 107 h 214"/>
                <a:gd name="T2" fmla="*/ 196 w 392"/>
                <a:gd name="T3" fmla="*/ 0 h 214"/>
                <a:gd name="T4" fmla="*/ 392 w 392"/>
                <a:gd name="T5" fmla="*/ 107 h 214"/>
                <a:gd name="T6" fmla="*/ 294 w 392"/>
                <a:gd name="T7" fmla="*/ 107 h 214"/>
                <a:gd name="T8" fmla="*/ 294 w 392"/>
                <a:gd name="T9" fmla="*/ 214 h 214"/>
                <a:gd name="T10" fmla="*/ 98 w 392"/>
                <a:gd name="T11" fmla="*/ 214 h 214"/>
                <a:gd name="T12" fmla="*/ 98 w 392"/>
                <a:gd name="T13" fmla="*/ 107 h 214"/>
                <a:gd name="T14" fmla="*/ 0 w 392"/>
                <a:gd name="T15" fmla="*/ 107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214">
                  <a:moveTo>
                    <a:pt x="0" y="107"/>
                  </a:moveTo>
                  <a:lnTo>
                    <a:pt x="196" y="0"/>
                  </a:lnTo>
                  <a:lnTo>
                    <a:pt x="392" y="107"/>
                  </a:lnTo>
                  <a:lnTo>
                    <a:pt x="294" y="107"/>
                  </a:lnTo>
                  <a:lnTo>
                    <a:pt x="294" y="214"/>
                  </a:lnTo>
                  <a:lnTo>
                    <a:pt x="98" y="214"/>
                  </a:lnTo>
                  <a:lnTo>
                    <a:pt x="98" y="107"/>
                  </a:lnTo>
                  <a:lnTo>
                    <a:pt x="0" y="107"/>
                  </a:lnTo>
                  <a:close/>
                </a:path>
              </a:pathLst>
            </a:custGeom>
            <a:solidFill>
              <a:srgbClr val="6B6B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800">
                <a:latin typeface="+mj-lt"/>
              </a:endParaRPr>
            </a:p>
          </p:txBody>
        </p:sp>
      </p:grpSp>
      <p:sp>
        <p:nvSpPr>
          <p:cNvPr id="27" name="Freeform 518"/>
          <p:cNvSpPr>
            <a:spLocks/>
          </p:cNvSpPr>
          <p:nvPr/>
        </p:nvSpPr>
        <p:spPr bwMode="auto">
          <a:xfrm>
            <a:off x="467544" y="404664"/>
            <a:ext cx="8280920" cy="547923"/>
          </a:xfrm>
          <a:custGeom>
            <a:avLst/>
            <a:gdLst>
              <a:gd name="T0" fmla="*/ 0 w 21928"/>
              <a:gd name="T1" fmla="*/ 172 h 1028"/>
              <a:gd name="T2" fmla="*/ 172 w 21928"/>
              <a:gd name="T3" fmla="*/ 0 h 1028"/>
              <a:gd name="T4" fmla="*/ 21757 w 21928"/>
              <a:gd name="T5" fmla="*/ 0 h 1028"/>
              <a:gd name="T6" fmla="*/ 21928 w 21928"/>
              <a:gd name="T7" fmla="*/ 172 h 1028"/>
              <a:gd name="T8" fmla="*/ 21928 w 21928"/>
              <a:gd name="T9" fmla="*/ 857 h 1028"/>
              <a:gd name="T10" fmla="*/ 21757 w 21928"/>
              <a:gd name="T11" fmla="*/ 1028 h 1028"/>
              <a:gd name="T12" fmla="*/ 172 w 21928"/>
              <a:gd name="T13" fmla="*/ 1028 h 1028"/>
              <a:gd name="T14" fmla="*/ 0 w 21928"/>
              <a:gd name="T15" fmla="*/ 857 h 1028"/>
              <a:gd name="T16" fmla="*/ 0 w 21928"/>
              <a:gd name="T17" fmla="*/ 172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28" h="1028">
                <a:moveTo>
                  <a:pt x="0" y="172"/>
                </a:moveTo>
                <a:cubicBezTo>
                  <a:pt x="0" y="77"/>
                  <a:pt x="77" y="0"/>
                  <a:pt x="172" y="0"/>
                </a:cubicBezTo>
                <a:lnTo>
                  <a:pt x="21757" y="0"/>
                </a:lnTo>
                <a:cubicBezTo>
                  <a:pt x="21852" y="0"/>
                  <a:pt x="21928" y="77"/>
                  <a:pt x="21928" y="172"/>
                </a:cubicBezTo>
                <a:lnTo>
                  <a:pt x="21928" y="857"/>
                </a:lnTo>
                <a:cubicBezTo>
                  <a:pt x="21928" y="952"/>
                  <a:pt x="21852" y="1028"/>
                  <a:pt x="21757" y="1028"/>
                </a:cubicBezTo>
                <a:lnTo>
                  <a:pt x="172" y="1028"/>
                </a:lnTo>
                <a:cubicBezTo>
                  <a:pt x="77" y="1028"/>
                  <a:pt x="0" y="952"/>
                  <a:pt x="0" y="857"/>
                </a:cubicBezTo>
                <a:lnTo>
                  <a:pt x="0" y="172"/>
                </a:lnTo>
                <a:close/>
              </a:path>
            </a:pathLst>
          </a:custGeom>
          <a:solidFill>
            <a:srgbClr val="BBE0E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sz="2000"/>
          </a:p>
        </p:txBody>
      </p:sp>
      <p:sp>
        <p:nvSpPr>
          <p:cNvPr id="28" name="Rectangle 520"/>
          <p:cNvSpPr>
            <a:spLocks noChangeArrowheads="1"/>
          </p:cNvSpPr>
          <p:nvPr/>
        </p:nvSpPr>
        <p:spPr bwMode="auto">
          <a:xfrm>
            <a:off x="1346051" y="548680"/>
            <a:ext cx="67283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2000" b="1" i="0" u="none" strike="noStrike" cap="none" normalizeH="0" baseline="0" dirty="0">
                <a:ln>
                  <a:noFill/>
                </a:ln>
                <a:solidFill>
                  <a:srgbClr val="000000"/>
                </a:solidFill>
                <a:effectLst/>
                <a:latin typeface="Calibri" pitchFamily="34" charset="0"/>
                <a:cs typeface="Arial" pitchFamily="34" charset="0"/>
              </a:rPr>
              <a:t>NUEVA ESTRUCTURA DEL RÉGIMEN DE CONTABILIDAD PÚBLICA</a:t>
            </a:r>
            <a:endParaRPr kumimoji="0" lang="es-CO" sz="2000" b="0" i="0" u="none" strike="noStrike" cap="none" normalizeH="0" baseline="0" dirty="0">
              <a:ln>
                <a:noFill/>
              </a:ln>
              <a:solidFill>
                <a:srgbClr val="000000"/>
              </a:solidFill>
              <a:effectLst/>
              <a:latin typeface="Arial" pitchFamily="34" charset="0"/>
              <a:cs typeface="Arial" pitchFamily="34" charset="0"/>
            </a:endParaRPr>
          </a:p>
        </p:txBody>
      </p:sp>
      <p:sp>
        <p:nvSpPr>
          <p:cNvPr id="496" name="CuadroTexto 495"/>
          <p:cNvSpPr txBox="1"/>
          <p:nvPr/>
        </p:nvSpPr>
        <p:spPr>
          <a:xfrm>
            <a:off x="2753773" y="2317049"/>
            <a:ext cx="2403053" cy="553998"/>
          </a:xfrm>
          <a:prstGeom prst="rect">
            <a:avLst/>
          </a:prstGeom>
          <a:noFill/>
        </p:spPr>
        <p:txBody>
          <a:bodyPr wrap="square" rtlCol="0">
            <a:spAutoFit/>
          </a:bodyPr>
          <a:lstStyle/>
          <a:p>
            <a:pPr algn="ctr"/>
            <a:r>
              <a:rPr lang="es-CO" sz="1000" b="1" dirty="0">
                <a:solidFill>
                  <a:srgbClr val="000000"/>
                </a:solidFill>
                <a:latin typeface="Calibri" panose="020F0502020204030204" pitchFamily="34" charset="0"/>
              </a:rPr>
              <a:t>Empresas que no cotizan en el mercado de valores y que no captan ni administran  Ahorro del Público</a:t>
            </a:r>
          </a:p>
        </p:txBody>
      </p:sp>
      <p:sp>
        <p:nvSpPr>
          <p:cNvPr id="497" name="Freeform 509"/>
          <p:cNvSpPr>
            <a:spLocks/>
          </p:cNvSpPr>
          <p:nvPr/>
        </p:nvSpPr>
        <p:spPr bwMode="auto">
          <a:xfrm>
            <a:off x="4829468" y="3247223"/>
            <a:ext cx="576709" cy="1624252"/>
          </a:xfrm>
          <a:custGeom>
            <a:avLst/>
            <a:gdLst>
              <a:gd name="T0" fmla="*/ 0 w 2556"/>
              <a:gd name="T1" fmla="*/ 426 h 3916"/>
              <a:gd name="T2" fmla="*/ 426 w 2556"/>
              <a:gd name="T3" fmla="*/ 0 h 3916"/>
              <a:gd name="T4" fmla="*/ 2130 w 2556"/>
              <a:gd name="T5" fmla="*/ 0 h 3916"/>
              <a:gd name="T6" fmla="*/ 2556 w 2556"/>
              <a:gd name="T7" fmla="*/ 426 h 3916"/>
              <a:gd name="T8" fmla="*/ 2556 w 2556"/>
              <a:gd name="T9" fmla="*/ 3490 h 3916"/>
              <a:gd name="T10" fmla="*/ 2130 w 2556"/>
              <a:gd name="T11" fmla="*/ 3916 h 3916"/>
              <a:gd name="T12" fmla="*/ 426 w 2556"/>
              <a:gd name="T13" fmla="*/ 3916 h 3916"/>
              <a:gd name="T14" fmla="*/ 0 w 2556"/>
              <a:gd name="T15" fmla="*/ 3490 h 3916"/>
              <a:gd name="T16" fmla="*/ 0 w 2556"/>
              <a:gd name="T17" fmla="*/ 426 h 3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6" h="3916">
                <a:moveTo>
                  <a:pt x="0" y="426"/>
                </a:moveTo>
                <a:cubicBezTo>
                  <a:pt x="0" y="191"/>
                  <a:pt x="191" y="0"/>
                  <a:pt x="426" y="0"/>
                </a:cubicBezTo>
                <a:lnTo>
                  <a:pt x="2130" y="0"/>
                </a:lnTo>
                <a:cubicBezTo>
                  <a:pt x="2366" y="0"/>
                  <a:pt x="2556" y="191"/>
                  <a:pt x="2556" y="426"/>
                </a:cubicBezTo>
                <a:lnTo>
                  <a:pt x="2556" y="3490"/>
                </a:lnTo>
                <a:cubicBezTo>
                  <a:pt x="2556" y="3726"/>
                  <a:pt x="2366" y="3916"/>
                  <a:pt x="2130" y="3916"/>
                </a:cubicBezTo>
                <a:lnTo>
                  <a:pt x="426" y="3916"/>
                </a:lnTo>
                <a:cubicBezTo>
                  <a:pt x="191" y="3916"/>
                  <a:pt x="0" y="3726"/>
                  <a:pt x="0" y="3490"/>
                </a:cubicBezTo>
                <a:lnTo>
                  <a:pt x="0" y="426"/>
                </a:lnTo>
                <a:close/>
              </a:path>
            </a:pathLst>
          </a:custGeom>
          <a:solidFill>
            <a:srgbClr val="CECEE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sz="1000" dirty="0">
              <a:latin typeface="Calibri" panose="020F0502020204030204" pitchFamily="34" charset="0"/>
            </a:endParaRPr>
          </a:p>
        </p:txBody>
      </p:sp>
      <p:sp>
        <p:nvSpPr>
          <p:cNvPr id="498" name="Rectangle 372"/>
          <p:cNvSpPr>
            <a:spLocks noChangeArrowheads="1"/>
          </p:cNvSpPr>
          <p:nvPr/>
        </p:nvSpPr>
        <p:spPr bwMode="auto">
          <a:xfrm>
            <a:off x="5622201" y="2969281"/>
            <a:ext cx="1935366" cy="357758"/>
          </a:xfrm>
          <a:prstGeom prst="rect">
            <a:avLst/>
          </a:prstGeom>
          <a:noFill/>
          <a:ln w="22" cap="flat">
            <a:solidFill>
              <a:srgbClr val="9C9CD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1000"/>
          </a:p>
        </p:txBody>
      </p:sp>
      <p:sp>
        <p:nvSpPr>
          <p:cNvPr id="499" name="CuadroTexto 498"/>
          <p:cNvSpPr txBox="1"/>
          <p:nvPr/>
        </p:nvSpPr>
        <p:spPr>
          <a:xfrm>
            <a:off x="7964953" y="3393075"/>
            <a:ext cx="925966" cy="1231106"/>
          </a:xfrm>
          <a:prstGeom prst="rect">
            <a:avLst/>
          </a:prstGeom>
          <a:noFill/>
        </p:spPr>
        <p:txBody>
          <a:bodyPr wrap="square" rtlCol="0">
            <a:spAutoFit/>
          </a:bodyPr>
          <a:lstStyle/>
          <a:p>
            <a:pPr algn="l"/>
            <a:r>
              <a:rPr lang="es-CO" sz="1000" b="1" dirty="0">
                <a:latin typeface="Calibri" panose="020F0502020204030204" pitchFamily="34" charset="0"/>
              </a:rPr>
              <a:t>Res 743/13 </a:t>
            </a:r>
          </a:p>
          <a:p>
            <a:pPr algn="l"/>
            <a:r>
              <a:rPr lang="es-CO" sz="1000" b="1" dirty="0">
                <a:latin typeface="Calibri" panose="020F0502020204030204" pitchFamily="34" charset="0"/>
              </a:rPr>
              <a:t>Res. 598/14</a:t>
            </a:r>
          </a:p>
          <a:p>
            <a:pPr algn="l"/>
            <a:r>
              <a:rPr lang="es-CO" sz="1000" b="1" dirty="0">
                <a:latin typeface="Calibri" panose="020F0502020204030204" pitchFamily="34" charset="0"/>
              </a:rPr>
              <a:t>(Anexo D.N 2784/12 y normas que lo modifiquen) </a:t>
            </a:r>
          </a:p>
        </p:txBody>
      </p:sp>
      <p:sp>
        <p:nvSpPr>
          <p:cNvPr id="500" name="Freeform 508"/>
          <p:cNvSpPr>
            <a:spLocks/>
          </p:cNvSpPr>
          <p:nvPr/>
        </p:nvSpPr>
        <p:spPr bwMode="auto">
          <a:xfrm>
            <a:off x="4578046" y="3128443"/>
            <a:ext cx="215720" cy="1677973"/>
          </a:xfrm>
          <a:custGeom>
            <a:avLst/>
            <a:gdLst>
              <a:gd name="T0" fmla="*/ 0 w 516"/>
              <a:gd name="T1" fmla="*/ 0 h 4944"/>
              <a:gd name="T2" fmla="*/ 258 w 516"/>
              <a:gd name="T3" fmla="*/ 43 h 4944"/>
              <a:gd name="T4" fmla="*/ 258 w 516"/>
              <a:gd name="T5" fmla="*/ 2430 h 4944"/>
              <a:gd name="T6" fmla="*/ 516 w 516"/>
              <a:gd name="T7" fmla="*/ 2472 h 4944"/>
              <a:gd name="T8" fmla="*/ 258 w 516"/>
              <a:gd name="T9" fmla="*/ 2515 h 4944"/>
              <a:gd name="T10" fmla="*/ 258 w 516"/>
              <a:gd name="T11" fmla="*/ 4902 h 4944"/>
              <a:gd name="T12" fmla="*/ 0 w 516"/>
              <a:gd name="T13" fmla="*/ 4944 h 4944"/>
            </a:gdLst>
            <a:ahLst/>
            <a:cxnLst>
              <a:cxn ang="0">
                <a:pos x="T0" y="T1"/>
              </a:cxn>
              <a:cxn ang="0">
                <a:pos x="T2" y="T3"/>
              </a:cxn>
              <a:cxn ang="0">
                <a:pos x="T4" y="T5"/>
              </a:cxn>
              <a:cxn ang="0">
                <a:pos x="T6" y="T7"/>
              </a:cxn>
              <a:cxn ang="0">
                <a:pos x="T8" y="T9"/>
              </a:cxn>
              <a:cxn ang="0">
                <a:pos x="T10" y="T11"/>
              </a:cxn>
              <a:cxn ang="0">
                <a:pos x="T12" y="T13"/>
              </a:cxn>
            </a:cxnLst>
            <a:rect l="0" t="0" r="r" b="b"/>
            <a:pathLst>
              <a:path w="516" h="4944">
                <a:moveTo>
                  <a:pt x="0" y="0"/>
                </a:moveTo>
                <a:cubicBezTo>
                  <a:pt x="143" y="0"/>
                  <a:pt x="258" y="20"/>
                  <a:pt x="258" y="43"/>
                </a:cubicBezTo>
                <a:lnTo>
                  <a:pt x="258" y="2430"/>
                </a:lnTo>
                <a:cubicBezTo>
                  <a:pt x="258" y="2453"/>
                  <a:pt x="374" y="2472"/>
                  <a:pt x="516" y="2472"/>
                </a:cubicBezTo>
                <a:cubicBezTo>
                  <a:pt x="374" y="2472"/>
                  <a:pt x="258" y="2492"/>
                  <a:pt x="258" y="2515"/>
                </a:cubicBezTo>
                <a:lnTo>
                  <a:pt x="258" y="4902"/>
                </a:lnTo>
                <a:cubicBezTo>
                  <a:pt x="258" y="4925"/>
                  <a:pt x="143" y="4944"/>
                  <a:pt x="0" y="4944"/>
                </a:cubicBezTo>
              </a:path>
            </a:pathLst>
          </a:custGeom>
          <a:noFill/>
          <a:ln w="25" cap="flat">
            <a:solidFill>
              <a:srgbClr val="22226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1000"/>
          </a:p>
        </p:txBody>
      </p:sp>
      <p:sp>
        <p:nvSpPr>
          <p:cNvPr id="501" name="CuadroTexto 500"/>
          <p:cNvSpPr txBox="1"/>
          <p:nvPr/>
        </p:nvSpPr>
        <p:spPr>
          <a:xfrm>
            <a:off x="4801409" y="3322572"/>
            <a:ext cx="674962" cy="1255728"/>
          </a:xfrm>
          <a:prstGeom prst="rect">
            <a:avLst/>
          </a:prstGeom>
          <a:noFill/>
        </p:spPr>
        <p:txBody>
          <a:bodyPr wrap="square" rtlCol="0">
            <a:spAutoFit/>
          </a:bodyPr>
          <a:lstStyle/>
          <a:p>
            <a:pPr algn="l"/>
            <a:r>
              <a:rPr lang="es-CO" sz="900" b="1" dirty="0">
                <a:latin typeface="Calibri" panose="020F0502020204030204" pitchFamily="34" charset="0"/>
              </a:rPr>
              <a:t>Res. 414 </a:t>
            </a:r>
            <a:r>
              <a:rPr lang="es-CO" sz="900" b="1" dirty="0" err="1">
                <a:latin typeface="Calibri" panose="020F0502020204030204" pitchFamily="34" charset="0"/>
              </a:rPr>
              <a:t>Sep</a:t>
            </a:r>
            <a:r>
              <a:rPr lang="es-CO" sz="900" b="1" dirty="0">
                <a:latin typeface="Calibri" panose="020F0502020204030204" pitchFamily="34" charset="0"/>
              </a:rPr>
              <a:t> 2014. </a:t>
            </a:r>
          </a:p>
          <a:p>
            <a:pPr algn="l"/>
            <a:endParaRPr lang="es-CO" sz="900" b="1" dirty="0">
              <a:latin typeface="Calibri" panose="020F0502020204030204" pitchFamily="34" charset="0"/>
            </a:endParaRPr>
          </a:p>
          <a:p>
            <a:pPr algn="l"/>
            <a:r>
              <a:rPr lang="es-CO" sz="900" b="1" dirty="0">
                <a:latin typeface="Calibri" panose="020F0502020204030204" pitchFamily="34" charset="0"/>
              </a:rPr>
              <a:t>Carta Circular 03 e </a:t>
            </a:r>
            <a:r>
              <a:rPr lang="es-CO" sz="900" b="1" dirty="0" err="1">
                <a:latin typeface="Calibri" panose="020F0502020204030204" pitchFamily="34" charset="0"/>
              </a:rPr>
              <a:t>Instruc</a:t>
            </a:r>
            <a:r>
              <a:rPr lang="es-CO" sz="900" b="1" dirty="0">
                <a:latin typeface="Calibri" panose="020F0502020204030204" pitchFamily="34" charset="0"/>
              </a:rPr>
              <a:t>. 02 / 2014</a:t>
            </a:r>
          </a:p>
        </p:txBody>
      </p:sp>
      <p:sp>
        <p:nvSpPr>
          <p:cNvPr id="502" name="CuadroTexto 501"/>
          <p:cNvSpPr txBox="1"/>
          <p:nvPr/>
        </p:nvSpPr>
        <p:spPr>
          <a:xfrm>
            <a:off x="509633" y="2408111"/>
            <a:ext cx="2045046" cy="307777"/>
          </a:xfrm>
          <a:prstGeom prst="rect">
            <a:avLst/>
          </a:prstGeom>
          <a:noFill/>
        </p:spPr>
        <p:txBody>
          <a:bodyPr wrap="square" rtlCol="0">
            <a:spAutoFit/>
          </a:bodyPr>
          <a:lstStyle/>
          <a:p>
            <a:pPr algn="ctr"/>
            <a:r>
              <a:rPr lang="es-CO" sz="1400" b="1" dirty="0">
                <a:solidFill>
                  <a:srgbClr val="000000"/>
                </a:solidFill>
                <a:latin typeface="Calibri" panose="020F0502020204030204" pitchFamily="34" charset="0"/>
              </a:rPr>
              <a:t>Entidades de gobierno</a:t>
            </a:r>
          </a:p>
        </p:txBody>
      </p:sp>
      <p:sp>
        <p:nvSpPr>
          <p:cNvPr id="503" name="CuadroTexto 502"/>
          <p:cNvSpPr txBox="1"/>
          <p:nvPr/>
        </p:nvSpPr>
        <p:spPr>
          <a:xfrm>
            <a:off x="1835697" y="1274528"/>
            <a:ext cx="4606796" cy="498598"/>
          </a:xfrm>
          <a:prstGeom prst="rect">
            <a:avLst/>
          </a:prstGeom>
          <a:noFill/>
        </p:spPr>
        <p:txBody>
          <a:bodyPr wrap="square" rtlCol="0">
            <a:spAutoFit/>
          </a:bodyPr>
          <a:lstStyle/>
          <a:p>
            <a:pPr algn="ctr"/>
            <a:r>
              <a:rPr lang="es-CO" sz="1200" b="1" dirty="0">
                <a:solidFill>
                  <a:srgbClr val="000000"/>
                </a:solidFill>
                <a:latin typeface="Calibri" panose="020F0502020204030204" pitchFamily="34" charset="0"/>
              </a:rPr>
              <a:t>CONTEXTO DEL SECTOR PÚBLICO COLOMBIANO Y</a:t>
            </a:r>
          </a:p>
          <a:p>
            <a:pPr algn="ctr"/>
            <a:r>
              <a:rPr lang="es-CO" sz="1200" b="1" dirty="0">
                <a:solidFill>
                  <a:srgbClr val="000000"/>
                </a:solidFill>
                <a:latin typeface="Calibri" panose="020F0502020204030204" pitchFamily="34" charset="0"/>
              </a:rPr>
              <a:t> SISTEMA NACIONAL DE CONTABILIDAD PÚBLICA</a:t>
            </a:r>
          </a:p>
        </p:txBody>
      </p:sp>
      <p:sp>
        <p:nvSpPr>
          <p:cNvPr id="504" name="CuadroTexto 503"/>
          <p:cNvSpPr txBox="1"/>
          <p:nvPr/>
        </p:nvSpPr>
        <p:spPr>
          <a:xfrm>
            <a:off x="5406176" y="2338247"/>
            <a:ext cx="2072633" cy="566309"/>
          </a:xfrm>
          <a:prstGeom prst="rect">
            <a:avLst/>
          </a:prstGeom>
          <a:noFill/>
        </p:spPr>
        <p:txBody>
          <a:bodyPr wrap="square" rtlCol="0">
            <a:spAutoFit/>
          </a:bodyPr>
          <a:lstStyle/>
          <a:p>
            <a:pPr algn="ctr"/>
            <a:r>
              <a:rPr lang="es-CO" sz="1400" b="1" dirty="0">
                <a:solidFill>
                  <a:srgbClr val="000000"/>
                </a:solidFill>
                <a:latin typeface="Calibri" panose="020F0502020204030204" pitchFamily="34" charset="0"/>
              </a:rPr>
              <a:t>Empresas que cotizan en </a:t>
            </a:r>
          </a:p>
          <a:p>
            <a:pPr algn="ctr"/>
            <a:r>
              <a:rPr lang="es-CO" sz="1400" b="1" dirty="0">
                <a:solidFill>
                  <a:srgbClr val="000000"/>
                </a:solidFill>
                <a:latin typeface="Calibri" panose="020F0502020204030204" pitchFamily="34" charset="0"/>
              </a:rPr>
              <a:t>el mercado de valores</a:t>
            </a:r>
          </a:p>
        </p:txBody>
      </p:sp>
      <p:sp>
        <p:nvSpPr>
          <p:cNvPr id="505" name="Rectangle 136"/>
          <p:cNvSpPr>
            <a:spLocks noChangeArrowheads="1"/>
          </p:cNvSpPr>
          <p:nvPr/>
        </p:nvSpPr>
        <p:spPr bwMode="auto">
          <a:xfrm>
            <a:off x="1261276" y="3624519"/>
            <a:ext cx="7837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Calibri" pitchFamily="34" charset="0"/>
                <a:cs typeface="Arial" pitchFamily="34" charset="0"/>
              </a:rPr>
              <a:t>Normas</a:t>
            </a:r>
            <a:endParaRPr kumimoji="0" lang="es-CO" sz="1400" b="1" i="0" u="none" strike="noStrike" cap="none" normalizeH="0" baseline="0" dirty="0">
              <a:ln>
                <a:noFill/>
              </a:ln>
              <a:solidFill>
                <a:srgbClr val="000000"/>
              </a:solidFill>
              <a:effectLst/>
              <a:latin typeface="Arial" pitchFamily="34" charset="0"/>
              <a:cs typeface="Arial" pitchFamily="34" charset="0"/>
            </a:endParaRPr>
          </a:p>
        </p:txBody>
      </p:sp>
      <p:sp>
        <p:nvSpPr>
          <p:cNvPr id="506" name="Rectangle 136"/>
          <p:cNvSpPr>
            <a:spLocks noChangeArrowheads="1"/>
          </p:cNvSpPr>
          <p:nvPr/>
        </p:nvSpPr>
        <p:spPr bwMode="auto">
          <a:xfrm>
            <a:off x="3317945" y="3624519"/>
            <a:ext cx="7053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Calibri" pitchFamily="34" charset="0"/>
                <a:cs typeface="Arial" pitchFamily="34" charset="0"/>
              </a:rPr>
              <a:t>Normas</a:t>
            </a:r>
            <a:endParaRPr kumimoji="0" lang="es-CO" sz="1400" b="1" i="0" u="none" strike="noStrike" cap="none" normalizeH="0" baseline="0" dirty="0">
              <a:ln>
                <a:noFill/>
              </a:ln>
              <a:solidFill>
                <a:srgbClr val="000000"/>
              </a:solidFill>
              <a:effectLst/>
              <a:latin typeface="Arial" pitchFamily="34" charset="0"/>
              <a:cs typeface="Arial" pitchFamily="34" charset="0"/>
            </a:endParaRPr>
          </a:p>
        </p:txBody>
      </p:sp>
      <p:sp>
        <p:nvSpPr>
          <p:cNvPr id="507" name="Rectangle 143"/>
          <p:cNvSpPr>
            <a:spLocks noChangeArrowheads="1"/>
          </p:cNvSpPr>
          <p:nvPr/>
        </p:nvSpPr>
        <p:spPr bwMode="auto">
          <a:xfrm>
            <a:off x="3059685" y="4179317"/>
            <a:ext cx="14886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Calibri" pitchFamily="34" charset="0"/>
                <a:cs typeface="Arial" pitchFamily="34" charset="0"/>
              </a:rPr>
              <a:t>Guías de aplicación</a:t>
            </a:r>
            <a:endParaRPr kumimoji="0" lang="es-CO" sz="1400" b="1" i="0" u="none" strike="noStrike" cap="none" normalizeH="0" baseline="0" dirty="0">
              <a:ln>
                <a:noFill/>
              </a:ln>
              <a:solidFill>
                <a:srgbClr val="000000"/>
              </a:solidFill>
              <a:effectLst/>
              <a:latin typeface="Arial" pitchFamily="34" charset="0"/>
              <a:cs typeface="Arial" pitchFamily="34" charset="0"/>
            </a:endParaRPr>
          </a:p>
        </p:txBody>
      </p:sp>
      <p:sp>
        <p:nvSpPr>
          <p:cNvPr id="508" name="Rectangle 146"/>
          <p:cNvSpPr>
            <a:spLocks noChangeArrowheads="1"/>
          </p:cNvSpPr>
          <p:nvPr/>
        </p:nvSpPr>
        <p:spPr bwMode="auto">
          <a:xfrm>
            <a:off x="3019698" y="4704639"/>
            <a:ext cx="13972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Calibri" pitchFamily="34" charset="0"/>
                <a:cs typeface="Arial" pitchFamily="34" charset="0"/>
              </a:rPr>
              <a:t>Doctrina Contable</a:t>
            </a:r>
            <a:endParaRPr kumimoji="0" lang="es-CO" sz="1400" b="1" i="0" u="none" strike="noStrike" cap="none" normalizeH="0" baseline="0" dirty="0">
              <a:ln>
                <a:noFill/>
              </a:ln>
              <a:solidFill>
                <a:srgbClr val="000000"/>
              </a:solidFill>
              <a:effectLst/>
              <a:latin typeface="Arial" pitchFamily="34" charset="0"/>
              <a:cs typeface="Arial" pitchFamily="34" charset="0"/>
            </a:endParaRPr>
          </a:p>
        </p:txBody>
      </p:sp>
      <p:sp>
        <p:nvSpPr>
          <p:cNvPr id="509" name="Rectangle 149"/>
          <p:cNvSpPr>
            <a:spLocks noChangeArrowheads="1"/>
          </p:cNvSpPr>
          <p:nvPr/>
        </p:nvSpPr>
        <p:spPr bwMode="auto">
          <a:xfrm>
            <a:off x="3019698" y="5177557"/>
            <a:ext cx="152864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Calibri" pitchFamily="34" charset="0"/>
                <a:cs typeface="Arial" pitchFamily="34" charset="0"/>
              </a:rPr>
              <a:t>Catálogo de Cuentas </a:t>
            </a:r>
            <a:endParaRPr kumimoji="0" lang="es-CO" sz="1400" b="1" i="0" u="none" strike="noStrike" cap="none" normalizeH="0" baseline="0" dirty="0">
              <a:ln>
                <a:noFill/>
              </a:ln>
              <a:solidFill>
                <a:srgbClr val="000000"/>
              </a:solidFill>
              <a:effectLst/>
              <a:latin typeface="Arial" pitchFamily="34" charset="0"/>
              <a:cs typeface="Arial" pitchFamily="34" charset="0"/>
            </a:endParaRPr>
          </a:p>
        </p:txBody>
      </p:sp>
      <p:sp>
        <p:nvSpPr>
          <p:cNvPr id="510" name="Rectangle 192"/>
          <p:cNvSpPr>
            <a:spLocks noChangeArrowheads="1"/>
          </p:cNvSpPr>
          <p:nvPr/>
        </p:nvSpPr>
        <p:spPr bwMode="auto">
          <a:xfrm>
            <a:off x="5953502" y="3042584"/>
            <a:ext cx="152530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l" eaLnBrk="1" hangingPunct="1">
              <a:spcBef>
                <a:spcPct val="0"/>
              </a:spcBef>
            </a:pPr>
            <a:r>
              <a:rPr lang="es-CO" sz="1400" b="1" dirty="0">
                <a:solidFill>
                  <a:srgbClr val="000000"/>
                </a:solidFill>
                <a:latin typeface="Calibri" pitchFamily="34" charset="0"/>
                <a:cs typeface="Arial" pitchFamily="34" charset="0"/>
              </a:rPr>
              <a:t>Marco Conceptual</a:t>
            </a:r>
          </a:p>
        </p:txBody>
      </p:sp>
      <p:sp>
        <p:nvSpPr>
          <p:cNvPr id="511" name="Rectangle 136"/>
          <p:cNvSpPr>
            <a:spLocks noChangeArrowheads="1"/>
          </p:cNvSpPr>
          <p:nvPr/>
        </p:nvSpPr>
        <p:spPr bwMode="auto">
          <a:xfrm>
            <a:off x="5981831" y="3576586"/>
            <a:ext cx="8194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Calibri" pitchFamily="34" charset="0"/>
                <a:cs typeface="Arial" pitchFamily="34" charset="0"/>
              </a:rPr>
              <a:t>Normas</a:t>
            </a:r>
            <a:endParaRPr kumimoji="0" lang="es-CO" sz="1400" b="1" i="0" u="none" strike="noStrike" cap="none" normalizeH="0" baseline="0" dirty="0">
              <a:ln>
                <a:noFill/>
              </a:ln>
              <a:solidFill>
                <a:srgbClr val="000000"/>
              </a:solidFill>
              <a:effectLst/>
              <a:latin typeface="Arial" pitchFamily="34" charset="0"/>
              <a:cs typeface="Arial" pitchFamily="34" charset="0"/>
            </a:endParaRPr>
          </a:p>
        </p:txBody>
      </p:sp>
      <p:sp>
        <p:nvSpPr>
          <p:cNvPr id="512" name="Rectangle 143"/>
          <p:cNvSpPr>
            <a:spLocks noChangeArrowheads="1"/>
          </p:cNvSpPr>
          <p:nvPr/>
        </p:nvSpPr>
        <p:spPr bwMode="auto">
          <a:xfrm>
            <a:off x="5683969" y="4096601"/>
            <a:ext cx="16509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Calibri" pitchFamily="34" charset="0"/>
                <a:cs typeface="Arial" pitchFamily="34" charset="0"/>
              </a:rPr>
              <a:t>Guías de aplicación</a:t>
            </a:r>
            <a:endParaRPr kumimoji="0" lang="es-CO" sz="1400" b="1" i="0" u="none" strike="noStrike" cap="none" normalizeH="0" baseline="0" dirty="0">
              <a:ln>
                <a:noFill/>
              </a:ln>
              <a:solidFill>
                <a:srgbClr val="000000"/>
              </a:solidFill>
              <a:effectLst/>
              <a:latin typeface="Arial" pitchFamily="34" charset="0"/>
              <a:cs typeface="Arial" pitchFamily="34" charset="0"/>
            </a:endParaRPr>
          </a:p>
        </p:txBody>
      </p:sp>
      <p:sp>
        <p:nvSpPr>
          <p:cNvPr id="513" name="Rectangle 146"/>
          <p:cNvSpPr>
            <a:spLocks noChangeArrowheads="1"/>
          </p:cNvSpPr>
          <p:nvPr/>
        </p:nvSpPr>
        <p:spPr bwMode="auto">
          <a:xfrm>
            <a:off x="5814213" y="4552733"/>
            <a:ext cx="13590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CO" sz="1400" b="1" dirty="0">
                <a:solidFill>
                  <a:srgbClr val="000000"/>
                </a:solidFill>
                <a:latin typeface="Calibri" pitchFamily="34" charset="0"/>
                <a:cs typeface="Arial" pitchFamily="34" charset="0"/>
              </a:rPr>
              <a:t>Interpretaciones</a:t>
            </a:r>
            <a:endParaRPr kumimoji="0" lang="es-CO" sz="1400" b="1" i="0" u="none" strike="noStrike" cap="none" normalizeH="0" baseline="0" dirty="0">
              <a:ln>
                <a:noFill/>
              </a:ln>
              <a:solidFill>
                <a:srgbClr val="000000"/>
              </a:solidFill>
              <a:effectLst/>
              <a:latin typeface="Arial" pitchFamily="34" charset="0"/>
              <a:cs typeface="Arial" pitchFamily="34" charset="0"/>
            </a:endParaRPr>
          </a:p>
        </p:txBody>
      </p:sp>
      <p:sp>
        <p:nvSpPr>
          <p:cNvPr id="514" name="Rectangle 503"/>
          <p:cNvSpPr>
            <a:spLocks noChangeArrowheads="1"/>
          </p:cNvSpPr>
          <p:nvPr/>
        </p:nvSpPr>
        <p:spPr bwMode="auto">
          <a:xfrm>
            <a:off x="5622201" y="5415108"/>
            <a:ext cx="1935366" cy="356248"/>
          </a:xfrm>
          <a:prstGeom prst="rect">
            <a:avLst/>
          </a:prstGeom>
          <a:noFill/>
          <a:ln w="22" cap="flat">
            <a:solidFill>
              <a:srgbClr val="9C9CD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1000"/>
          </a:p>
        </p:txBody>
      </p:sp>
      <p:sp>
        <p:nvSpPr>
          <p:cNvPr id="515" name="Rectangle 146"/>
          <p:cNvSpPr>
            <a:spLocks noChangeArrowheads="1"/>
          </p:cNvSpPr>
          <p:nvPr/>
        </p:nvSpPr>
        <p:spPr bwMode="auto">
          <a:xfrm>
            <a:off x="5683969" y="5074551"/>
            <a:ext cx="166642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Calibri" pitchFamily="34" charset="0"/>
                <a:cs typeface="Arial" pitchFamily="34" charset="0"/>
              </a:rPr>
              <a:t>Doctrina Contable</a:t>
            </a:r>
            <a:endParaRPr kumimoji="0" lang="es-CO" sz="1400" b="1" i="0" u="none" strike="noStrike" cap="none" normalizeH="0" baseline="0" dirty="0">
              <a:ln>
                <a:noFill/>
              </a:ln>
              <a:solidFill>
                <a:srgbClr val="000000"/>
              </a:solidFill>
              <a:effectLst/>
              <a:latin typeface="Arial" pitchFamily="34" charset="0"/>
              <a:cs typeface="Arial" pitchFamily="34" charset="0"/>
            </a:endParaRPr>
          </a:p>
        </p:txBody>
      </p:sp>
      <p:sp>
        <p:nvSpPr>
          <p:cNvPr id="516" name="Rectangle 149"/>
          <p:cNvSpPr>
            <a:spLocks noChangeArrowheads="1"/>
          </p:cNvSpPr>
          <p:nvPr/>
        </p:nvSpPr>
        <p:spPr bwMode="auto">
          <a:xfrm>
            <a:off x="5823352" y="5501822"/>
            <a:ext cx="16554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Calibri" pitchFamily="34" charset="0"/>
                <a:cs typeface="Arial" pitchFamily="34" charset="0"/>
              </a:rPr>
              <a:t>Catálogo de Cuentas </a:t>
            </a:r>
            <a:endParaRPr kumimoji="0" lang="es-CO" sz="1400" b="1" i="0" u="none" strike="noStrike" cap="none" normalizeH="0" baseline="0" dirty="0">
              <a:ln>
                <a:noFill/>
              </a:ln>
              <a:solidFill>
                <a:srgbClr val="000000"/>
              </a:solidFill>
              <a:effectLst/>
              <a:latin typeface="Arial" pitchFamily="34" charset="0"/>
              <a:cs typeface="Arial" pitchFamily="34" charset="0"/>
            </a:endParaRPr>
          </a:p>
        </p:txBody>
      </p:sp>
      <p:sp>
        <p:nvSpPr>
          <p:cNvPr id="517" name="Rectangle 149"/>
          <p:cNvSpPr>
            <a:spLocks noChangeArrowheads="1"/>
          </p:cNvSpPr>
          <p:nvPr/>
        </p:nvSpPr>
        <p:spPr bwMode="auto">
          <a:xfrm>
            <a:off x="971601" y="5164197"/>
            <a:ext cx="15424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Calibri" pitchFamily="34" charset="0"/>
                <a:cs typeface="Arial" pitchFamily="34" charset="0"/>
              </a:rPr>
              <a:t>Catálogo de Cuentas </a:t>
            </a:r>
            <a:endParaRPr kumimoji="0" lang="es-CO" sz="1400" b="1" i="0" u="none" strike="noStrike" cap="none" normalizeH="0" baseline="0" dirty="0">
              <a:ln>
                <a:noFill/>
              </a:ln>
              <a:solidFill>
                <a:srgbClr val="000000"/>
              </a:solidFill>
              <a:effectLst/>
              <a:latin typeface="Arial" pitchFamily="34" charset="0"/>
              <a:cs typeface="Arial" pitchFamily="34" charset="0"/>
            </a:endParaRPr>
          </a:p>
        </p:txBody>
      </p:sp>
      <p:sp>
        <p:nvSpPr>
          <p:cNvPr id="518" name="Rectangle 146"/>
          <p:cNvSpPr>
            <a:spLocks noChangeArrowheads="1"/>
          </p:cNvSpPr>
          <p:nvPr/>
        </p:nvSpPr>
        <p:spPr bwMode="auto">
          <a:xfrm>
            <a:off x="1054626" y="4704639"/>
            <a:ext cx="14593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Calibri" pitchFamily="34" charset="0"/>
                <a:cs typeface="Arial" pitchFamily="34" charset="0"/>
              </a:rPr>
              <a:t>Doctrina Contable</a:t>
            </a:r>
            <a:endParaRPr kumimoji="0" lang="es-CO" sz="1400" b="1" i="0" u="none" strike="noStrike" cap="none" normalizeH="0" baseline="0" dirty="0">
              <a:ln>
                <a:noFill/>
              </a:ln>
              <a:solidFill>
                <a:srgbClr val="000000"/>
              </a:solidFill>
              <a:effectLst/>
              <a:latin typeface="Arial" pitchFamily="34" charset="0"/>
              <a:cs typeface="Arial" pitchFamily="34" charset="0"/>
            </a:endParaRPr>
          </a:p>
        </p:txBody>
      </p:sp>
      <p:sp>
        <p:nvSpPr>
          <p:cNvPr id="519" name="Rectangle 143"/>
          <p:cNvSpPr>
            <a:spLocks noChangeArrowheads="1"/>
          </p:cNvSpPr>
          <p:nvPr/>
        </p:nvSpPr>
        <p:spPr bwMode="auto">
          <a:xfrm>
            <a:off x="971600" y="4183808"/>
            <a:ext cx="14315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Calibri" pitchFamily="34" charset="0"/>
                <a:cs typeface="Arial" pitchFamily="34" charset="0"/>
              </a:rPr>
              <a:t>Guías de aplicación</a:t>
            </a:r>
            <a:endParaRPr kumimoji="0" lang="es-CO" sz="1400" b="1" i="0" u="none" strike="noStrike" cap="none" normalizeH="0" baseline="0" dirty="0">
              <a:ln>
                <a:noFill/>
              </a:ln>
              <a:solidFill>
                <a:srgbClr val="000000"/>
              </a:solidFill>
              <a:effectLst/>
              <a:latin typeface="Arial" pitchFamily="34" charset="0"/>
              <a:cs typeface="Arial" pitchFamily="34" charset="0"/>
            </a:endParaRPr>
          </a:p>
        </p:txBody>
      </p:sp>
    </p:spTree>
    <p:extLst>
      <p:ext uri="{BB962C8B-B14F-4D97-AF65-F5344CB8AC3E}">
        <p14:creationId xmlns:p14="http://schemas.microsoft.com/office/powerpoint/2010/main" val="42143399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25</a:t>
            </a:fld>
            <a:endParaRPr lang="es-ES_tradnl" dirty="0"/>
          </a:p>
        </p:txBody>
      </p:sp>
      <p:pic>
        <p:nvPicPr>
          <p:cNvPr id="6" name="Imagen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07" y="0"/>
            <a:ext cx="9127218" cy="6237312"/>
          </a:xfrm>
          <a:prstGeom prst="rect">
            <a:avLst/>
          </a:prstGeom>
        </p:spPr>
      </p:pic>
    </p:spTree>
    <p:extLst>
      <p:ext uri="{BB962C8B-B14F-4D97-AF65-F5344CB8AC3E}">
        <p14:creationId xmlns:p14="http://schemas.microsoft.com/office/powerpoint/2010/main" val="2739522478"/>
      </p:ext>
    </p:extLst>
  </p:cSld>
  <p:clrMapOvr>
    <a:masterClrMapping/>
  </p:clrMapOvr>
  <p:transition spd="slow">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8A025F99-1DAF-4D1C-906F-3757E7DA4970}" type="slidenum">
              <a:rPr lang="es-ES_tradnl" smtClean="0"/>
              <a:pPr>
                <a:defRPr/>
              </a:pPr>
              <a:t>26</a:t>
            </a:fld>
            <a:endParaRPr lang="es-ES_tradnl" dirty="0"/>
          </a:p>
        </p:txBody>
      </p:sp>
      <p:pic>
        <p:nvPicPr>
          <p:cNvPr id="6" name="Marcador de contenido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512" y="-27384"/>
            <a:ext cx="9180512" cy="51845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085184"/>
            <a:ext cx="9144000" cy="1768507"/>
          </a:xfrm>
          <a:prstGeom prst="rect">
            <a:avLst/>
          </a:prstGeom>
          <a:solidFill>
            <a:schemeClr val="accent2"/>
          </a:solidFill>
          <a:ln>
            <a:noFill/>
          </a:ln>
          <a:effectLst>
            <a:glow rad="139700">
              <a:schemeClr val="accent5">
                <a:satMod val="175000"/>
                <a:alpha val="40000"/>
              </a:schemeClr>
            </a:glow>
          </a:effectLst>
        </p:spPr>
      </p:pic>
    </p:spTree>
    <p:extLst>
      <p:ext uri="{BB962C8B-B14F-4D97-AF65-F5344CB8AC3E}">
        <p14:creationId xmlns:p14="http://schemas.microsoft.com/office/powerpoint/2010/main" val="2547858042"/>
      </p:ext>
    </p:extLst>
  </p:cSld>
  <p:clrMapOvr>
    <a:masterClrMapping/>
  </p:clrMapOvr>
  <p:transition spd="slow">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483768" y="4509120"/>
            <a:ext cx="3598999" cy="446276"/>
          </a:xfrm>
          <a:prstGeom prst="rect">
            <a:avLst/>
          </a:prstGeom>
          <a:noFill/>
        </p:spPr>
        <p:txBody>
          <a:bodyPr wrap="none" rtlCol="0">
            <a:spAutoFit/>
          </a:bodyPr>
          <a:lstStyle/>
          <a:p>
            <a:r>
              <a:rPr lang="es-CO" dirty="0"/>
              <a:t>pbohorquez@contaduria.gov.co</a:t>
            </a:r>
          </a:p>
        </p:txBody>
      </p:sp>
    </p:spTree>
    <p:extLst>
      <p:ext uri="{BB962C8B-B14F-4D97-AF65-F5344CB8AC3E}">
        <p14:creationId xmlns:p14="http://schemas.microsoft.com/office/powerpoint/2010/main" val="19370142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acuda.org.co/wp-content/uploads/2015/01/250x50.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00070" y="1844824"/>
            <a:ext cx="3603856" cy="35283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zoomcanal.com.co/media/logos/logotipoude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571" y="404664"/>
            <a:ext cx="2528239" cy="3661537"/>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4"/>
          <a:stretch>
            <a:fillRect/>
          </a:stretch>
        </p:blipFill>
        <p:spPr>
          <a:xfrm>
            <a:off x="2627784" y="908720"/>
            <a:ext cx="2952328" cy="1656184"/>
          </a:xfrm>
          <a:prstGeom prst="rect">
            <a:avLst/>
          </a:prstGeom>
        </p:spPr>
      </p:pic>
      <p:pic>
        <p:nvPicPr>
          <p:cNvPr id="9" name="Imagen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27784" y="2564904"/>
            <a:ext cx="2880320" cy="1000524"/>
          </a:xfrm>
          <a:prstGeom prst="rect">
            <a:avLst/>
          </a:prstGeom>
          <a:noFill/>
        </p:spPr>
      </p:pic>
      <p:pic>
        <p:nvPicPr>
          <p:cNvPr id="3" name="Imagen 2"/>
          <p:cNvPicPr>
            <a:picLocks noChangeAspect="1"/>
          </p:cNvPicPr>
          <p:nvPr/>
        </p:nvPicPr>
        <p:blipFill>
          <a:blip r:embed="rId6"/>
          <a:stretch>
            <a:fillRect/>
          </a:stretch>
        </p:blipFill>
        <p:spPr>
          <a:xfrm>
            <a:off x="4067944" y="4077073"/>
            <a:ext cx="1440160" cy="2481467"/>
          </a:xfrm>
          <a:prstGeom prst="rect">
            <a:avLst/>
          </a:prstGeom>
        </p:spPr>
      </p:pic>
      <p:pic>
        <p:nvPicPr>
          <p:cNvPr id="4" name="Imagen 3"/>
          <p:cNvPicPr>
            <a:picLocks noChangeAspect="1"/>
          </p:cNvPicPr>
          <p:nvPr/>
        </p:nvPicPr>
        <p:blipFill>
          <a:blip r:embed="rId7"/>
          <a:stretch>
            <a:fillRect/>
          </a:stretch>
        </p:blipFill>
        <p:spPr>
          <a:xfrm>
            <a:off x="-31173" y="4077073"/>
            <a:ext cx="2082893" cy="2466974"/>
          </a:xfrm>
          <a:prstGeom prst="rect">
            <a:avLst/>
          </a:prstGeom>
        </p:spPr>
      </p:pic>
      <p:pic>
        <p:nvPicPr>
          <p:cNvPr id="5" name="Imagen 4"/>
          <p:cNvPicPr>
            <a:picLocks noChangeAspect="1"/>
          </p:cNvPicPr>
          <p:nvPr/>
        </p:nvPicPr>
        <p:blipFill>
          <a:blip r:embed="rId8"/>
          <a:stretch>
            <a:fillRect/>
          </a:stretch>
        </p:blipFill>
        <p:spPr>
          <a:xfrm>
            <a:off x="2051720" y="4077072"/>
            <a:ext cx="2016224" cy="2466974"/>
          </a:xfrm>
          <a:prstGeom prst="rect">
            <a:avLst/>
          </a:prstGeom>
        </p:spPr>
      </p:pic>
    </p:spTree>
    <p:extLst>
      <p:ext uri="{BB962C8B-B14F-4D97-AF65-F5344CB8AC3E}">
        <p14:creationId xmlns:p14="http://schemas.microsoft.com/office/powerpoint/2010/main" val="55959610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4</a:t>
            </a:fld>
            <a:endParaRPr lang="es-ES_tradnl" dirty="0"/>
          </a:p>
        </p:txBody>
      </p:sp>
      <p:sp>
        <p:nvSpPr>
          <p:cNvPr id="5" name="18 CuadroTexto"/>
          <p:cNvSpPr txBox="1"/>
          <p:nvPr/>
        </p:nvSpPr>
        <p:spPr>
          <a:xfrm>
            <a:off x="-20782" y="260648"/>
            <a:ext cx="9136814" cy="596597"/>
          </a:xfrm>
          <a:prstGeom prst="rect">
            <a:avLst/>
          </a:prstGeom>
          <a:noFill/>
        </p:spPr>
        <p:txBody>
          <a:bodyPr wrap="square" rtlCol="0">
            <a:spAutoFit/>
          </a:bodyPr>
          <a:lstStyle/>
          <a:p>
            <a:pPr algn="ctr"/>
            <a:r>
              <a:rPr lang="es-CO" sz="3200" b="1" dirty="0">
                <a:latin typeface="+mn-lt"/>
              </a:rPr>
              <a:t>CONTABILIDAD PÚBLICA Y RESPONSABILIDAD SOCIAL</a:t>
            </a:r>
          </a:p>
        </p:txBody>
      </p:sp>
      <p:sp>
        <p:nvSpPr>
          <p:cNvPr id="6" name="Rectángulo 7"/>
          <p:cNvSpPr/>
          <p:nvPr/>
        </p:nvSpPr>
        <p:spPr>
          <a:xfrm>
            <a:off x="306771" y="908720"/>
            <a:ext cx="8487058" cy="997184"/>
          </a:xfrm>
          <a:prstGeom prst="rect">
            <a:avLst/>
          </a:prstGeom>
          <a:solidFill>
            <a:srgbClr val="FFC000"/>
          </a:solidFill>
          <a:ln w="76200">
            <a:solidFill>
              <a:srgbClr val="006666"/>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400" b="1" dirty="0">
                <a:solidFill>
                  <a:schemeClr val="tx1"/>
                </a:solidFill>
                <a:latin typeface="Calibri" panose="020F0502020204030204" pitchFamily="34" charset="0"/>
                <a:cs typeface="Calibri" panose="020F0502020204030204" pitchFamily="34" charset="0"/>
              </a:rPr>
              <a:t>GENERADORA DE VALOR PARA UN PAÍS DE BUENAS PRÁCTICAS DE GOBIERNO</a:t>
            </a:r>
          </a:p>
        </p:txBody>
      </p:sp>
      <p:sp>
        <p:nvSpPr>
          <p:cNvPr id="7" name="Rectángulo 6"/>
          <p:cNvSpPr/>
          <p:nvPr/>
        </p:nvSpPr>
        <p:spPr>
          <a:xfrm>
            <a:off x="197196" y="2708920"/>
            <a:ext cx="8721449" cy="1080120"/>
          </a:xfrm>
          <a:prstGeom prst="rect">
            <a:avLst/>
          </a:prstGeom>
          <a:solidFill>
            <a:schemeClr val="accent3"/>
          </a:solidFill>
          <a:ln>
            <a:solidFill>
              <a:schemeClr val="tx1"/>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400" b="1" dirty="0">
                <a:solidFill>
                  <a:schemeClr val="tx1"/>
                </a:solidFill>
              </a:rPr>
              <a:t>C. P. UN GRAN QUEHACER PARA UN PAÍS </a:t>
            </a:r>
          </a:p>
          <a:p>
            <a:pPr algn="ctr"/>
            <a:r>
              <a:rPr lang="es-CO" sz="3400" b="1" dirty="0">
                <a:solidFill>
                  <a:schemeClr val="tx1"/>
                </a:solidFill>
              </a:rPr>
              <a:t>DE MUCHA PROSPERIDAD </a:t>
            </a:r>
          </a:p>
        </p:txBody>
      </p:sp>
      <p:sp>
        <p:nvSpPr>
          <p:cNvPr id="8" name="Flecha abajo 10"/>
          <p:cNvSpPr/>
          <p:nvPr/>
        </p:nvSpPr>
        <p:spPr>
          <a:xfrm>
            <a:off x="3923928" y="2060848"/>
            <a:ext cx="473202" cy="576064"/>
          </a:xfrm>
          <a:prstGeom prst="downArrow">
            <a:avLst/>
          </a:prstGeom>
          <a:ln>
            <a:solidFill>
              <a:schemeClr val="tx1"/>
            </a:solidFill>
          </a:ln>
          <a:effectLst>
            <a:glow rad="63500">
              <a:schemeClr val="accent6">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solidFill>
                <a:schemeClr val="tx1"/>
              </a:solidFill>
            </a:endParaRPr>
          </a:p>
        </p:txBody>
      </p:sp>
      <p:pic>
        <p:nvPicPr>
          <p:cNvPr id="9" name="Imagen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475" y="3945233"/>
            <a:ext cx="3126326" cy="2912767"/>
          </a:xfrm>
          <a:prstGeom prst="rect">
            <a:avLst/>
          </a:prstGeom>
        </p:spPr>
      </p:pic>
      <p:pic>
        <p:nvPicPr>
          <p:cNvPr id="10" name="Imagen 15"/>
          <p:cNvPicPr>
            <a:picLocks noChangeAspect="1"/>
          </p:cNvPicPr>
          <p:nvPr/>
        </p:nvPicPr>
        <p:blipFill>
          <a:blip r:embed="rId3"/>
          <a:stretch>
            <a:fillRect/>
          </a:stretch>
        </p:blipFill>
        <p:spPr>
          <a:xfrm>
            <a:off x="3203848" y="3889355"/>
            <a:ext cx="2979834" cy="2491973"/>
          </a:xfrm>
          <a:prstGeom prst="rect">
            <a:avLst/>
          </a:prstGeom>
        </p:spPr>
      </p:pic>
      <p:pic>
        <p:nvPicPr>
          <p:cNvPr id="11" name="Picture 5" descr="http://1.bp.blogspot.com/_q2a8Vb5C1lM/TElbY5HS0aI/AAAAAAAAACo/3RlhKmfj-I4/s1600/mundo.png"/>
          <p:cNvPicPr>
            <a:picLocks noChangeAspect="1" noChangeArrowheads="1"/>
          </p:cNvPicPr>
          <p:nvPr/>
        </p:nvPicPr>
        <p:blipFill>
          <a:blip r:embed="rId4"/>
          <a:srcRect/>
          <a:stretch>
            <a:fillRect/>
          </a:stretch>
        </p:blipFill>
        <p:spPr bwMode="auto">
          <a:xfrm>
            <a:off x="6207068" y="3930102"/>
            <a:ext cx="2908964" cy="22352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39 CuadroTexto"/>
          <p:cNvSpPr txBox="1"/>
          <p:nvPr/>
        </p:nvSpPr>
        <p:spPr>
          <a:xfrm>
            <a:off x="6707436" y="4132237"/>
            <a:ext cx="1963738" cy="1384995"/>
          </a:xfrm>
          <a:prstGeom prst="rect">
            <a:avLst/>
          </a:prstGeom>
          <a:noFill/>
        </p:spPr>
        <p:txBody>
          <a:bodyPr wrap="square">
            <a:spAutoFit/>
          </a:bodyPr>
          <a:lstStyle/>
          <a:p>
            <a:pPr algn="ctr" defTabSz="914400">
              <a:defRPr/>
            </a:pPr>
            <a:r>
              <a:rPr lang="es-CO" sz="2800" b="1" dirty="0">
                <a:solidFill>
                  <a:srgbClr val="002060"/>
                </a:solidFill>
                <a:latin typeface="Century Gothic"/>
                <a:cs typeface="Arial" charset="0"/>
              </a:rPr>
              <a:t>NUEVO </a:t>
            </a:r>
          </a:p>
          <a:p>
            <a:pPr algn="ctr" defTabSz="914400">
              <a:defRPr/>
            </a:pPr>
            <a:r>
              <a:rPr lang="es-CO" sz="2800" b="1" dirty="0">
                <a:solidFill>
                  <a:srgbClr val="002060"/>
                </a:solidFill>
                <a:latin typeface="Century Gothic"/>
                <a:cs typeface="Arial" charset="0"/>
              </a:rPr>
              <a:t>ENTORNO </a:t>
            </a:r>
          </a:p>
          <a:p>
            <a:pPr algn="ctr" defTabSz="914400">
              <a:defRPr/>
            </a:pPr>
            <a:r>
              <a:rPr lang="es-CO" sz="2800" b="1" dirty="0">
                <a:solidFill>
                  <a:srgbClr val="002060"/>
                </a:solidFill>
                <a:latin typeface="Century Gothic"/>
                <a:cs typeface="Arial" charset="0"/>
              </a:rPr>
              <a:t>MUNDIAL</a:t>
            </a:r>
            <a:endParaRPr lang="es-MX" sz="2800" b="1" dirty="0">
              <a:solidFill>
                <a:srgbClr val="002060"/>
              </a:solidFill>
              <a:latin typeface="Century Gothic"/>
              <a:cs typeface="Arial" charset="0"/>
            </a:endParaRPr>
          </a:p>
        </p:txBody>
      </p:sp>
    </p:spTree>
    <p:extLst>
      <p:ext uri="{BB962C8B-B14F-4D97-AF65-F5344CB8AC3E}">
        <p14:creationId xmlns:p14="http://schemas.microsoft.com/office/powerpoint/2010/main" val="22587990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6"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par>
                                <p:cTn id="20" presetID="6"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par>
                                <p:cTn id="23" presetID="6" presetClass="entr" presetSubtype="16"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5</a:t>
            </a:fld>
            <a:endParaRPr lang="es-ES_tradnl"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9537" y="968535"/>
            <a:ext cx="8924925" cy="5268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403649" y="260648"/>
            <a:ext cx="6492846" cy="707886"/>
          </a:xfrm>
          <a:prstGeom prst="rect">
            <a:avLst/>
          </a:prstGeom>
        </p:spPr>
        <p:txBody>
          <a:bodyPr wrap="square">
            <a:spAutoFit/>
          </a:bodyPr>
          <a:lstStyle/>
          <a:p>
            <a:pPr marL="484188" algn="ctr">
              <a:defRPr/>
            </a:pPr>
            <a:r>
              <a:rPr lang="es-CO" sz="4000" b="1" dirty="0">
                <a:ln w="6350">
                  <a:noFill/>
                </a:ln>
                <a:latin typeface="Calibri" pitchFamily="34" charset="0"/>
                <a:cs typeface="Calibri" pitchFamily="34" charset="0"/>
              </a:rPr>
              <a:t>G l o b a l i z a c i </a:t>
            </a:r>
            <a:r>
              <a:rPr lang="es-CO" sz="4000" b="1" dirty="0" err="1">
                <a:ln w="6350">
                  <a:noFill/>
                </a:ln>
                <a:latin typeface="Calibri" pitchFamily="34" charset="0"/>
                <a:cs typeface="Calibri" pitchFamily="34" charset="0"/>
              </a:rPr>
              <a:t>ó</a:t>
            </a:r>
            <a:r>
              <a:rPr lang="es-CO" sz="4000" b="1" dirty="0">
                <a:ln w="6350">
                  <a:noFill/>
                </a:ln>
                <a:latin typeface="Calibri" pitchFamily="34" charset="0"/>
                <a:cs typeface="Calibri" pitchFamily="34" charset="0"/>
              </a:rPr>
              <a:t> n</a:t>
            </a:r>
          </a:p>
        </p:txBody>
      </p:sp>
    </p:spTree>
    <p:extLst>
      <p:ext uri="{BB962C8B-B14F-4D97-AF65-F5344CB8AC3E}">
        <p14:creationId xmlns:p14="http://schemas.microsoft.com/office/powerpoint/2010/main" val="222313115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6</a:t>
            </a:fld>
            <a:endParaRPr lang="es-ES_tradnl" dirty="0"/>
          </a:p>
        </p:txBody>
      </p:sp>
      <p:sp>
        <p:nvSpPr>
          <p:cNvPr id="6" name="Rectángulo 5"/>
          <p:cNvSpPr/>
          <p:nvPr/>
        </p:nvSpPr>
        <p:spPr>
          <a:xfrm>
            <a:off x="0" y="-27384"/>
            <a:ext cx="9144000" cy="1700896"/>
          </a:xfrm>
          <a:prstGeom prst="rect">
            <a:avLst/>
          </a:prstGeom>
          <a:solidFill>
            <a:schemeClr val="accent1">
              <a:lumMod val="60000"/>
              <a:lumOff val="40000"/>
            </a:schemeClr>
          </a:solidFill>
          <a:ln>
            <a:solidFill>
              <a:schemeClr val="tx1"/>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solidFill>
                  <a:schemeClr val="tx1"/>
                </a:solidFill>
              </a:rPr>
              <a:t>DE LA RESPONSABILIDAD </a:t>
            </a:r>
          </a:p>
          <a:p>
            <a:pPr algn="just"/>
            <a:r>
              <a:rPr lang="es-CO" sz="2400" b="1" dirty="0">
                <a:solidFill>
                  <a:schemeClr val="tx1"/>
                </a:solidFill>
              </a:rPr>
              <a:t>CAPACIDAD EXISTENTE EN TODO SUJETO ACTIVO DE DERECHO PARA CONOCER Y ACEPTAR LAS CONSECUENCIAS DE UN HECHO REALIZADO LIBREMENTE. </a:t>
            </a:r>
            <a:r>
              <a:rPr lang="es-CO" sz="2400" b="1" i="1" dirty="0">
                <a:solidFill>
                  <a:schemeClr val="tx1"/>
                </a:solidFill>
              </a:rPr>
              <a:t>Diccionario de la RAE. </a:t>
            </a:r>
            <a:r>
              <a:rPr lang="es-CO" sz="2400" i="1" dirty="0">
                <a:solidFill>
                  <a:schemeClr val="tx1"/>
                </a:solidFill>
              </a:rPr>
              <a:t>Concepción Jurídica </a:t>
            </a:r>
          </a:p>
        </p:txBody>
      </p:sp>
      <p:sp>
        <p:nvSpPr>
          <p:cNvPr id="7" name="Flecha abajo 6"/>
          <p:cNvSpPr/>
          <p:nvPr/>
        </p:nvSpPr>
        <p:spPr>
          <a:xfrm>
            <a:off x="3851920" y="1772816"/>
            <a:ext cx="792088" cy="432048"/>
          </a:xfrm>
          <a:prstGeom prst="downArrow">
            <a:avLst/>
          </a:prstGeom>
          <a:ln>
            <a:solidFill>
              <a:schemeClr val="tx1"/>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7"/>
          <p:cNvSpPr/>
          <p:nvPr/>
        </p:nvSpPr>
        <p:spPr>
          <a:xfrm>
            <a:off x="-36512" y="2132856"/>
            <a:ext cx="9217024" cy="4207306"/>
          </a:xfrm>
          <a:prstGeom prst="rect">
            <a:avLst/>
          </a:prstGeom>
        </p:spPr>
        <p:txBody>
          <a:bodyPr wrap="square">
            <a:spAutoFit/>
          </a:bodyPr>
          <a:lstStyle/>
          <a:p>
            <a:pPr algn="just">
              <a:spcAft>
                <a:spcPts val="0"/>
              </a:spcAft>
            </a:pPr>
            <a:r>
              <a:rPr lang="es-ES" sz="2500" b="1" dirty="0">
                <a:latin typeface="Times New Roman" panose="02020603050405020304" pitchFamily="18" charset="0"/>
                <a:ea typeface="Times New Roman" panose="02020603050405020304" pitchFamily="18" charset="0"/>
              </a:rPr>
              <a:t>                        La</a:t>
            </a:r>
            <a:r>
              <a:rPr lang="es-ES" sz="2500" b="1" u="sng" dirty="0">
                <a:latin typeface="Times New Roman" panose="02020603050405020304" pitchFamily="18" charset="0"/>
                <a:ea typeface="Times New Roman" panose="02020603050405020304" pitchFamily="18" charset="0"/>
              </a:rPr>
              <a:t> Corte Constitucional sostuvo</a:t>
            </a:r>
            <a:r>
              <a:rPr lang="es-ES" sz="2800" b="1" dirty="0">
                <a:latin typeface="Times New Roman" panose="02020603050405020304" pitchFamily="18" charset="0"/>
                <a:ea typeface="Times New Roman" panose="02020603050405020304" pitchFamily="18" charset="0"/>
              </a:rPr>
              <a:t>:</a:t>
            </a:r>
          </a:p>
          <a:p>
            <a:pPr algn="just">
              <a:spcAft>
                <a:spcPts val="0"/>
              </a:spcAft>
            </a:pPr>
            <a:r>
              <a:rPr lang="es-CO" sz="2600" b="1" dirty="0">
                <a:latin typeface="Times New Roman" panose="02020603050405020304" pitchFamily="18" charset="0"/>
                <a:ea typeface="Times New Roman" panose="02020603050405020304" pitchFamily="18" charset="0"/>
              </a:rPr>
              <a:t>La responsabilidad social es una manifestación propia del hombre. No sólo es un compromiso tácito del individuo con la sociedad, sino la apertura del hombre hacia los demás. Todo asociado debe responderle, con servicios directos o indirectos, a la sociedad, como retribución proporcionada a los beneficios que ésta brinda a cada uno de sus componentes.</a:t>
            </a:r>
            <a:r>
              <a:rPr lang="es-CO" sz="2600" dirty="0">
                <a:latin typeface="Times New Roman" panose="02020603050405020304" pitchFamily="18" charset="0"/>
                <a:ea typeface="Times New Roman" panose="02020603050405020304" pitchFamily="18" charset="0"/>
              </a:rPr>
              <a:t>  </a:t>
            </a:r>
          </a:p>
          <a:p>
            <a:pPr algn="ctr">
              <a:spcAft>
                <a:spcPts val="0"/>
              </a:spcAft>
            </a:pPr>
            <a:r>
              <a:rPr lang="es-CO" i="1" dirty="0">
                <a:latin typeface="Times New Roman" panose="02020603050405020304" pitchFamily="18" charset="0"/>
                <a:ea typeface="Times New Roman" panose="02020603050405020304" pitchFamily="18" charset="0"/>
              </a:rPr>
              <a:t>(</a:t>
            </a:r>
            <a:r>
              <a:rPr lang="es-ES" i="1" dirty="0">
                <a:latin typeface="Times New Roman" panose="02020603050405020304" pitchFamily="18" charset="0"/>
                <a:ea typeface="Times New Roman" panose="02020603050405020304" pitchFamily="18" charset="0"/>
              </a:rPr>
              <a:t>Sentencia T - 224 de junio 15 de 1993. </a:t>
            </a:r>
            <a:r>
              <a:rPr lang="es-ES" i="1" dirty="0" err="1">
                <a:latin typeface="Times New Roman" panose="02020603050405020304" pitchFamily="18" charset="0"/>
                <a:ea typeface="Times New Roman" panose="02020603050405020304" pitchFamily="18" charset="0"/>
              </a:rPr>
              <a:t>Mag</a:t>
            </a:r>
            <a:r>
              <a:rPr lang="es-ES" i="1" dirty="0">
                <a:latin typeface="Times New Roman" panose="02020603050405020304" pitchFamily="18" charset="0"/>
                <a:ea typeface="Times New Roman" panose="02020603050405020304" pitchFamily="18" charset="0"/>
              </a:rPr>
              <a:t>. Ponente. Dr. Vladimiro Naranjo Mesa</a:t>
            </a:r>
            <a:r>
              <a:rPr lang="es-ES" dirty="0"/>
              <a:t>.</a:t>
            </a:r>
            <a:r>
              <a:rPr lang="es-ES" i="1" dirty="0">
                <a:latin typeface="Times New Roman" panose="02020603050405020304" pitchFamily="18" charset="0"/>
                <a:ea typeface="Times New Roman" panose="02020603050405020304" pitchFamily="18" charset="0"/>
              </a:rPr>
              <a:t> </a:t>
            </a:r>
          </a:p>
          <a:p>
            <a:pPr algn="ctr">
              <a:spcAft>
                <a:spcPts val="0"/>
              </a:spcAft>
            </a:pPr>
            <a:r>
              <a:rPr lang="es-ES" i="1" dirty="0">
                <a:latin typeface="Times New Roman" panose="02020603050405020304" pitchFamily="18" charset="0"/>
                <a:ea typeface="Times New Roman" panose="02020603050405020304" pitchFamily="18" charset="0"/>
              </a:rPr>
              <a:t>Sala Novena de Revisión</a:t>
            </a:r>
            <a:r>
              <a:rPr lang="es-ES" dirty="0"/>
              <a:t>)</a:t>
            </a:r>
            <a:endParaRPr lang="es-CO"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1828777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7</a:t>
            </a:fld>
            <a:endParaRPr lang="es-ES_tradnl" dirty="0"/>
          </a:p>
        </p:txBody>
      </p:sp>
      <p:sp>
        <p:nvSpPr>
          <p:cNvPr id="6" name="Rectángulo 5"/>
          <p:cNvSpPr/>
          <p:nvPr/>
        </p:nvSpPr>
        <p:spPr>
          <a:xfrm>
            <a:off x="-22900" y="22739"/>
            <a:ext cx="9180511" cy="1268760"/>
          </a:xfrm>
          <a:prstGeom prst="rect">
            <a:avLst/>
          </a:prstGeom>
          <a:solidFill>
            <a:schemeClr val="accent1">
              <a:lumMod val="20000"/>
              <a:lumOff val="80000"/>
            </a:schemeClr>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600" b="1" dirty="0">
                <a:solidFill>
                  <a:schemeClr val="tx1"/>
                </a:solidFill>
              </a:rPr>
              <a:t>A S U N T O S    D E    LA    R. S.</a:t>
            </a:r>
          </a:p>
        </p:txBody>
      </p:sp>
      <p:sp>
        <p:nvSpPr>
          <p:cNvPr id="7" name="Flecha abajo 6"/>
          <p:cNvSpPr/>
          <p:nvPr/>
        </p:nvSpPr>
        <p:spPr>
          <a:xfrm>
            <a:off x="4009922" y="1435515"/>
            <a:ext cx="1132704" cy="792088"/>
          </a:xfrm>
          <a:prstGeom prst="downArrow">
            <a:avLst/>
          </a:prstGeom>
          <a:solidFill>
            <a:schemeClr val="accent2">
              <a:lumMod val="20000"/>
              <a:lumOff val="80000"/>
            </a:schemeClr>
          </a:solidFill>
          <a:ln>
            <a:solidFill>
              <a:schemeClr val="tx1"/>
            </a:solidFill>
          </a:ln>
          <a:effectLst>
            <a:glow rad="139700">
              <a:schemeClr val="accent3">
                <a:satMod val="175000"/>
                <a:alpha val="40000"/>
              </a:schemeClr>
            </a:glow>
            <a:reflection blurRad="6350" stA="50000" endA="300" endPos="55500" dist="508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7"/>
          <p:cNvSpPr/>
          <p:nvPr/>
        </p:nvSpPr>
        <p:spPr>
          <a:xfrm>
            <a:off x="193124" y="2276872"/>
            <a:ext cx="8784976" cy="4117008"/>
          </a:xfrm>
          <a:prstGeom prst="rect">
            <a:avLst/>
          </a:prstGeom>
          <a:solidFill>
            <a:schemeClr val="accent6">
              <a:lumMod val="20000"/>
              <a:lumOff val="80000"/>
            </a:schemeClr>
          </a:solidFill>
          <a:ln>
            <a:solidFill>
              <a:schemeClr val="accent5">
                <a:lumMod val="50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3200" b="1" dirty="0">
                <a:solidFill>
                  <a:schemeClr val="tx1"/>
                </a:solidFill>
              </a:rPr>
              <a:t>- GOBIERNO DE LA ORGANIZACIÓN</a:t>
            </a:r>
          </a:p>
          <a:p>
            <a:pPr algn="just"/>
            <a:r>
              <a:rPr lang="es-CO" sz="3200" b="1" dirty="0">
                <a:solidFill>
                  <a:schemeClr val="tx1"/>
                </a:solidFill>
              </a:rPr>
              <a:t>- DERECHOS HUMANOS</a:t>
            </a:r>
          </a:p>
          <a:p>
            <a:pPr algn="just"/>
            <a:r>
              <a:rPr lang="es-CO" sz="3200" b="1" dirty="0">
                <a:solidFill>
                  <a:schemeClr val="tx1"/>
                </a:solidFill>
              </a:rPr>
              <a:t>- PRÁCTICAS LABORALES</a:t>
            </a:r>
          </a:p>
          <a:p>
            <a:pPr algn="just"/>
            <a:r>
              <a:rPr lang="es-CO" sz="3200" b="1" dirty="0">
                <a:solidFill>
                  <a:schemeClr val="tx1"/>
                </a:solidFill>
              </a:rPr>
              <a:t>- MEDIO AMBIENTE</a:t>
            </a:r>
          </a:p>
          <a:p>
            <a:pPr algn="just"/>
            <a:r>
              <a:rPr lang="es-CO" sz="3200" b="1" dirty="0">
                <a:solidFill>
                  <a:schemeClr val="tx1"/>
                </a:solidFill>
              </a:rPr>
              <a:t>- PRÁCTICAS OPERATIVAS JUSTAS </a:t>
            </a:r>
          </a:p>
          <a:p>
            <a:pPr algn="just"/>
            <a:r>
              <a:rPr lang="es-CO" sz="3200" b="1" dirty="0">
                <a:solidFill>
                  <a:schemeClr val="tx1"/>
                </a:solidFill>
              </a:rPr>
              <a:t>- ASUNTOS DEL CONSUMIDOR</a:t>
            </a:r>
          </a:p>
          <a:p>
            <a:pPr algn="just"/>
            <a:r>
              <a:rPr lang="es-CO" sz="3200" b="1" dirty="0">
                <a:solidFill>
                  <a:schemeClr val="tx1"/>
                </a:solidFill>
              </a:rPr>
              <a:t>- DESARROLLO SOCIAL</a:t>
            </a:r>
            <a:endParaRPr lang="es-CO" sz="3200" dirty="0"/>
          </a:p>
        </p:txBody>
      </p:sp>
    </p:spTree>
    <p:extLst>
      <p:ext uri="{BB962C8B-B14F-4D97-AF65-F5344CB8AC3E}">
        <p14:creationId xmlns:p14="http://schemas.microsoft.com/office/powerpoint/2010/main" val="156687416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0" y="2444577"/>
            <a:ext cx="9143999" cy="1632495"/>
          </a:xfrm>
        </p:spPr>
        <p:txBody>
          <a:bodyPr/>
          <a:lstStyle/>
          <a:p>
            <a:pPr algn="ctr">
              <a:lnSpc>
                <a:spcPts val="4000"/>
              </a:lnSpc>
              <a:spcAft>
                <a:spcPts val="0"/>
              </a:spcAft>
              <a:defRPr/>
            </a:pPr>
            <a:r>
              <a:rPr lang="es-CO" sz="4100" kern="1200" dirty="0">
                <a:latin typeface="Calibri" panose="020F0502020204030204" pitchFamily="34" charset="0"/>
                <a:cs typeface="Arial" charset="0"/>
              </a:rPr>
              <a:t>Estrategia de Convergencia de la Regulación Contable Pública </a:t>
            </a:r>
            <a:br>
              <a:rPr lang="es-CO" sz="4100" kern="1200" dirty="0">
                <a:latin typeface="Calibri" panose="020F0502020204030204" pitchFamily="34" charset="0"/>
                <a:cs typeface="Arial" charset="0"/>
              </a:rPr>
            </a:br>
            <a:r>
              <a:rPr lang="es-CO" sz="4100" kern="1200" dirty="0">
                <a:latin typeface="Calibri" panose="020F0502020204030204" pitchFamily="34" charset="0"/>
                <a:cs typeface="Arial" charset="0"/>
              </a:rPr>
              <a:t>hacia NIIF y NICSP</a:t>
            </a:r>
            <a:endParaRPr lang="es-CO" sz="4100" dirty="0"/>
          </a:p>
        </p:txBody>
      </p:sp>
      <p:sp>
        <p:nvSpPr>
          <p:cNvPr id="4" name="3 Marcador de número de diapositiva"/>
          <p:cNvSpPr>
            <a:spLocks noGrp="1"/>
          </p:cNvSpPr>
          <p:nvPr>
            <p:ph type="sldNum" sz="quarter" idx="10"/>
          </p:nvPr>
        </p:nvSpPr>
        <p:spPr>
          <a:xfrm>
            <a:off x="8534400" y="6402388"/>
            <a:ext cx="285750" cy="323850"/>
          </a:xfrm>
        </p:spPr>
        <p:txBody>
          <a:bodyPr/>
          <a:lstStyle/>
          <a:p>
            <a:pPr>
              <a:defRPr/>
            </a:pPr>
            <a:fld id="{436C3D6B-98AF-41D2-8553-E4499C5EBE38}" type="slidenum">
              <a:rPr lang="es-ES_tradnl" sz="1050">
                <a:solidFill>
                  <a:srgbClr val="008080"/>
                </a:solidFill>
                <a:latin typeface="Arial Narrow" panose="020B0606020202030204" pitchFamily="34" charset="0"/>
              </a:rPr>
              <a:pPr>
                <a:defRPr/>
              </a:pPr>
              <a:t>8</a:t>
            </a:fld>
            <a:endParaRPr lang="es-ES_tradnl" sz="1050" dirty="0">
              <a:solidFill>
                <a:srgbClr val="008080"/>
              </a:solidFill>
              <a:latin typeface="Arial Narrow" panose="020B0606020202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4 Título"/>
          <p:cNvSpPr>
            <a:spLocks noGrp="1"/>
          </p:cNvSpPr>
          <p:nvPr>
            <p:ph type="ctrTitle"/>
          </p:nvPr>
        </p:nvSpPr>
        <p:spPr bwMode="auto">
          <a:xfrm>
            <a:off x="34924" y="764704"/>
            <a:ext cx="4537076" cy="6480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s-ES" sz="1800" dirty="0">
                <a:cs typeface="Times New Roman" pitchFamily="18" charset="0"/>
              </a:rPr>
              <a:t>Estrategia de Convergencia de la Regulación Contable Pública  hacia NIIF y NICSP</a:t>
            </a:r>
            <a:endParaRPr lang="es-ES" altLang="es-ES" sz="1900" dirty="0"/>
          </a:p>
        </p:txBody>
      </p:sp>
      <p:sp>
        <p:nvSpPr>
          <p:cNvPr id="4" name="3 Marcador de número de diapositiva"/>
          <p:cNvSpPr>
            <a:spLocks noGrp="1"/>
          </p:cNvSpPr>
          <p:nvPr>
            <p:ph type="sldNum" sz="quarter" idx="20"/>
          </p:nvPr>
        </p:nvSpPr>
        <p:spPr/>
        <p:txBody>
          <a:bodyPr/>
          <a:lstStyle/>
          <a:p>
            <a:pPr>
              <a:defRPr/>
            </a:pPr>
            <a:fld id="{A734510A-6B79-433E-8C0E-44E491A537AF}" type="slidenum">
              <a:rPr lang="es-ES_tradnl"/>
              <a:pPr>
                <a:defRPr/>
              </a:pPr>
              <a:t>9</a:t>
            </a:fld>
            <a:endParaRPr lang="es-ES_tradnl" dirty="0"/>
          </a:p>
        </p:txBody>
      </p:sp>
      <p:pic>
        <p:nvPicPr>
          <p:cNvPr id="9"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93624" y="3212976"/>
            <a:ext cx="2794400" cy="343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0" y="1052736"/>
            <a:ext cx="4824536" cy="5321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http://t3.gstatic.com/images?q=tbn:ANd9GcS3osU_I5FHJS1lfLcBEA8LyCK1YQqymNPzxyfcDoz_cEILSPxQ"/>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3717032"/>
            <a:ext cx="1993625" cy="292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2 Imagen"/>
          <p:cNvPicPr>
            <a:picLocks noChangeAspect="1"/>
          </p:cNvPicPr>
          <p:nvPr/>
        </p:nvPicPr>
        <p:blipFill rotWithShape="1">
          <a:blip r:embed="rId6" cstate="email">
            <a:extLst>
              <a:ext uri="{28A0092B-C50C-407E-A947-70E740481C1C}">
                <a14:useLocalDpi xmlns:a14="http://schemas.microsoft.com/office/drawing/2010/main"/>
              </a:ext>
            </a:extLst>
          </a:blip>
          <a:srcRect l="30267" t="26725" r="28221" b="28796"/>
          <a:stretch/>
        </p:blipFill>
        <p:spPr>
          <a:xfrm>
            <a:off x="1" y="1412776"/>
            <a:ext cx="3059832" cy="2281421"/>
          </a:xfrm>
          <a:prstGeom prst="rect">
            <a:avLst/>
          </a:prstGeom>
        </p:spPr>
      </p:pic>
      <p:sp>
        <p:nvSpPr>
          <p:cNvPr id="2" name="1 Rectángulo"/>
          <p:cNvSpPr/>
          <p:nvPr/>
        </p:nvSpPr>
        <p:spPr bwMode="auto">
          <a:xfrm>
            <a:off x="5796136" y="4149080"/>
            <a:ext cx="2304256" cy="30166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CO" sz="2000" b="0" i="0" u="none" strike="noStrike" cap="none" normalizeH="0" baseline="0" dirty="0">
                <a:ln>
                  <a:noFill/>
                </a:ln>
                <a:solidFill>
                  <a:schemeClr val="tx1"/>
                </a:solidFill>
                <a:effectLst/>
                <a:latin typeface="Times New Roman" pitchFamily="18" charset="0"/>
              </a:rPr>
              <a:t>          </a:t>
            </a:r>
            <a:r>
              <a:rPr kumimoji="0" lang="es-CO" sz="2000" b="1" i="0" u="none" strike="noStrike" cap="none" normalizeH="0" baseline="0" dirty="0">
                <a:ln>
                  <a:noFill/>
                </a:ln>
                <a:solidFill>
                  <a:schemeClr val="accent2">
                    <a:lumMod val="50000"/>
                  </a:schemeClr>
                </a:solidFill>
                <a:effectLst/>
                <a:latin typeface="Times New Roman" pitchFamily="18" charset="0"/>
              </a:rPr>
              <a:t>NICSP</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par>
                                <p:cTn id="20" presetID="22" presetClass="entr" presetSubtype="4"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theme/theme1.xml><?xml version="1.0" encoding="utf-8"?>
<a:theme xmlns:a="http://schemas.openxmlformats.org/drawingml/2006/main" name="PresentacionesGenerales+-CGN2015_2003">
  <a:themeElements>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ntilla_presentacion_MHC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ntilla_presentacion_MHC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ntilla_presentacion_MHC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ntilla_presentacion_MHC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ntilla_presentacion_MHC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ntilla_presentacion_MHC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PresentacionesGenerales+-CGN2015_2003</Template>
  <TotalTime>974</TotalTime>
  <Words>1976</Words>
  <Application>Microsoft Office PowerPoint</Application>
  <PresentationFormat>Presentación en pantalla (4:3)</PresentationFormat>
  <Paragraphs>261</Paragraphs>
  <Slides>27</Slides>
  <Notes>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27</vt:i4>
      </vt:variant>
    </vt:vector>
  </HeadingPairs>
  <TitlesOfParts>
    <vt:vector size="34" baseType="lpstr">
      <vt:lpstr>Arial</vt:lpstr>
      <vt:lpstr>Arial Narrow</vt:lpstr>
      <vt:lpstr>Calibri</vt:lpstr>
      <vt:lpstr>Century Gothic</vt:lpstr>
      <vt:lpstr>Times New Roman</vt:lpstr>
      <vt:lpstr>Wingdings 2</vt:lpstr>
      <vt:lpstr>PresentacionesGenerales+-CGN2015_2003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Estrategia de Convergencia de la Regulación Contable Pública  hacia NIIF y NICSP</vt:lpstr>
      <vt:lpstr>Estrategia de Convergencia de la Regulación Contable Pública  hacia NIIF y NICSP</vt:lpstr>
      <vt:lpstr>2. Referentes para la Convergencia NIIF/NIC y NICSP</vt:lpstr>
      <vt:lpstr>Presentación de PowerPoint</vt:lpstr>
      <vt:lpstr>Presentación de PowerPoint</vt:lpstr>
      <vt:lpstr>3. Avances en el proyecto de modernización de la Regulación Contable Pública en Colombia </vt:lpstr>
      <vt:lpstr>Presentación de PowerPoint</vt:lpstr>
      <vt:lpstr>MODELOS DE CONTABILIDAD  - CONVERGENCIA -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Juan Carlos Tarazona</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keywords>Plantillas, Presentaciones, PowerPoint, Imágen Institucional</cp:keywords>
  <dc:description>Actualizada con Logo 15 años Calidad Agosto 2011</dc:description>
  <cp:lastModifiedBy>Carlos Estrada</cp:lastModifiedBy>
  <cp:revision>171</cp:revision>
  <cp:lastPrinted>2015-02-26T16:34:57Z</cp:lastPrinted>
  <dcterms:created xsi:type="dcterms:W3CDTF">2015-02-23T21:40:43Z</dcterms:created>
  <dcterms:modified xsi:type="dcterms:W3CDTF">2021-05-27T14:39:13Z</dcterms:modified>
</cp:coreProperties>
</file>