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76" r:id="rId2"/>
    <p:sldId id="277" r:id="rId3"/>
    <p:sldId id="327" r:id="rId4"/>
    <p:sldId id="279" r:id="rId5"/>
    <p:sldId id="319" r:id="rId6"/>
    <p:sldId id="330" r:id="rId7"/>
    <p:sldId id="329" r:id="rId8"/>
    <p:sldId id="281" r:id="rId9"/>
    <p:sldId id="296" r:id="rId10"/>
    <p:sldId id="311" r:id="rId11"/>
    <p:sldId id="312" r:id="rId12"/>
    <p:sldId id="324" r:id="rId13"/>
    <p:sldId id="297" r:id="rId14"/>
    <p:sldId id="313" r:id="rId15"/>
    <p:sldId id="315" r:id="rId16"/>
    <p:sldId id="314" r:id="rId17"/>
    <p:sldId id="316" r:id="rId18"/>
    <p:sldId id="298" r:id="rId19"/>
    <p:sldId id="326" r:id="rId20"/>
    <p:sldId id="284" r:id="rId21"/>
    <p:sldId id="282" r:id="rId22"/>
    <p:sldId id="285" r:id="rId23"/>
    <p:sldId id="306" r:id="rId24"/>
    <p:sldId id="325" r:id="rId25"/>
    <p:sldId id="291" r:id="rId26"/>
    <p:sldId id="289" r:id="rId27"/>
    <p:sldId id="286" r:id="rId28"/>
    <p:sldId id="310" r:id="rId29"/>
    <p:sldId id="288" r:id="rId30"/>
    <p:sldId id="292" r:id="rId31"/>
    <p:sldId id="293" r:id="rId32"/>
    <p:sldId id="294" r:id="rId33"/>
    <p:sldId id="295" r:id="rId34"/>
    <p:sldId id="299" r:id="rId35"/>
    <p:sldId id="287" r:id="rId36"/>
    <p:sldId id="320" r:id="rId37"/>
    <p:sldId id="321" r:id="rId38"/>
    <p:sldId id="322" r:id="rId39"/>
    <p:sldId id="323" r:id="rId40"/>
    <p:sldId id="307" r:id="rId41"/>
    <p:sldId id="302" r:id="rId42"/>
    <p:sldId id="308" r:id="rId43"/>
    <p:sldId id="303" r:id="rId44"/>
    <p:sldId id="317" r:id="rId45"/>
    <p:sldId id="331" r:id="rId46"/>
    <p:sldId id="332" r:id="rId47"/>
    <p:sldId id="318" r:id="rId48"/>
    <p:sldId id="304" r:id="rId49"/>
    <p:sldId id="305" r:id="rId5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839CEF7-5348-48F5-ACA6-D2EFFAC0F7EE}">
          <p14:sldIdLst>
            <p14:sldId id="276"/>
          </p14:sldIdLst>
        </p14:section>
        <p14:section name="Sección sin título" id="{5D635066-ABAF-4DA9-ADD1-9363E086C444}">
          <p14:sldIdLst>
            <p14:sldId id="277"/>
            <p14:sldId id="327"/>
            <p14:sldId id="279"/>
            <p14:sldId id="319"/>
            <p14:sldId id="330"/>
            <p14:sldId id="329"/>
            <p14:sldId id="281"/>
            <p14:sldId id="296"/>
            <p14:sldId id="311"/>
            <p14:sldId id="312"/>
            <p14:sldId id="324"/>
            <p14:sldId id="297"/>
            <p14:sldId id="313"/>
            <p14:sldId id="315"/>
            <p14:sldId id="314"/>
            <p14:sldId id="316"/>
            <p14:sldId id="298"/>
            <p14:sldId id="326"/>
            <p14:sldId id="284"/>
            <p14:sldId id="282"/>
            <p14:sldId id="285"/>
            <p14:sldId id="306"/>
            <p14:sldId id="325"/>
            <p14:sldId id="291"/>
            <p14:sldId id="289"/>
            <p14:sldId id="286"/>
            <p14:sldId id="310"/>
            <p14:sldId id="288"/>
            <p14:sldId id="292"/>
            <p14:sldId id="293"/>
            <p14:sldId id="294"/>
            <p14:sldId id="295"/>
            <p14:sldId id="299"/>
            <p14:sldId id="287"/>
            <p14:sldId id="320"/>
            <p14:sldId id="321"/>
            <p14:sldId id="322"/>
            <p14:sldId id="323"/>
            <p14:sldId id="307"/>
            <p14:sldId id="302"/>
            <p14:sldId id="308"/>
            <p14:sldId id="303"/>
            <p14:sldId id="317"/>
            <p14:sldId id="331"/>
            <p14:sldId id="332"/>
            <p14:sldId id="318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6F6F6"/>
    <a:srgbClr val="B8B8B8"/>
    <a:srgbClr val="BDC9A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60" autoAdjust="0"/>
    <p:restoredTop sz="94630" autoAdjust="0"/>
  </p:normalViewPr>
  <p:slideViewPr>
    <p:cSldViewPr>
      <p:cViewPr varScale="1">
        <p:scale>
          <a:sx n="68" d="100"/>
          <a:sy n="68" d="100"/>
        </p:scale>
        <p:origin x="98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F79CD11-C626-4FB5-83A6-489DF9575D78}" type="datetimeFigureOut">
              <a:rPr lang="es-CO"/>
              <a:pPr>
                <a:defRPr/>
              </a:pPr>
              <a:t>27/05/2021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3676892-3F98-45F4-976D-155956CA45CD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5217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es-ES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es-ES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A11EE7-8267-47AD-B662-8F076126A750}" type="datetimeFigureOut">
              <a:rPr lang="es-ES"/>
              <a:pPr>
                <a:defRPr/>
              </a:pPr>
              <a:t>27/05/2021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es-ES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es-ES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D98A356-0D97-49DD-AD45-C39CDA017B6B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765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CO" altLang="es-CO"/>
          </a:p>
        </p:txBody>
      </p:sp>
      <p:sp>
        <p:nvSpPr>
          <p:cNvPr id="47108" name="Slide Number Placeholder 3"/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89CEBE-254F-45B7-BC30-ED42CC974992}" type="slidenum">
              <a:rPr lang="es-ES" altLang="es-CO" b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s-ES" altLang="es-CO" b="0">
              <a:solidFill>
                <a:srgbClr val="000000"/>
              </a:solidFill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s-CO"/>
              <a:t>http://www.google.com.co/imgres?sa=X&amp;biw=991&amp;bih=640&amp;tbm=isch&amp;tbnid=vpQCL-iKvaLokM:&amp;imgrefurl=http://emplea.universia.es/informacion/ya_trabajo/tu_empresa/&amp;docid=_LoGrqyuF_BASM&amp;imgurl=http://emplea.universia.es/informacion/images/yatrabajo/F2.jpg&amp;w=1300&amp;h</a:t>
            </a:r>
          </a:p>
        </p:txBody>
      </p:sp>
    </p:spTree>
    <p:extLst>
      <p:ext uri="{BB962C8B-B14F-4D97-AF65-F5344CB8AC3E}">
        <p14:creationId xmlns:p14="http://schemas.microsoft.com/office/powerpoint/2010/main" val="2343286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s-CO"/>
              <a:t>http://www.google.com.co/imgres?sa=X&amp;biw=991&amp;bih=640&amp;tbm=isch&amp;tbnid=vpQCL-iKvaLokM:&amp;imgrefurl=http://emplea.universia.es/informacion/ya_trabajo/tu_empresa/&amp;docid=_LoGrqyuF_BASM&amp;imgurl=http://emplea.universia.es/informacion/images/yatrabajo/F2.jpg&amp;w=1300&amp;h</a:t>
            </a:r>
          </a:p>
        </p:txBody>
      </p:sp>
      <p:sp>
        <p:nvSpPr>
          <p:cNvPr id="58373" name="Marcador de número de diapositiva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fld id="{FD3D50DD-AE4E-403D-8CF0-FCCE91E19B7F}" type="slidenum">
              <a:rPr lang="es-ES" altLang="es-CO" b="0">
                <a:latin typeface="Calibri" pitchFamily="34" charset="0"/>
              </a:rPr>
              <a:pPr/>
              <a:t>41</a:t>
            </a:fld>
            <a:endParaRPr lang="es-ES" altLang="es-CO" b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624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altLang="es-CO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s-CO"/>
              <a:t>http://www.google.com.co/imgres?sa=X&amp;biw=991&amp;bih=640&amp;tbm=isch&amp;tbnid=vpQCL-iKvaLokM:&amp;imgrefurl=http://emplea.universia.es/informacion/ya_trabajo/tu_empresa/&amp;docid=_LoGrqyuF_BASM&amp;imgurl=http://emplea.universia.es/informacion/images/yatrabajo/F2.jpg&amp;w=1300&amp;h</a:t>
            </a:r>
          </a:p>
        </p:txBody>
      </p:sp>
    </p:spTree>
    <p:extLst>
      <p:ext uri="{BB962C8B-B14F-4D97-AF65-F5344CB8AC3E}">
        <p14:creationId xmlns:p14="http://schemas.microsoft.com/office/powerpoint/2010/main" val="200064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es-CO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90AA7AB-7DF7-41A8-8A32-1C8D4CBB3965}" type="slidenum">
              <a:rPr lang="es-ES" altLang="es-CO"/>
              <a:pPr>
                <a:spcBef>
                  <a:spcPct val="0"/>
                </a:spcBef>
              </a:pPr>
              <a:t>9</a:t>
            </a:fld>
            <a:endParaRPr lang="es-ES" altLang="es-CO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s-CO"/>
              <a:t>http://www.google.com.co/imgres?sa=X&amp;biw=991&amp;bih=640&amp;tbm=isch&amp;tbnid=vpQCL-iKvaLokM:&amp;imgrefurl=http://emplea.universia.es/informacion/ya_trabajo/tu_empresa/&amp;docid=_LoGrqyuF_BASM&amp;imgurl=http://emplea.universia.es/informacion/images/yatrabajo/F2.jpg&amp;w=1300&amp;h</a:t>
            </a:r>
          </a:p>
        </p:txBody>
      </p:sp>
    </p:spTree>
    <p:extLst>
      <p:ext uri="{BB962C8B-B14F-4D97-AF65-F5344CB8AC3E}">
        <p14:creationId xmlns:p14="http://schemas.microsoft.com/office/powerpoint/2010/main" val="2973253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es-CO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4C5C95A-1A6D-4452-9A73-EEC5506519AC}" type="slidenum">
              <a:rPr lang="es-ES" altLang="es-CO"/>
              <a:pPr>
                <a:spcBef>
                  <a:spcPct val="0"/>
                </a:spcBef>
              </a:pPr>
              <a:t>20</a:t>
            </a:fld>
            <a:endParaRPr lang="es-ES" altLang="es-CO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s-CO"/>
              <a:t>http://www.google.com.co/imgres?sa=X&amp;biw=991&amp;bih=640&amp;tbm=isch&amp;tbnid=vpQCL-iKvaLokM:&amp;imgrefurl=http://emplea.universia.es/informacion/ya_trabajo/tu_empresa/&amp;docid=_LoGrqyuF_BASM&amp;imgurl=http://emplea.universia.es/informacion/images/yatrabajo/F2.jpg&amp;w=1300&amp;h</a:t>
            </a:r>
          </a:p>
        </p:txBody>
      </p:sp>
    </p:spTree>
    <p:extLst>
      <p:ext uri="{BB962C8B-B14F-4D97-AF65-F5344CB8AC3E}">
        <p14:creationId xmlns:p14="http://schemas.microsoft.com/office/powerpoint/2010/main" val="3720491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74725" y="758825"/>
            <a:ext cx="5005388" cy="37528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606" y="4769248"/>
            <a:ext cx="5095523" cy="45158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72" tIns="45837" rIns="91672" bIns="45837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es-CO" altLang="es-CO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557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8A356-0D97-49DD-AD45-C39CDA017B6B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9131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ED293D7-1C42-4B9B-95C7-ECBCA5185E80}" type="slidenum">
              <a:rPr lang="es-ES" altLang="es-CO">
                <a:latin typeface="Arial" charset="0"/>
              </a:rPr>
              <a:pPr>
                <a:spcBef>
                  <a:spcPct val="0"/>
                </a:spcBef>
              </a:pPr>
              <a:t>25</a:t>
            </a:fld>
            <a:endParaRPr lang="es-ES" altLang="es-CO">
              <a:latin typeface="Arial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936859" y="9536880"/>
            <a:ext cx="3011876" cy="50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CE693ED-59D1-43EC-8FCA-C93ADB0D1977}" type="slidenum">
              <a:rPr lang="es-ES_tradnl" altLang="es-CO">
                <a:latin typeface="Times New Roman" pitchFamily="18" charset="0"/>
              </a:rPr>
              <a:pPr algn="r">
                <a:spcBef>
                  <a:spcPct val="0"/>
                </a:spcBef>
              </a:pPr>
              <a:t>25</a:t>
            </a:fld>
            <a:endParaRPr lang="es-ES_tradnl" altLang="es-CO">
              <a:latin typeface="Times New Roman" pitchFamily="18" charset="0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606" y="4767634"/>
            <a:ext cx="5095523" cy="45174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s-CO"/>
              <a:t>http://www.google.com.co/imgres?sa=X&amp;biw=991&amp;bih=640&amp;tbm=isch&amp;tbnid=vpQCL-iKvaLokM:&amp;imgrefurl=http://emplea.universia.es/informacion/ya_trabajo/tu_empresa/&amp;docid=_LoGrqyuF_BASM&amp;imgurl=http://emplea.universia.es/informacion/images/yatrabajo/F2.jpg&amp;w=1300&amp;h</a:t>
            </a:r>
          </a:p>
        </p:txBody>
      </p:sp>
      <p:sp>
        <p:nvSpPr>
          <p:cNvPr id="52229" name="Marcador de número de diapositiva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fld id="{B191F9A1-74FC-49BA-A82D-545160FE5D41}" type="slidenum">
              <a:rPr lang="es-ES" altLang="es-CO" b="0">
                <a:latin typeface="Calibri" pitchFamily="34" charset="0"/>
              </a:rPr>
              <a:pPr/>
              <a:t>26</a:t>
            </a:fld>
            <a:endParaRPr lang="es-ES" altLang="es-CO" b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66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64D7F07-00DF-47CB-A0F8-FC41A5DDD46D}" type="slidenum">
              <a:rPr lang="es-ES" altLang="es-CO">
                <a:latin typeface="Arial" charset="0"/>
              </a:rPr>
              <a:pPr>
                <a:spcBef>
                  <a:spcPct val="0"/>
                </a:spcBef>
              </a:pPr>
              <a:t>29</a:t>
            </a:fld>
            <a:endParaRPr lang="es-ES" altLang="es-CO">
              <a:latin typeface="Arial" charset="0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4983" y="4767634"/>
            <a:ext cx="5095523" cy="45158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>
              <a:latin typeface="Arial" charset="0"/>
            </a:endParaRPr>
          </a:p>
        </p:txBody>
      </p:sp>
      <p:sp>
        <p:nvSpPr>
          <p:cNvPr id="512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7588" y="793750"/>
            <a:ext cx="4927600" cy="36957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407296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es-CO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BB435FA-C6BB-4321-86B5-8437C4326866}" type="slidenum">
              <a:rPr lang="es-ES" altLang="es-CO"/>
              <a:pPr>
                <a:spcBef>
                  <a:spcPct val="0"/>
                </a:spcBef>
              </a:pPr>
              <a:t>34</a:t>
            </a:fld>
            <a:endParaRPr lang="es-ES" altLang="es-CO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s-CO"/>
              <a:t>http://www.google.com.co/imgres?sa=X&amp;biw=991&amp;bih=640&amp;tbm=isch&amp;tbnid=vpQCL-iKvaLokM:&amp;imgrefurl=http://emplea.universia.es/informacion/ya_trabajo/tu_empresa/&amp;docid=_LoGrqyuF_BASM&amp;imgurl=http://emplea.universia.es/informacion/images/yatrabajo/F2.jpg&amp;w=1300&amp;h</a:t>
            </a:r>
          </a:p>
        </p:txBody>
      </p:sp>
    </p:spTree>
    <p:extLst>
      <p:ext uri="{BB962C8B-B14F-4D97-AF65-F5344CB8AC3E}">
        <p14:creationId xmlns:p14="http://schemas.microsoft.com/office/powerpoint/2010/main" val="204844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hyperlink" Target="http://www.andesco.org.co/site/index.htm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 bwMode="auto">
          <a:xfrm>
            <a:off x="7952" y="0"/>
            <a:ext cx="3563887" cy="1000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endPos="8000" dist="25400" dir="5400000" sy="-100000" algn="bl" rotWithShape="0"/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CO" sz="2400" dirty="0">
              <a:latin typeface="Times New Roman" pitchFamily="18" charset="0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96838"/>
            <a:ext cx="8382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1160462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10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63" y="115888"/>
            <a:ext cx="544512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887788" y="1000125"/>
            <a:ext cx="5005387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10" name="9 Rectángulo"/>
          <p:cNvSpPr/>
          <p:nvPr/>
        </p:nvSpPr>
        <p:spPr>
          <a:xfrm>
            <a:off x="36512" y="0"/>
            <a:ext cx="9144000" cy="6881813"/>
          </a:xfrm>
          <a:prstGeom prst="rect">
            <a:avLst/>
          </a:prstGeom>
          <a:gradFill flip="none" rotWithShape="1">
            <a:gsLst>
              <a:gs pos="14000">
                <a:srgbClr val="BDC9AF"/>
              </a:gs>
              <a:gs pos="27000">
                <a:schemeClr val="bg1">
                  <a:lumMod val="95000"/>
                </a:schemeClr>
              </a:gs>
              <a:gs pos="1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sp>
        <p:nvSpPr>
          <p:cNvPr id="11" name="8 Rectángulo redondeado"/>
          <p:cNvSpPr/>
          <p:nvPr/>
        </p:nvSpPr>
        <p:spPr>
          <a:xfrm>
            <a:off x="0" y="-28575"/>
            <a:ext cx="4787900" cy="1584325"/>
          </a:xfrm>
          <a:custGeom>
            <a:avLst/>
            <a:gdLst>
              <a:gd name="connsiteX0" fmla="*/ 0 w 5328592"/>
              <a:gd name="connsiteY0" fmla="*/ 240031 h 1440160"/>
              <a:gd name="connsiteX1" fmla="*/ 240031 w 5328592"/>
              <a:gd name="connsiteY1" fmla="*/ 0 h 1440160"/>
              <a:gd name="connsiteX2" fmla="*/ 5088561 w 5328592"/>
              <a:gd name="connsiteY2" fmla="*/ 0 h 1440160"/>
              <a:gd name="connsiteX3" fmla="*/ 5328592 w 5328592"/>
              <a:gd name="connsiteY3" fmla="*/ 240031 h 1440160"/>
              <a:gd name="connsiteX4" fmla="*/ 5328592 w 5328592"/>
              <a:gd name="connsiteY4" fmla="*/ 1200129 h 1440160"/>
              <a:gd name="connsiteX5" fmla="*/ 5088561 w 5328592"/>
              <a:gd name="connsiteY5" fmla="*/ 1440160 h 1440160"/>
              <a:gd name="connsiteX6" fmla="*/ 240031 w 5328592"/>
              <a:gd name="connsiteY6" fmla="*/ 1440160 h 1440160"/>
              <a:gd name="connsiteX7" fmla="*/ 0 w 5328592"/>
              <a:gd name="connsiteY7" fmla="*/ 1200129 h 1440160"/>
              <a:gd name="connsiteX8" fmla="*/ 0 w 5328592"/>
              <a:gd name="connsiteY8" fmla="*/ 240031 h 1440160"/>
              <a:gd name="connsiteX0" fmla="*/ 13908 w 5342500"/>
              <a:gd name="connsiteY0" fmla="*/ 240031 h 1440160"/>
              <a:gd name="connsiteX1" fmla="*/ 85690 w 5342500"/>
              <a:gd name="connsiteY1" fmla="*/ 7316 h 1440160"/>
              <a:gd name="connsiteX2" fmla="*/ 5102469 w 5342500"/>
              <a:gd name="connsiteY2" fmla="*/ 0 h 1440160"/>
              <a:gd name="connsiteX3" fmla="*/ 5342500 w 5342500"/>
              <a:gd name="connsiteY3" fmla="*/ 240031 h 1440160"/>
              <a:gd name="connsiteX4" fmla="*/ 5342500 w 5342500"/>
              <a:gd name="connsiteY4" fmla="*/ 1200129 h 1440160"/>
              <a:gd name="connsiteX5" fmla="*/ 5102469 w 5342500"/>
              <a:gd name="connsiteY5" fmla="*/ 1440160 h 1440160"/>
              <a:gd name="connsiteX6" fmla="*/ 253939 w 5342500"/>
              <a:gd name="connsiteY6" fmla="*/ 1440160 h 1440160"/>
              <a:gd name="connsiteX7" fmla="*/ 13908 w 5342500"/>
              <a:gd name="connsiteY7" fmla="*/ 1200129 h 1440160"/>
              <a:gd name="connsiteX8" fmla="*/ 13908 w 5342500"/>
              <a:gd name="connsiteY8" fmla="*/ 240031 h 1440160"/>
              <a:gd name="connsiteX0" fmla="*/ 0 w 5328592"/>
              <a:gd name="connsiteY0" fmla="*/ 240031 h 1440160"/>
              <a:gd name="connsiteX1" fmla="*/ 71782 w 5328592"/>
              <a:gd name="connsiteY1" fmla="*/ 7316 h 1440160"/>
              <a:gd name="connsiteX2" fmla="*/ 5088561 w 5328592"/>
              <a:gd name="connsiteY2" fmla="*/ 0 h 1440160"/>
              <a:gd name="connsiteX3" fmla="*/ 5328592 w 5328592"/>
              <a:gd name="connsiteY3" fmla="*/ 240031 h 1440160"/>
              <a:gd name="connsiteX4" fmla="*/ 5328592 w 5328592"/>
              <a:gd name="connsiteY4" fmla="*/ 1200129 h 1440160"/>
              <a:gd name="connsiteX5" fmla="*/ 5088561 w 5328592"/>
              <a:gd name="connsiteY5" fmla="*/ 1440160 h 1440160"/>
              <a:gd name="connsiteX6" fmla="*/ 240031 w 5328592"/>
              <a:gd name="connsiteY6" fmla="*/ 1440160 h 1440160"/>
              <a:gd name="connsiteX7" fmla="*/ 0 w 5328592"/>
              <a:gd name="connsiteY7" fmla="*/ 1200129 h 1440160"/>
              <a:gd name="connsiteX8" fmla="*/ 0 w 5328592"/>
              <a:gd name="connsiteY8" fmla="*/ 240031 h 1440160"/>
              <a:gd name="connsiteX0" fmla="*/ 6533 w 5335125"/>
              <a:gd name="connsiteY0" fmla="*/ 240031 h 1440160"/>
              <a:gd name="connsiteX1" fmla="*/ 27108 w 5335125"/>
              <a:gd name="connsiteY1" fmla="*/ 7316 h 1440160"/>
              <a:gd name="connsiteX2" fmla="*/ 5095094 w 5335125"/>
              <a:gd name="connsiteY2" fmla="*/ 0 h 1440160"/>
              <a:gd name="connsiteX3" fmla="*/ 5335125 w 5335125"/>
              <a:gd name="connsiteY3" fmla="*/ 240031 h 1440160"/>
              <a:gd name="connsiteX4" fmla="*/ 5335125 w 5335125"/>
              <a:gd name="connsiteY4" fmla="*/ 1200129 h 1440160"/>
              <a:gd name="connsiteX5" fmla="*/ 5095094 w 5335125"/>
              <a:gd name="connsiteY5" fmla="*/ 1440160 h 1440160"/>
              <a:gd name="connsiteX6" fmla="*/ 246564 w 5335125"/>
              <a:gd name="connsiteY6" fmla="*/ 1440160 h 1440160"/>
              <a:gd name="connsiteX7" fmla="*/ 6533 w 5335125"/>
              <a:gd name="connsiteY7" fmla="*/ 1200129 h 1440160"/>
              <a:gd name="connsiteX8" fmla="*/ 6533 w 5335125"/>
              <a:gd name="connsiteY8" fmla="*/ 240031 h 1440160"/>
              <a:gd name="connsiteX0" fmla="*/ 6533 w 5335125"/>
              <a:gd name="connsiteY0" fmla="*/ 240031 h 1445461"/>
              <a:gd name="connsiteX1" fmla="*/ 27108 w 5335125"/>
              <a:gd name="connsiteY1" fmla="*/ 7316 h 1445461"/>
              <a:gd name="connsiteX2" fmla="*/ 5095094 w 5335125"/>
              <a:gd name="connsiteY2" fmla="*/ 0 h 1445461"/>
              <a:gd name="connsiteX3" fmla="*/ 5335125 w 5335125"/>
              <a:gd name="connsiteY3" fmla="*/ 240031 h 1445461"/>
              <a:gd name="connsiteX4" fmla="*/ 5335125 w 5335125"/>
              <a:gd name="connsiteY4" fmla="*/ 1200129 h 1445461"/>
              <a:gd name="connsiteX5" fmla="*/ 5095094 w 5335125"/>
              <a:gd name="connsiteY5" fmla="*/ 1440160 h 1445461"/>
              <a:gd name="connsiteX6" fmla="*/ 246564 w 5335125"/>
              <a:gd name="connsiteY6" fmla="*/ 1440160 h 1445461"/>
              <a:gd name="connsiteX7" fmla="*/ 6533 w 5335125"/>
              <a:gd name="connsiteY7" fmla="*/ 1346433 h 1445461"/>
              <a:gd name="connsiteX8" fmla="*/ 6533 w 5335125"/>
              <a:gd name="connsiteY8" fmla="*/ 240031 h 1445461"/>
              <a:gd name="connsiteX0" fmla="*/ 6533 w 5335125"/>
              <a:gd name="connsiteY0" fmla="*/ 240031 h 1445461"/>
              <a:gd name="connsiteX1" fmla="*/ 27108 w 5335125"/>
              <a:gd name="connsiteY1" fmla="*/ 7316 h 1445461"/>
              <a:gd name="connsiteX2" fmla="*/ 5095094 w 5335125"/>
              <a:gd name="connsiteY2" fmla="*/ 0 h 1445461"/>
              <a:gd name="connsiteX3" fmla="*/ 5335125 w 5335125"/>
              <a:gd name="connsiteY3" fmla="*/ 240031 h 1445461"/>
              <a:gd name="connsiteX4" fmla="*/ 5335125 w 5335125"/>
              <a:gd name="connsiteY4" fmla="*/ 1200129 h 1445461"/>
              <a:gd name="connsiteX5" fmla="*/ 5095094 w 5335125"/>
              <a:gd name="connsiteY5" fmla="*/ 1440160 h 1445461"/>
              <a:gd name="connsiteX6" fmla="*/ 136836 w 5335125"/>
              <a:gd name="connsiteY6" fmla="*/ 1440160 h 1445461"/>
              <a:gd name="connsiteX7" fmla="*/ 6533 w 5335125"/>
              <a:gd name="connsiteY7" fmla="*/ 1346433 h 1445461"/>
              <a:gd name="connsiteX8" fmla="*/ 6533 w 5335125"/>
              <a:gd name="connsiteY8" fmla="*/ 240031 h 144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5125" h="1445461">
                <a:moveTo>
                  <a:pt x="6533" y="240031"/>
                </a:moveTo>
                <a:cubicBezTo>
                  <a:pt x="6533" y="107466"/>
                  <a:pt x="-17675" y="7316"/>
                  <a:pt x="27108" y="7316"/>
                </a:cubicBezTo>
                <a:lnTo>
                  <a:pt x="5095094" y="0"/>
                </a:lnTo>
                <a:cubicBezTo>
                  <a:pt x="5227659" y="0"/>
                  <a:pt x="5335125" y="107466"/>
                  <a:pt x="5335125" y="240031"/>
                </a:cubicBezTo>
                <a:lnTo>
                  <a:pt x="5335125" y="1200129"/>
                </a:lnTo>
                <a:cubicBezTo>
                  <a:pt x="5335125" y="1332694"/>
                  <a:pt x="5227659" y="1440160"/>
                  <a:pt x="5095094" y="1440160"/>
                </a:cubicBezTo>
                <a:lnTo>
                  <a:pt x="136836" y="1440160"/>
                </a:lnTo>
                <a:cubicBezTo>
                  <a:pt x="4271" y="1440160"/>
                  <a:pt x="6533" y="1478998"/>
                  <a:pt x="6533" y="1346433"/>
                </a:cubicBezTo>
                <a:lnTo>
                  <a:pt x="6533" y="2400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3700" y="547688"/>
            <a:ext cx="163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119063"/>
            <a:ext cx="1363662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21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187325"/>
            <a:ext cx="74453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549" y="3140968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5555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 bwMode="auto">
          <a:xfrm>
            <a:off x="7952" y="0"/>
            <a:ext cx="3563887" cy="1000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endPos="8000" dist="25400" dir="5400000" sy="-100000" algn="bl" rotWithShape="0"/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CO" sz="2400" dirty="0">
              <a:latin typeface="Times New Roman" pitchFamily="18" charset="0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96838"/>
            <a:ext cx="8382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1160462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63" y="115888"/>
            <a:ext cx="544512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887788" y="1000125"/>
            <a:ext cx="5005387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4784"/>
            <a:ext cx="6248400" cy="4382616"/>
          </a:xfrm>
          <a:prstGeom prst="rect">
            <a:avLst/>
          </a:prstGeom>
        </p:spPr>
        <p:txBody>
          <a:bodyPr vert="eaVert"/>
          <a:lstStyle>
            <a:lvl1pPr>
              <a:defRPr sz="2800">
                <a:latin typeface="Calibri" pitchFamily="34" charset="0"/>
                <a:cs typeface="Calibri" pitchFamily="34" charset="0"/>
              </a:defRPr>
            </a:lvl1pPr>
            <a:lvl2pPr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3"/>
          </p:nvPr>
        </p:nvSpPr>
        <p:spPr>
          <a:xfrm rot="5400000">
            <a:off x="5616116" y="2816935"/>
            <a:ext cx="4320479" cy="1656184"/>
          </a:xfrm>
          <a:prstGeom prst="rect">
            <a:avLst/>
          </a:prstGeom>
        </p:spPr>
        <p:txBody>
          <a:bodyPr/>
          <a:lstStyle>
            <a:lvl1pPr marL="64008" indent="0">
              <a:buFontTx/>
              <a:buNone/>
              <a:defRPr sz="2400" b="1">
                <a:latin typeface="Calibri" pitchFamily="34" charset="0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prstClr val="white">
                    <a:lumMod val="50000"/>
                  </a:prst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27C70370-9FE9-44FE-8CC4-108C8B64DBE0}" type="datetime1">
              <a:rPr lang="es-CO"/>
              <a:pPr>
                <a:defRPr/>
              </a:pPr>
              <a:t>27/05/2021</a:t>
            </a:fld>
            <a:endParaRPr lang="es-CO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 smtClean="0">
                <a:solidFill>
                  <a:srgbClr val="A5B592">
                    <a:lumMod val="75000"/>
                  </a:srgb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s-CO"/>
              <a:t>Contaduría General de la Nación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prstClr val="white">
                    <a:lumMod val="50000"/>
                  </a:prst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AC0E85B5-8532-4ABA-8F6A-954F38B73434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1440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245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DEBB7-D92F-4506-94D5-690F41CDEA94}" type="datetime6">
              <a:rPr lang="es-CO"/>
              <a:pPr>
                <a:defRPr/>
              </a:pPr>
              <a:t>mayo de 2021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9844C7-A280-441B-85AD-AFDE7D68DA58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2953390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a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 userDrawn="1"/>
        </p:nvSpPr>
        <p:spPr bwMode="auto">
          <a:xfrm>
            <a:off x="7952" y="0"/>
            <a:ext cx="3563887" cy="1000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endPos="8000" dist="25400" dir="5400000" sy="-100000" algn="bl" rotWithShape="0"/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s-CO" sz="2400" b="0" dirty="0">
              <a:latin typeface="Times New Roman" pitchFamily="18" charset="0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887788" y="1000125"/>
            <a:ext cx="5005387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b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4"/>
          </p:nvPr>
        </p:nvSpPr>
        <p:spPr>
          <a:xfrm>
            <a:off x="1115616" y="2924944"/>
            <a:ext cx="6336704" cy="2375669"/>
          </a:xfrm>
          <a:prstGeom prst="rect">
            <a:avLst/>
          </a:prstGeom>
        </p:spPr>
        <p:txBody>
          <a:bodyPr/>
          <a:lstStyle>
            <a:lvl1pPr marL="0" indent="0" algn="l" rtl="0" eaLnBrk="1" latinLnBrk="0" hangingPunct="1">
              <a:spcBef>
                <a:spcPct val="0"/>
              </a:spcBef>
              <a:buNone/>
              <a:defRPr kumimoji="0" lang="es-CO" sz="3600" b="1" kern="1200" cap="none" baseline="0" dirty="0">
                <a:ln w="6350"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51920" y="116632"/>
            <a:ext cx="4834880" cy="792088"/>
          </a:xfrm>
          <a:prstGeom prst="rect">
            <a:avLst/>
          </a:prstGeom>
        </p:spPr>
        <p:txBody>
          <a:bodyPr/>
          <a:lstStyle>
            <a:lvl1pPr algn="r">
              <a:defRPr sz="16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5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>
              <a:defRPr sz="13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97DE9F6-7D8D-414E-A964-8E2AE9A6CCC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66" y="47771"/>
            <a:ext cx="8382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32" y="142496"/>
            <a:ext cx="1149822" cy="7662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61" y="355481"/>
            <a:ext cx="1233371" cy="3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8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 descr="http://www.andesco.org.co/site/assets/images/1-banner-home-congreso.png">
            <a:hlinkClick r:id="rId2" tgtFrame="&quot;_blank&quot;"/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040560" cy="9807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 bwMode="auto">
          <a:xfrm>
            <a:off x="7952" y="0"/>
            <a:ext cx="3563887" cy="1000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endPos="8000" dist="25400" dir="5400000" sy="-100000" algn="bl" rotWithShape="0"/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CO" sz="2400" dirty="0">
              <a:latin typeface="Times New Roman" pitchFamily="18" charset="0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96838"/>
            <a:ext cx="8382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1160462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10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63" y="115888"/>
            <a:ext cx="544512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887788" y="1000125"/>
            <a:ext cx="5005387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9" name="8 Rectángulo"/>
          <p:cNvSpPr/>
          <p:nvPr/>
        </p:nvSpPr>
        <p:spPr>
          <a:xfrm>
            <a:off x="19312" y="-10380"/>
            <a:ext cx="9144000" cy="681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3913" y="1147763"/>
            <a:ext cx="4956175" cy="392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692275" y="5437188"/>
            <a:ext cx="6894513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Cuentas Claras, Estado Transparente</a:t>
            </a:r>
          </a:p>
        </p:txBody>
      </p:sp>
    </p:spTree>
    <p:extLst>
      <p:ext uri="{BB962C8B-B14F-4D97-AF65-F5344CB8AC3E}">
        <p14:creationId xmlns:p14="http://schemas.microsoft.com/office/powerpoint/2010/main" val="224695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 bwMode="auto">
          <a:xfrm>
            <a:off x="7952" y="0"/>
            <a:ext cx="3563887" cy="1000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endPos="8000" dist="25400" dir="5400000" sy="-100000" algn="bl" rotWithShape="0"/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CO" sz="2400" dirty="0">
              <a:latin typeface="Times New Roman" pitchFamily="18" charset="0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96838"/>
            <a:ext cx="8382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1160462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0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63" y="115888"/>
            <a:ext cx="544512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3887788" y="1000125"/>
            <a:ext cx="5005387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4"/>
          </p:nvPr>
        </p:nvSpPr>
        <p:spPr>
          <a:xfrm>
            <a:off x="1115616" y="2924944"/>
            <a:ext cx="6336704" cy="2375669"/>
          </a:xfrm>
          <a:prstGeom prst="rect">
            <a:avLst/>
          </a:prstGeom>
        </p:spPr>
        <p:txBody>
          <a:bodyPr/>
          <a:lstStyle>
            <a:lvl1pPr marL="0" indent="0" algn="l" rtl="0" eaLnBrk="1" latinLnBrk="0" hangingPunct="1">
              <a:spcBef>
                <a:spcPct val="0"/>
              </a:spcBef>
              <a:buNone/>
              <a:defRPr kumimoji="0" lang="es-CO" sz="3600" b="1" kern="1200" cap="none" baseline="0" dirty="0">
                <a:ln w="6350"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5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 latinLnBrk="0">
              <a:defRPr lang="es-ES"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386F712-900D-4F9F-91EE-E626646D9A4E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872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 o Cap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8"/>
          <p:cNvSpPr/>
          <p:nvPr userDrawn="1"/>
        </p:nvSpPr>
        <p:spPr>
          <a:xfrm flipV="1">
            <a:off x="29376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 bwMode="auto">
          <a:xfrm>
            <a:off x="7952" y="0"/>
            <a:ext cx="3563887" cy="1000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endPos="8000" dist="25400" dir="5400000" sy="-100000" algn="bl" rotWithShape="0"/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CO" sz="2400" dirty="0">
              <a:latin typeface="Times New Roman" pitchFamily="18" charset="0"/>
              <a:cs typeface="+mn-c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887788" y="1000125"/>
            <a:ext cx="5005387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cxnSp>
        <p:nvCxnSpPr>
          <p:cNvPr id="13" name="Straight Connector 10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9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7239000" cy="1872208"/>
          </a:xfrm>
          <a:prstGeom prst="rect">
            <a:avLst/>
          </a:prstGeom>
        </p:spPr>
        <p:txBody>
          <a:bodyPr anchor="ctr"/>
          <a:lstStyle>
            <a:lvl1pPr marL="0" algn="l" latinLnBrk="0">
              <a:buNone/>
              <a:defRPr lang="es-ES" sz="4000" b="1" cap="none" baseline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4365104"/>
            <a:ext cx="3886200" cy="1584176"/>
          </a:xfrm>
          <a:prstGeom prst="rect">
            <a:avLst/>
          </a:prstGeom>
        </p:spPr>
        <p:txBody>
          <a:bodyPr anchor="t"/>
          <a:lstStyle>
            <a:lvl1pPr marL="54864" indent="0" algn="l" latinLnBrk="0">
              <a:buNone/>
              <a:defRPr lang="es-ES" sz="20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  <a:lvl2pPr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lang="es-ES"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lang="es-ES"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956425" y="6381750"/>
            <a:ext cx="1544638" cy="285750"/>
          </a:xfrm>
        </p:spPr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1B90DDD-2F49-404C-8D98-7064E6D5500D}" type="datetime1">
              <a:rPr lang="es-CO"/>
              <a:pPr>
                <a:defRPr/>
              </a:pPr>
              <a:t>27/05/2021</a:t>
            </a:fld>
            <a:endParaRPr lang="es-CO" dirty="0"/>
          </a:p>
        </p:txBody>
      </p:sp>
      <p:sp>
        <p:nvSpPr>
          <p:cNvPr id="12" name="Isosceles Triangle 7"/>
          <p:cNvSpPr/>
          <p:nvPr/>
        </p:nvSpPr>
        <p:spPr>
          <a:xfrm rot="5400000" flipV="1">
            <a:off x="7553325" y="350838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3350" y="6381750"/>
            <a:ext cx="4260850" cy="300038"/>
          </a:xfrm>
        </p:spPr>
        <p:txBody>
          <a:bodyPr/>
          <a:lstStyle>
            <a:lvl1pPr>
              <a:defRPr sz="1000" smtClean="0"/>
            </a:lvl1pPr>
          </a:lstStyle>
          <a:p>
            <a:pPr>
              <a:defRPr/>
            </a:pPr>
            <a:r>
              <a:rPr lang="es-CO"/>
              <a:t>Contaduría General de la Nación</a:t>
            </a:r>
            <a:endParaRPr lang="es-CO" dirty="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66" y="47771"/>
            <a:ext cx="8382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32" y="142496"/>
            <a:ext cx="1149822" cy="7662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61" y="355481"/>
            <a:ext cx="1233371" cy="3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64031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 bwMode="auto">
          <a:xfrm>
            <a:off x="7952" y="0"/>
            <a:ext cx="3563887" cy="1000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endPos="8000" dist="25400" dir="5400000" sy="-100000" algn="bl" rotWithShape="0"/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CO" sz="2400" dirty="0">
              <a:latin typeface="Times New Roman" pitchFamily="18" charset="0"/>
              <a:cs typeface="+mn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96838"/>
            <a:ext cx="8382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1160462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63" y="115888"/>
            <a:ext cx="544512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887788" y="1000125"/>
            <a:ext cx="5005387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513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8313" y="1341438"/>
            <a:ext cx="8207375" cy="792162"/>
          </a:xfrm>
          <a:prstGeom prst="rect">
            <a:avLst/>
          </a:prstGeom>
        </p:spPr>
        <p:txBody>
          <a:bodyPr/>
          <a:lstStyle>
            <a:lvl1pPr marL="64008" indent="0">
              <a:buNone/>
              <a:defRPr sz="28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612B7B3-B013-4F35-BEC3-B44935B421BF}" type="datetime1">
              <a:rPr lang="es-CO"/>
              <a:pPr>
                <a:defRPr/>
              </a:pPr>
              <a:t>27/05/2021</a:t>
            </a:fld>
            <a:endParaRPr lang="es-CO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B0AB1CB-7EBD-462B-9A49-7AC1982A1DC5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1000" dirty="0" smtClean="0"/>
            </a:lvl1pPr>
          </a:lstStyle>
          <a:p>
            <a:pPr>
              <a:defRPr/>
            </a:pPr>
            <a:r>
              <a:rPr lang="es-CO"/>
              <a:t>Contaduría General de la Nación</a:t>
            </a:r>
          </a:p>
        </p:txBody>
      </p:sp>
    </p:spTree>
    <p:extLst>
      <p:ext uri="{BB962C8B-B14F-4D97-AF65-F5344CB8AC3E}">
        <p14:creationId xmlns:p14="http://schemas.microsoft.com/office/powerpoint/2010/main" val="251323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 bwMode="auto">
          <a:xfrm>
            <a:off x="7952" y="0"/>
            <a:ext cx="3563887" cy="1000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endPos="8000" dist="25400" dir="5400000" sy="-100000" algn="bl" rotWithShape="0"/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CO" sz="2400" dirty="0">
              <a:latin typeface="Times New Roman" pitchFamily="18" charset="0"/>
              <a:cs typeface="+mn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96838"/>
            <a:ext cx="8382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1160462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63" y="115888"/>
            <a:ext cx="544512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887788" y="1000125"/>
            <a:ext cx="5005387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4863"/>
            <a:ext cx="4038600" cy="4043537"/>
          </a:xfrm>
          <a:prstGeom prst="rect">
            <a:avLst/>
          </a:prstGeom>
        </p:spPr>
        <p:txBody>
          <a:bodyPr/>
          <a:lstStyle>
            <a:lvl1pPr latinLnBrk="0">
              <a:defRPr lang="es-ES" sz="2600">
                <a:latin typeface="Calibri" pitchFamily="34" charset="0"/>
                <a:cs typeface="Calibri" pitchFamily="34" charset="0"/>
              </a:defRPr>
            </a:lvl1pPr>
            <a:lvl2pPr>
              <a:defRPr lang="es-ES" sz="2400">
                <a:latin typeface="Calibri" pitchFamily="34" charset="0"/>
                <a:cs typeface="Calibri" pitchFamily="34" charset="0"/>
              </a:defRPr>
            </a:lvl2pPr>
            <a:lvl3pPr>
              <a:defRPr lang="es-ES" sz="2000">
                <a:latin typeface="Calibri" pitchFamily="34" charset="0"/>
                <a:cs typeface="Calibri" pitchFamily="34" charset="0"/>
              </a:defRPr>
            </a:lvl3pPr>
            <a:lvl4pPr>
              <a:defRPr lang="es-ES" sz="1800">
                <a:latin typeface="Calibri" pitchFamily="34" charset="0"/>
                <a:cs typeface="Calibri" pitchFamily="34" charset="0"/>
              </a:defRPr>
            </a:lvl4pPr>
            <a:lvl5pPr>
              <a:defRPr lang="es-ES" sz="18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4863"/>
            <a:ext cx="4038600" cy="4043537"/>
          </a:xfrm>
          <a:prstGeom prst="rect">
            <a:avLst/>
          </a:prstGeom>
        </p:spPr>
        <p:txBody>
          <a:bodyPr/>
          <a:lstStyle>
            <a:lvl1pPr latinLnBrk="0">
              <a:defRPr lang="es-ES" sz="2600">
                <a:latin typeface="Calibri" pitchFamily="34" charset="0"/>
                <a:cs typeface="Calibri" pitchFamily="34" charset="0"/>
              </a:defRPr>
            </a:lvl1pPr>
            <a:lvl2pPr>
              <a:defRPr lang="es-ES" sz="2400">
                <a:latin typeface="Calibri" pitchFamily="34" charset="0"/>
                <a:cs typeface="Calibri" pitchFamily="34" charset="0"/>
              </a:defRPr>
            </a:lvl2pPr>
            <a:lvl3pPr>
              <a:defRPr lang="es-ES" sz="2000">
                <a:latin typeface="Calibri" pitchFamily="34" charset="0"/>
                <a:cs typeface="Calibri" pitchFamily="34" charset="0"/>
              </a:defRPr>
            </a:lvl3pPr>
            <a:lvl4pPr>
              <a:defRPr lang="es-ES" sz="1800">
                <a:latin typeface="Calibri" pitchFamily="34" charset="0"/>
                <a:cs typeface="Calibri" pitchFamily="34" charset="0"/>
              </a:defRPr>
            </a:lvl4pPr>
            <a:lvl5pPr>
              <a:defRPr lang="es-ES" sz="18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8313" y="1341438"/>
            <a:ext cx="8280400" cy="719137"/>
          </a:xfrm>
          <a:prstGeom prst="rect">
            <a:avLst/>
          </a:prstGeom>
        </p:spPr>
        <p:txBody>
          <a:bodyPr/>
          <a:lstStyle>
            <a:lvl1pPr marL="64008" indent="0">
              <a:buFontTx/>
              <a:buNone/>
              <a:defRPr sz="28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Date Placeholder 8"/>
          <p:cNvSpPr>
            <a:spLocks noGrp="1"/>
          </p:cNvSpPr>
          <p:nvPr>
            <p:ph type="dt" sz="half" idx="14"/>
          </p:nvPr>
        </p:nvSpPr>
        <p:spPr>
          <a:xfrm>
            <a:off x="6156325" y="6372225"/>
            <a:ext cx="1917700" cy="301625"/>
          </a:xfrm>
        </p:spPr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C2024DAC-8D39-40D6-AB16-EBD678937F73}" type="datetime1">
              <a:rPr lang="es-CO"/>
              <a:pPr>
                <a:defRPr/>
              </a:pPr>
              <a:t>27/05/2021</a:t>
            </a:fld>
            <a:endParaRPr lang="es-CO"/>
          </a:p>
        </p:txBody>
      </p:sp>
      <p:sp>
        <p:nvSpPr>
          <p:cNvPr id="14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8218488" y="6365875"/>
            <a:ext cx="501650" cy="301625"/>
          </a:xfrm>
        </p:spPr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DECEB71B-6877-44B2-BE20-094CD737A5CB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  <p:sp>
        <p:nvSpPr>
          <p:cNvPr id="15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1000" smtClean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s-CO"/>
              <a:t>Contaduría General de la Nación</a:t>
            </a:r>
          </a:p>
        </p:txBody>
      </p:sp>
    </p:spTree>
    <p:extLst>
      <p:ext uri="{BB962C8B-B14F-4D97-AF65-F5344CB8AC3E}">
        <p14:creationId xmlns:p14="http://schemas.microsoft.com/office/powerpoint/2010/main" val="333032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 bwMode="auto">
          <a:xfrm>
            <a:off x="7952" y="0"/>
            <a:ext cx="3563887" cy="1000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endPos="8000" dist="25400" dir="5400000" sy="-100000" algn="bl" rotWithShape="0"/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CO" sz="2400" dirty="0">
              <a:latin typeface="Times New Roman" pitchFamily="18" charset="0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96838"/>
            <a:ext cx="8382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1160462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10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63" y="115888"/>
            <a:ext cx="544512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887788" y="1000125"/>
            <a:ext cx="5005387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29853FBD-B505-4BC6-BC42-A88B451FEC4B}" type="datetime1">
              <a:rPr lang="es-CO"/>
              <a:pPr>
                <a:defRPr/>
              </a:pPr>
              <a:t>27/05/2021</a:t>
            </a:fld>
            <a:endParaRPr lang="es-CO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8F32A6F4-AD95-4F27-87BF-2AAD13FD6DBA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1000" smtClean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s-CO"/>
              <a:t>Contaduría General de la Nación</a:t>
            </a:r>
          </a:p>
        </p:txBody>
      </p:sp>
    </p:spTree>
    <p:extLst>
      <p:ext uri="{BB962C8B-B14F-4D97-AF65-F5344CB8AC3E}">
        <p14:creationId xmlns:p14="http://schemas.microsoft.com/office/powerpoint/2010/main" val="3880602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 bwMode="auto">
          <a:xfrm>
            <a:off x="7952" y="0"/>
            <a:ext cx="3563887" cy="1000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endPos="8000" dist="25400" dir="5400000" sy="-100000" algn="bl" rotWithShape="0"/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CO" sz="2400" dirty="0">
              <a:latin typeface="Times New Roman" pitchFamily="18" charset="0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96838"/>
            <a:ext cx="8382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1160462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10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63" y="115888"/>
            <a:ext cx="544512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3887788" y="1000125"/>
            <a:ext cx="5005387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D0718BF-9240-4B6F-BD95-3BF1450D9677}" type="datetime1">
              <a:rPr lang="es-CO"/>
              <a:pPr>
                <a:defRPr/>
              </a:pPr>
              <a:t>27/05/2021</a:t>
            </a:fld>
            <a:endParaRPr lang="es-CO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s-CO"/>
              <a:t>Contaduría General de la Nación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D81DEC9-D0DE-4CC2-943C-FDD8CCAC2D9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191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 bwMode="auto">
          <a:xfrm>
            <a:off x="7952" y="0"/>
            <a:ext cx="3563887" cy="1000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endPos="8000" dist="25400" dir="5400000" sy="-100000" algn="bl" rotWithShape="0"/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CO" sz="2400" dirty="0">
              <a:latin typeface="Times New Roman" pitchFamily="18" charset="0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96838"/>
            <a:ext cx="8382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1160462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63" y="115888"/>
            <a:ext cx="544512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887788" y="1000125"/>
            <a:ext cx="5005387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4784"/>
            <a:ext cx="6248400" cy="4382616"/>
          </a:xfrm>
          <a:prstGeom prst="rect">
            <a:avLst/>
          </a:prstGeom>
        </p:spPr>
        <p:txBody>
          <a:bodyPr vert="eaVert"/>
          <a:lstStyle>
            <a:lvl1pPr>
              <a:defRPr sz="2800">
                <a:latin typeface="Calibri" pitchFamily="34" charset="0"/>
                <a:cs typeface="Calibri" pitchFamily="34" charset="0"/>
              </a:defRPr>
            </a:lvl1pPr>
            <a:lvl2pPr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3"/>
          </p:nvPr>
        </p:nvSpPr>
        <p:spPr>
          <a:xfrm rot="5400000">
            <a:off x="5616116" y="2816935"/>
            <a:ext cx="4320479" cy="1656184"/>
          </a:xfrm>
          <a:prstGeom prst="rect">
            <a:avLst/>
          </a:prstGeom>
        </p:spPr>
        <p:txBody>
          <a:bodyPr/>
          <a:lstStyle>
            <a:lvl1pPr marL="64008" indent="0">
              <a:buFontTx/>
              <a:buNone/>
              <a:defRPr sz="2400" b="1">
                <a:latin typeface="Calibri" pitchFamily="34" charset="0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BE06DD76-877F-4D0A-A5A4-CCFC24F7E095}" type="datetime1">
              <a:rPr lang="es-CO"/>
              <a:pPr>
                <a:defRPr/>
              </a:pPr>
              <a:t>27/05/2021</a:t>
            </a:fld>
            <a:endParaRPr lang="es-CO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 smtClean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s-CO"/>
              <a:t>Contaduría General de la Nación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7000ADAD-A471-4CFA-9625-9ADCD90C45CD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047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34000">
              <a:srgbClr val="F6F6F6"/>
            </a:gs>
            <a:gs pos="100000">
              <a:schemeClr val="bg1">
                <a:tint val="85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988050" y="6381750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es-ES" sz="900" b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D4A2381F-1211-4527-B1B7-D81592AA297C}" type="datetime1">
              <a:rPr lang="es-CO"/>
              <a:pPr>
                <a:defRPr/>
              </a:pPr>
              <a:t>27/05/2021</a:t>
            </a:fld>
            <a:endParaRPr lang="es-C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30338" y="6381750"/>
            <a:ext cx="4260850" cy="300038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es-ES" sz="90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s-CO"/>
              <a:t>Contaduría </a:t>
            </a:r>
            <a:r>
              <a:rPr lang="es-CO" sz="1000"/>
              <a:t>General de la Nación</a:t>
            </a:r>
            <a:endParaRPr lang="es-CO" sz="10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312150" y="6381750"/>
            <a:ext cx="503238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es-ES" sz="110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207D577E-1BB8-444D-BF2D-34718A5915EC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  <p:sp>
        <p:nvSpPr>
          <p:cNvPr id="12" name="11 Rectángulo"/>
          <p:cNvSpPr/>
          <p:nvPr/>
        </p:nvSpPr>
        <p:spPr bwMode="auto">
          <a:xfrm>
            <a:off x="79426" y="0"/>
            <a:ext cx="3563887" cy="1000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endPos="8000" dist="25400" dir="5400000" sy="-100000" algn="bl" rotWithShape="0"/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CO" sz="2400" dirty="0">
              <a:latin typeface="Times New Roman" pitchFamily="18" charset="0"/>
              <a:cs typeface="+mn-cs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887788" y="1000125"/>
            <a:ext cx="5005387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66" y="47771"/>
            <a:ext cx="8382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32" y="142496"/>
            <a:ext cx="1149822" cy="7662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61" y="355481"/>
            <a:ext cx="1233371" cy="371227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0" y="1947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1035" name="Picture 11" descr="http://www.coomeva.com.co/imagenes/galeria/img99670.png"/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9063" y="145"/>
            <a:ext cx="2681287" cy="105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3"/>
          <p:cNvSpPr>
            <a:spLocks noChangeArrowheads="1"/>
          </p:cNvSpPr>
          <p:nvPr userDrawn="1"/>
        </p:nvSpPr>
        <p:spPr bwMode="auto">
          <a:xfrm>
            <a:off x="3643313" y="64484"/>
            <a:ext cx="282575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“APORTE DE LA CONTADURÍA PÚBLICA EN LA GESTIÓN DE CONTROL DEL ESTADO”</a:t>
            </a:r>
            <a:r>
              <a:rPr kumimoji="0" lang="es-CO" altLang="es-CO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7" r:id="rId12"/>
    <p:sldLayoutId id="2147483708" r:id="rId13"/>
  </p:sldLayoutIdLst>
  <p:hf sldNum="0" hdr="0"/>
  <p:txStyles>
    <p:titleStyle>
      <a:lvl1pPr marL="484188" indent="-484188" algn="l" rtl="0" eaLnBrk="1" fontAlgn="base" hangingPunct="1">
        <a:spcBef>
          <a:spcPct val="0"/>
        </a:spcBef>
        <a:spcAft>
          <a:spcPct val="0"/>
        </a:spcAft>
        <a:defRPr lang="es-ES" sz="1600" kern="1200">
          <a:ln w="6350">
            <a:noFill/>
          </a:ln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marL="484188" indent="-484188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alibri" pitchFamily="34" charset="0"/>
        </a:defRPr>
      </a:lvl2pPr>
      <a:lvl3pPr marL="484188" indent="-484188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alibri" pitchFamily="34" charset="0"/>
        </a:defRPr>
      </a:lvl3pPr>
      <a:lvl4pPr marL="484188" indent="-484188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alibri" pitchFamily="34" charset="0"/>
        </a:defRPr>
      </a:lvl4pPr>
      <a:lvl5pPr marL="484188" indent="-484188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alibri" pitchFamily="34" charset="0"/>
        </a:defRPr>
      </a:lvl5pPr>
      <a:lvl6pPr marL="941388" indent="-484188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alibri" pitchFamily="34" charset="0"/>
        </a:defRPr>
      </a:lvl6pPr>
      <a:lvl7pPr marL="1398588" indent="-484188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alibri" pitchFamily="34" charset="0"/>
        </a:defRPr>
      </a:lvl7pPr>
      <a:lvl8pPr marL="1855788" indent="-484188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alibri" pitchFamily="34" charset="0"/>
        </a:defRPr>
      </a:lvl8pPr>
      <a:lvl9pPr marL="2312988" indent="-484188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alibri" pitchFamily="34" charset="0"/>
        </a:defRPr>
      </a:lvl9pPr>
    </p:titleStyle>
    <p:bodyStyle>
      <a:lvl1pPr marL="447675" indent="-3825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lang="es-ES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lang="es-ES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1" fontAlgn="base" hangingPunct="1">
        <a:spcBef>
          <a:spcPct val="20000"/>
        </a:spcBef>
        <a:spcAft>
          <a:spcPct val="0"/>
        </a:spcAft>
        <a:buClr>
          <a:srgbClr val="C1CBB6"/>
        </a:buClr>
        <a:buFont typeface="Wingdings 2" pitchFamily="18" charset="2"/>
        <a:buChar char=""/>
        <a:defRPr lang="es-ES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lang="es-ES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lang="es-ES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lang="es-ES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taduria.gov.co/wps/portal/internetes/home/internet/regimen-contaduria-publica/normas-internacionales/marco-normativo-empresas-no-cotizantes" TargetMode="External"/><Relationship Id="rId2" Type="http://schemas.openxmlformats.org/officeDocument/2006/relationships/hyperlink" Target="http://www.contaduria.gov.co/wps/portal/internetes/!ut/p/b1/04_Sj9CPykssy0xPLMnMz0vMAfGjzOINzPyDTEPdQoONTA1MDBwNTA0tTYL8jAwCTIAKIkEKcABHA0L6_Tzyc1P1C3IjygHTUGxv/dl4/d5/L2dJQSEvUUt3QS80SmtFL1o2XzA2T1I1VUZVU0E0REMwQTBFOVFQVTMzMEUx/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36" y="1124744"/>
            <a:ext cx="8205927" cy="5669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60" y="2262596"/>
            <a:ext cx="1835696" cy="25345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735" y="1691721"/>
            <a:ext cx="6931753" cy="5049647"/>
          </a:xfrm>
          <a:prstGeom prst="rect">
            <a:avLst/>
          </a:prstGeom>
        </p:spPr>
      </p:pic>
      <p:sp>
        <p:nvSpPr>
          <p:cNvPr id="9" name="Flecha doblada 8"/>
          <p:cNvSpPr/>
          <p:nvPr/>
        </p:nvSpPr>
        <p:spPr>
          <a:xfrm rot="16200000">
            <a:off x="481872" y="4740565"/>
            <a:ext cx="1173873" cy="1531588"/>
          </a:xfrm>
          <a:prstGeom prst="ben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4" y="1052736"/>
            <a:ext cx="9036496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04698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038987" y="4139555"/>
            <a:ext cx="572714" cy="2160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348</a:t>
            </a:r>
            <a:endParaRPr lang="es-CO" b="1" dirty="0"/>
          </a:p>
        </p:txBody>
      </p:sp>
      <p:sp>
        <p:nvSpPr>
          <p:cNvPr id="12" name="11 Rectángulo"/>
          <p:cNvSpPr/>
          <p:nvPr/>
        </p:nvSpPr>
        <p:spPr>
          <a:xfrm>
            <a:off x="8003776" y="2295922"/>
            <a:ext cx="819600" cy="2160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3.802</a:t>
            </a:r>
            <a:endParaRPr lang="es-CO" b="1" dirty="0"/>
          </a:p>
        </p:txBody>
      </p:sp>
      <p:sp>
        <p:nvSpPr>
          <p:cNvPr id="13" name="12 Rectángulo"/>
          <p:cNvSpPr/>
          <p:nvPr/>
        </p:nvSpPr>
        <p:spPr>
          <a:xfrm>
            <a:off x="8324065" y="4129447"/>
            <a:ext cx="761041" cy="2160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3.452</a:t>
            </a:r>
            <a:endParaRPr lang="es-CO" b="1" dirty="0"/>
          </a:p>
        </p:txBody>
      </p:sp>
      <p:sp>
        <p:nvSpPr>
          <p:cNvPr id="14" name="13 Rectángulo"/>
          <p:cNvSpPr/>
          <p:nvPr/>
        </p:nvSpPr>
        <p:spPr>
          <a:xfrm>
            <a:off x="4947762" y="4941505"/>
            <a:ext cx="442896" cy="1972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67</a:t>
            </a:r>
            <a:endParaRPr lang="es-CO" b="1" dirty="0"/>
          </a:p>
        </p:txBody>
      </p:sp>
      <p:sp>
        <p:nvSpPr>
          <p:cNvPr id="15" name="14 Rectángulo"/>
          <p:cNvSpPr/>
          <p:nvPr/>
        </p:nvSpPr>
        <p:spPr>
          <a:xfrm>
            <a:off x="6156176" y="4988489"/>
            <a:ext cx="569609" cy="1785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281</a:t>
            </a:r>
            <a:endParaRPr lang="es-CO" b="1" dirty="0"/>
          </a:p>
        </p:txBody>
      </p:sp>
      <p:sp>
        <p:nvSpPr>
          <p:cNvPr id="16" name="15 Rectángulo"/>
          <p:cNvSpPr/>
          <p:nvPr/>
        </p:nvSpPr>
        <p:spPr>
          <a:xfrm>
            <a:off x="7410892" y="4941794"/>
            <a:ext cx="442896" cy="1785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74</a:t>
            </a:r>
            <a:endParaRPr lang="es-CO" b="1" dirty="0"/>
          </a:p>
        </p:txBody>
      </p:sp>
      <p:sp>
        <p:nvSpPr>
          <p:cNvPr id="17" name="16 Rectángulo"/>
          <p:cNvSpPr/>
          <p:nvPr/>
        </p:nvSpPr>
        <p:spPr>
          <a:xfrm>
            <a:off x="8325941" y="4991931"/>
            <a:ext cx="776338" cy="1735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3.378</a:t>
            </a:r>
            <a:endParaRPr lang="es-CO" b="1" dirty="0"/>
          </a:p>
        </p:txBody>
      </p:sp>
      <p:sp>
        <p:nvSpPr>
          <p:cNvPr id="18" name="17 Rectángulo"/>
          <p:cNvSpPr/>
          <p:nvPr/>
        </p:nvSpPr>
        <p:spPr>
          <a:xfrm>
            <a:off x="5423243" y="5871626"/>
            <a:ext cx="442895" cy="1963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63</a:t>
            </a:r>
            <a:endParaRPr lang="es-CO" b="1" dirty="0"/>
          </a:p>
        </p:txBody>
      </p:sp>
      <p:sp>
        <p:nvSpPr>
          <p:cNvPr id="19" name="18 Rectángulo"/>
          <p:cNvSpPr/>
          <p:nvPr/>
        </p:nvSpPr>
        <p:spPr>
          <a:xfrm>
            <a:off x="6572811" y="5977855"/>
            <a:ext cx="570886" cy="1963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218</a:t>
            </a:r>
            <a:endParaRPr lang="es-CO" b="1" dirty="0"/>
          </a:p>
        </p:txBody>
      </p:sp>
      <p:sp>
        <p:nvSpPr>
          <p:cNvPr id="20" name="19 Rectángulo"/>
          <p:cNvSpPr/>
          <p:nvPr/>
        </p:nvSpPr>
        <p:spPr>
          <a:xfrm>
            <a:off x="7445028" y="5909726"/>
            <a:ext cx="764380" cy="1963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1.674</a:t>
            </a:r>
            <a:endParaRPr lang="es-CO" b="1" dirty="0"/>
          </a:p>
        </p:txBody>
      </p:sp>
      <p:sp>
        <p:nvSpPr>
          <p:cNvPr id="21" name="20 Rectángulo"/>
          <p:cNvSpPr/>
          <p:nvPr/>
        </p:nvSpPr>
        <p:spPr>
          <a:xfrm>
            <a:off x="8344991" y="5986806"/>
            <a:ext cx="768055" cy="1963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1.704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90249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C0DEBB7-D92F-4506-94D5-690F41CDEA94}" type="datetime6">
              <a:rPr lang="es-CO"/>
              <a:pPr>
                <a:defRPr/>
              </a:pPr>
              <a:t>mayo de 2021</a:t>
            </a:fld>
            <a:endParaRPr lang="es-CO"/>
          </a:p>
        </p:txBody>
      </p:sp>
      <p:sp>
        <p:nvSpPr>
          <p:cNvPr id="35843" name="Text Box 51"/>
          <p:cNvSpPr txBox="1">
            <a:spLocks noChangeArrowheads="1"/>
          </p:cNvSpPr>
          <p:nvPr/>
        </p:nvSpPr>
        <p:spPr bwMode="auto">
          <a:xfrm>
            <a:off x="2987675" y="3270250"/>
            <a:ext cx="3097213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CO" altLang="es-CO" sz="2800" i="1" dirty="0"/>
              <a:t>Gobierno</a:t>
            </a:r>
            <a:r>
              <a:rPr lang="es-CO" altLang="es-CO" sz="2000" i="1" dirty="0"/>
              <a:t>  </a:t>
            </a:r>
            <a:endParaRPr lang="es-ES" altLang="es-CO" sz="2000" i="1" dirty="0"/>
          </a:p>
        </p:txBody>
      </p:sp>
      <p:cxnSp>
        <p:nvCxnSpPr>
          <p:cNvPr id="6" name="33 Conector recto de flecha"/>
          <p:cNvCxnSpPr/>
          <p:nvPr/>
        </p:nvCxnSpPr>
        <p:spPr>
          <a:xfrm rot="10800000" flipV="1">
            <a:off x="5572125" y="3486150"/>
            <a:ext cx="428625" cy="1588"/>
          </a:xfrm>
          <a:prstGeom prst="straightConnector1">
            <a:avLst/>
          </a:prstGeom>
          <a:ln w="47625">
            <a:solidFill>
              <a:srgbClr val="F7B03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845" name="Text Box 47"/>
          <p:cNvSpPr txBox="1">
            <a:spLocks noChangeArrowheads="1"/>
          </p:cNvSpPr>
          <p:nvPr/>
        </p:nvSpPr>
        <p:spPr bwMode="auto">
          <a:xfrm>
            <a:off x="2987675" y="5100638"/>
            <a:ext cx="3097213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CO" altLang="es-CO" sz="2400" i="1" dirty="0"/>
              <a:t>Sector privado</a:t>
            </a:r>
          </a:p>
          <a:p>
            <a:pPr algn="r" eaLnBrk="1" hangingPunct="1">
              <a:spcBef>
                <a:spcPct val="50000"/>
              </a:spcBef>
            </a:pPr>
            <a:r>
              <a:rPr lang="es-CO" altLang="es-CO" sz="2800" i="1" dirty="0"/>
              <a:t>-Empresas-</a:t>
            </a:r>
            <a:endParaRPr lang="es-ES" altLang="es-CO" sz="2800" i="1" dirty="0"/>
          </a:p>
        </p:txBody>
      </p:sp>
      <p:cxnSp>
        <p:nvCxnSpPr>
          <p:cNvPr id="8" name="33 Conector recto de flecha"/>
          <p:cNvCxnSpPr/>
          <p:nvPr/>
        </p:nvCxnSpPr>
        <p:spPr>
          <a:xfrm>
            <a:off x="3000375" y="5284788"/>
            <a:ext cx="500063" cy="1587"/>
          </a:xfrm>
          <a:prstGeom prst="straightConnector1">
            <a:avLst/>
          </a:prstGeom>
          <a:ln w="47625">
            <a:solidFill>
              <a:srgbClr val="F7B03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33 Conector recto de flecha"/>
          <p:cNvCxnSpPr/>
          <p:nvPr/>
        </p:nvCxnSpPr>
        <p:spPr>
          <a:xfrm rot="10800000" flipV="1">
            <a:off x="5572125" y="5356225"/>
            <a:ext cx="428625" cy="1588"/>
          </a:xfrm>
          <a:prstGeom prst="straightConnector1">
            <a:avLst/>
          </a:prstGeom>
          <a:ln w="47625">
            <a:solidFill>
              <a:srgbClr val="F7B03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848" name="Text Box 46"/>
          <p:cNvSpPr txBox="1">
            <a:spLocks noChangeArrowheads="1"/>
          </p:cNvSpPr>
          <p:nvPr/>
        </p:nvSpPr>
        <p:spPr bwMode="auto">
          <a:xfrm>
            <a:off x="3130550" y="3846513"/>
            <a:ext cx="3097213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CO" altLang="es-CO" sz="2200" i="1" dirty="0"/>
              <a:t>  Empresas públicas</a:t>
            </a:r>
          </a:p>
        </p:txBody>
      </p:sp>
      <p:cxnSp>
        <p:nvCxnSpPr>
          <p:cNvPr id="11" name="33 Conector recto de flecha"/>
          <p:cNvCxnSpPr/>
          <p:nvPr/>
        </p:nvCxnSpPr>
        <p:spPr>
          <a:xfrm>
            <a:off x="3000375" y="4057650"/>
            <a:ext cx="500063" cy="1588"/>
          </a:xfrm>
          <a:prstGeom prst="straightConnector1">
            <a:avLst/>
          </a:prstGeom>
          <a:ln w="47625">
            <a:solidFill>
              <a:srgbClr val="F7B03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33 Conector recto de flecha"/>
          <p:cNvCxnSpPr/>
          <p:nvPr/>
        </p:nvCxnSpPr>
        <p:spPr>
          <a:xfrm>
            <a:off x="3000375" y="3486150"/>
            <a:ext cx="500063" cy="1588"/>
          </a:xfrm>
          <a:prstGeom prst="straightConnector1">
            <a:avLst/>
          </a:prstGeom>
          <a:ln w="47625">
            <a:solidFill>
              <a:srgbClr val="F7B03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5851" name="Organization Chart 5"/>
          <p:cNvGrpSpPr>
            <a:grpSpLocks/>
          </p:cNvGrpSpPr>
          <p:nvPr/>
        </p:nvGrpSpPr>
        <p:grpSpPr bwMode="auto">
          <a:xfrm>
            <a:off x="2386013" y="1243013"/>
            <a:ext cx="4310062" cy="947737"/>
            <a:chOff x="1489" y="530"/>
            <a:chExt cx="1205" cy="374"/>
          </a:xfrm>
        </p:grpSpPr>
        <p:cxnSp>
          <p:nvCxnSpPr>
            <p:cNvPr id="14" name="_s14340"/>
            <p:cNvCxnSpPr>
              <a:cxnSpLocks noChangeShapeType="1"/>
            </p:cNvCxnSpPr>
            <p:nvPr/>
          </p:nvCxnSpPr>
          <p:spPr bwMode="auto">
            <a:xfrm rot="16200000" flipV="1">
              <a:off x="2233" y="387"/>
              <a:ext cx="318" cy="60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cxnSp>
        <p:cxnSp>
          <p:nvCxnSpPr>
            <p:cNvPr id="15" name="_s14341"/>
            <p:cNvCxnSpPr>
              <a:cxnSpLocks noChangeShapeType="1"/>
            </p:cNvCxnSpPr>
            <p:nvPr/>
          </p:nvCxnSpPr>
          <p:spPr bwMode="auto">
            <a:xfrm rot="5400000" flipH="1" flipV="1">
              <a:off x="1610" y="410"/>
              <a:ext cx="373" cy="615"/>
            </a:xfrm>
            <a:prstGeom prst="bentConnector2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cxnSp>
      </p:grpSp>
      <p:sp>
        <p:nvSpPr>
          <p:cNvPr id="16" name="15 CuadroTexto"/>
          <p:cNvSpPr txBox="1"/>
          <p:nvPr/>
        </p:nvSpPr>
        <p:spPr>
          <a:xfrm>
            <a:off x="944566" y="2190750"/>
            <a:ext cx="2885280" cy="677108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B4DE86"/>
              </a:gs>
              <a:gs pos="100000">
                <a:srgbClr val="76B531"/>
              </a:gs>
            </a:gsLst>
            <a:lin ang="5400000" scaled="0"/>
          </a:gradFill>
          <a:ln w="19050">
            <a:solidFill>
              <a:schemeClr val="tx1"/>
            </a:solidFill>
            <a:prstDash val="soli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00" dirty="0">
              <a:solidFill>
                <a:srgbClr val="000000"/>
              </a:solidFill>
              <a:latin typeface="+mn-lt"/>
            </a:endParaRPr>
          </a:p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00"/>
                </a:solidFill>
                <a:latin typeface="+mn-lt"/>
              </a:rPr>
              <a:t>NACIONALES</a:t>
            </a:r>
          </a:p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716016" y="2190750"/>
            <a:ext cx="3456434" cy="677108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B4DE86"/>
              </a:gs>
              <a:gs pos="100000">
                <a:srgbClr val="76B531"/>
              </a:gs>
            </a:gsLst>
            <a:lin ang="5400000" scaled="0"/>
          </a:gradFill>
          <a:ln w="19050">
            <a:solidFill>
              <a:schemeClr val="tx1"/>
            </a:solidFill>
            <a:prstDash val="soli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00" dirty="0">
              <a:solidFill>
                <a:srgbClr val="000000"/>
              </a:solidFill>
              <a:latin typeface="+mn-lt"/>
            </a:endParaRPr>
          </a:p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00"/>
                </a:solidFill>
                <a:latin typeface="+mn-lt"/>
              </a:rPr>
              <a:t>INTERNACIONALES</a:t>
            </a:r>
          </a:p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763713" y="3270250"/>
            <a:ext cx="1295400" cy="1008063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rgbClr val="F7B009"/>
              </a:gs>
            </a:gsLst>
            <a:lin ang="0" scaled="0"/>
          </a:gradFill>
          <a:ln w="19050">
            <a:noFill/>
            <a:prstDash val="solid"/>
          </a:ln>
        </p:spPr>
        <p:txBody>
          <a:bodyPr anchor="ctr"/>
          <a:lstStyle/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latin typeface="+mn-lt"/>
              </a:rPr>
              <a:t>CGN</a:t>
            </a:r>
            <a:endParaRPr lang="es-ES" sz="3200" b="1" i="1" dirty="0">
              <a:latin typeface="+mn-lt"/>
            </a:endParaRPr>
          </a:p>
        </p:txBody>
      </p:sp>
      <p:sp>
        <p:nvSpPr>
          <p:cNvPr id="19" name="_s1030"/>
          <p:cNvSpPr>
            <a:spLocks noChangeArrowheads="1"/>
          </p:cNvSpPr>
          <p:nvPr/>
        </p:nvSpPr>
        <p:spPr bwMode="auto">
          <a:xfrm>
            <a:off x="457200" y="3232150"/>
            <a:ext cx="1090613" cy="104616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rect">
              <a:fillToRect l="100000" t="100000"/>
            </a:path>
          </a:gradFill>
          <a:ln w="3175" algn="ctr">
            <a:solidFill>
              <a:schemeClr val="tx1"/>
            </a:solidFill>
            <a:round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RCP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6011863" y="3270250"/>
            <a:ext cx="1152525" cy="1008063"/>
          </a:xfrm>
          <a:prstGeom prst="rect">
            <a:avLst/>
          </a:prstGeom>
          <a:gradFill>
            <a:gsLst>
              <a:gs pos="0">
                <a:srgbClr val="F7B031"/>
              </a:gs>
              <a:gs pos="50000">
                <a:schemeClr val="bg1"/>
              </a:gs>
              <a:gs pos="100000">
                <a:schemeClr val="bg1"/>
              </a:gs>
            </a:gsLst>
            <a:lin ang="0" scaled="0"/>
          </a:gradFill>
          <a:ln w="19050">
            <a:noFill/>
            <a:prstDash val="solid"/>
          </a:ln>
        </p:spPr>
        <p:txBody>
          <a:bodyPr anchor="ctr"/>
          <a:lstStyle/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latin typeface="+mn-lt"/>
              </a:rPr>
              <a:t>IFAC</a:t>
            </a:r>
          </a:p>
        </p:txBody>
      </p:sp>
      <p:sp>
        <p:nvSpPr>
          <p:cNvPr id="21" name="_s1030"/>
          <p:cNvSpPr>
            <a:spLocks noChangeArrowheads="1"/>
          </p:cNvSpPr>
          <p:nvPr/>
        </p:nvSpPr>
        <p:spPr bwMode="auto">
          <a:xfrm>
            <a:off x="7380287" y="3270250"/>
            <a:ext cx="1182687" cy="1092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rect">
              <a:fillToRect l="100000" t="100000"/>
            </a:path>
          </a:gradFill>
          <a:ln w="3175" algn="ctr">
            <a:solidFill>
              <a:schemeClr val="tx1"/>
            </a:solidFill>
            <a:round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NICSP</a:t>
            </a:r>
          </a:p>
        </p:txBody>
      </p:sp>
      <p:sp>
        <p:nvSpPr>
          <p:cNvPr id="22" name="_s1030"/>
          <p:cNvSpPr>
            <a:spLocks noChangeArrowheads="1"/>
          </p:cNvSpPr>
          <p:nvPr/>
        </p:nvSpPr>
        <p:spPr bwMode="auto">
          <a:xfrm>
            <a:off x="7380288" y="4999037"/>
            <a:ext cx="1300163" cy="1208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rect">
              <a:fillToRect l="100000" t="100000"/>
            </a:path>
          </a:gradFill>
          <a:ln w="3175" algn="ctr">
            <a:solidFill>
              <a:schemeClr val="tx1"/>
            </a:solidFill>
            <a:round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3200" b="1" dirty="0">
                <a:solidFill>
                  <a:srgbClr val="4E75A3"/>
                </a:solidFill>
              </a:rPr>
              <a:t>NIC </a:t>
            </a:r>
          </a:p>
          <a:p>
            <a:pPr algn="ctr" eaLnBrk="1" hangingPunct="1">
              <a:defRPr/>
            </a:pPr>
            <a:r>
              <a:rPr lang="es-ES" sz="3200" b="1" dirty="0">
                <a:solidFill>
                  <a:srgbClr val="4E75A3"/>
                </a:solidFill>
              </a:rPr>
              <a:t>NIIF</a:t>
            </a:r>
          </a:p>
        </p:txBody>
      </p:sp>
      <p:cxnSp>
        <p:nvCxnSpPr>
          <p:cNvPr id="23" name="_s14340"/>
          <p:cNvCxnSpPr>
            <a:cxnSpLocks noChangeShapeType="1"/>
            <a:stCxn id="18" idx="1"/>
          </p:cNvCxnSpPr>
          <p:nvPr/>
        </p:nvCxnSpPr>
        <p:spPr bwMode="auto">
          <a:xfrm rot="10800000">
            <a:off x="1547813" y="3756025"/>
            <a:ext cx="215900" cy="1905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24" name="_s14340"/>
          <p:cNvCxnSpPr>
            <a:cxnSpLocks noChangeShapeType="1"/>
            <a:stCxn id="20" idx="3"/>
          </p:cNvCxnSpPr>
          <p:nvPr/>
        </p:nvCxnSpPr>
        <p:spPr bwMode="auto">
          <a:xfrm flipV="1">
            <a:off x="7164388" y="3722688"/>
            <a:ext cx="215900" cy="5238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25" name="_s14340"/>
          <p:cNvCxnSpPr>
            <a:cxnSpLocks noChangeShapeType="1"/>
            <a:stCxn id="32" idx="3"/>
          </p:cNvCxnSpPr>
          <p:nvPr/>
        </p:nvCxnSpPr>
        <p:spPr bwMode="auto">
          <a:xfrm>
            <a:off x="7153275" y="5318125"/>
            <a:ext cx="227013" cy="163513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cxnSp>
      <p:sp>
        <p:nvSpPr>
          <p:cNvPr id="26" name="25 CuadroTexto"/>
          <p:cNvSpPr txBox="1"/>
          <p:nvPr/>
        </p:nvSpPr>
        <p:spPr>
          <a:xfrm>
            <a:off x="1763713" y="4781550"/>
            <a:ext cx="1295400" cy="11811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rgbClr val="F7B009"/>
              </a:gs>
            </a:gsLst>
            <a:lin ang="0" scaled="0"/>
          </a:gradFill>
          <a:ln w="19050">
            <a:noFill/>
            <a:prstDash val="solid"/>
          </a:ln>
        </p:spPr>
        <p:txBody>
          <a:bodyPr anchor="ctr"/>
          <a:lstStyle/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atin typeface="+mn-lt"/>
              </a:rPr>
              <a:t>MHCP</a:t>
            </a:r>
          </a:p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atin typeface="+mn-lt"/>
              </a:rPr>
              <a:t>MCIT</a:t>
            </a:r>
          </a:p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atin typeface="+mn-lt"/>
              </a:rPr>
              <a:t>CTCP</a:t>
            </a:r>
          </a:p>
        </p:txBody>
      </p:sp>
      <p:cxnSp>
        <p:nvCxnSpPr>
          <p:cNvPr id="27" name="_s14341"/>
          <p:cNvCxnSpPr>
            <a:cxnSpLocks noChangeShapeType="1"/>
          </p:cNvCxnSpPr>
          <p:nvPr/>
        </p:nvCxnSpPr>
        <p:spPr bwMode="auto">
          <a:xfrm rot="10800000" flipH="1">
            <a:off x="381000" y="2505075"/>
            <a:ext cx="514350" cy="1249363"/>
          </a:xfrm>
          <a:prstGeom prst="bentConnector3">
            <a:avLst>
              <a:gd name="adj1" fmla="val -44444"/>
            </a:avLst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cxnSp>
      <p:cxnSp>
        <p:nvCxnSpPr>
          <p:cNvPr id="28" name="_s14341"/>
          <p:cNvCxnSpPr>
            <a:cxnSpLocks noChangeShapeType="1"/>
          </p:cNvCxnSpPr>
          <p:nvPr/>
        </p:nvCxnSpPr>
        <p:spPr bwMode="auto">
          <a:xfrm rot="10800000">
            <a:off x="681038" y="2678113"/>
            <a:ext cx="792162" cy="2865437"/>
          </a:xfrm>
          <a:prstGeom prst="bentConnector3">
            <a:avLst>
              <a:gd name="adj1" fmla="val 136874"/>
            </a:avLst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cxnSp>
      <p:cxnSp>
        <p:nvCxnSpPr>
          <p:cNvPr id="35875" name="_s14341"/>
          <p:cNvCxnSpPr>
            <a:cxnSpLocks noChangeShapeType="1"/>
          </p:cNvCxnSpPr>
          <p:nvPr/>
        </p:nvCxnSpPr>
        <p:spPr bwMode="auto">
          <a:xfrm flipH="1" flipV="1">
            <a:off x="8172450" y="2505075"/>
            <a:ext cx="287338" cy="1217613"/>
          </a:xfrm>
          <a:prstGeom prst="bentConnector3">
            <a:avLst>
              <a:gd name="adj1" fmla="val -79560"/>
            </a:avLst>
          </a:prstGeom>
          <a:noFill/>
          <a:ln w="2857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76" name="_s14341"/>
          <p:cNvCxnSpPr>
            <a:cxnSpLocks noChangeShapeType="1"/>
          </p:cNvCxnSpPr>
          <p:nvPr/>
        </p:nvCxnSpPr>
        <p:spPr bwMode="auto">
          <a:xfrm flipH="1" flipV="1">
            <a:off x="8172450" y="2505075"/>
            <a:ext cx="360363" cy="2976563"/>
          </a:xfrm>
          <a:prstGeom prst="bentConnector3">
            <a:avLst>
              <a:gd name="adj1" fmla="val -63435"/>
            </a:avLst>
          </a:prstGeom>
          <a:noFill/>
          <a:ln w="2857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30 Conector angular"/>
          <p:cNvCxnSpPr/>
          <p:nvPr/>
        </p:nvCxnSpPr>
        <p:spPr>
          <a:xfrm rot="16200000" flipV="1">
            <a:off x="5324476" y="4243387"/>
            <a:ext cx="925512" cy="785813"/>
          </a:xfrm>
          <a:prstGeom prst="bentConnector3">
            <a:avLst>
              <a:gd name="adj1" fmla="val 50000"/>
            </a:avLst>
          </a:prstGeom>
          <a:ln w="63500">
            <a:solidFill>
              <a:srgbClr val="F7B03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6000750" y="4772025"/>
            <a:ext cx="1152525" cy="1090613"/>
          </a:xfrm>
          <a:prstGeom prst="rect">
            <a:avLst/>
          </a:prstGeom>
          <a:gradFill>
            <a:gsLst>
              <a:gs pos="0">
                <a:srgbClr val="F7B031"/>
              </a:gs>
              <a:gs pos="50000">
                <a:schemeClr val="bg1"/>
              </a:gs>
              <a:gs pos="100000">
                <a:schemeClr val="bg1"/>
              </a:gs>
            </a:gsLst>
            <a:lin ang="0" scaled="0"/>
          </a:gradFill>
          <a:ln w="19050">
            <a:noFill/>
            <a:prstDash val="solid"/>
          </a:ln>
        </p:spPr>
        <p:txBody>
          <a:bodyPr anchor="ctr"/>
          <a:lstStyle/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latin typeface="+mn-lt"/>
              </a:rPr>
              <a:t>IASB</a:t>
            </a: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381000" y="1142999"/>
            <a:ext cx="8439471" cy="711875"/>
          </a:xfrm>
          <a:prstGeom prst="roundRect">
            <a:avLst>
              <a:gd name="adj" fmla="val 21667"/>
            </a:avLst>
          </a:prstGeom>
          <a:gradFill rotWithShape="1">
            <a:gsLst>
              <a:gs pos="0">
                <a:srgbClr val="BDC9AF"/>
              </a:gs>
              <a:gs pos="100000">
                <a:srgbClr val="FFFFFF"/>
              </a:gs>
            </a:gsLst>
            <a:lin ang="2700000" scaled="1"/>
          </a:gradFill>
          <a:ln w="50800" algn="ctr">
            <a:noFill/>
            <a:round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s-E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REFERENTES INTERNACIONALES PARA LA CONVERGENCIA</a:t>
            </a:r>
          </a:p>
        </p:txBody>
      </p:sp>
    </p:spTree>
    <p:extLst>
      <p:ext uri="{BB962C8B-B14F-4D97-AF65-F5344CB8AC3E}">
        <p14:creationId xmlns:p14="http://schemas.microsoft.com/office/powerpoint/2010/main" val="42671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7 Conector recto"/>
          <p:cNvSpPr/>
          <p:nvPr/>
        </p:nvSpPr>
        <p:spPr>
          <a:xfrm>
            <a:off x="3865854" y="5877272"/>
            <a:ext cx="991175" cy="0"/>
          </a:xfrm>
          <a:prstGeom prst="line">
            <a:avLst/>
          </a:prstGeom>
          <a:noFill/>
          <a:ln w="25400" cap="flat" cmpd="sng" algn="ctr">
            <a:solidFill>
              <a:srgbClr val="F7964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sp>
      <p:sp>
        <p:nvSpPr>
          <p:cNvPr id="17" name="18 Conector recto"/>
          <p:cNvSpPr/>
          <p:nvPr/>
        </p:nvSpPr>
        <p:spPr>
          <a:xfrm flipV="1">
            <a:off x="4488271" y="3861048"/>
            <a:ext cx="1091841" cy="3207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8" name="21 Elipse"/>
          <p:cNvSpPr/>
          <p:nvPr/>
        </p:nvSpPr>
        <p:spPr>
          <a:xfrm>
            <a:off x="4115568" y="1124744"/>
            <a:ext cx="2659462" cy="1512167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FF00"/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3510" tIns="46756" rIns="93510" bIns="4675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7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1.Entidades de Gobierno</a:t>
            </a:r>
            <a:endParaRPr lang="es-ES" sz="2700" b="1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22 Elipse"/>
          <p:cNvSpPr/>
          <p:nvPr/>
        </p:nvSpPr>
        <p:spPr>
          <a:xfrm>
            <a:off x="5580111" y="2451100"/>
            <a:ext cx="3528392" cy="2318669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lIns="93510" tIns="46756" rIns="93510" bIns="4675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1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2.Empresas No Emisoras de Valores y que No Captan ni Administran Ahorro del Público.</a:t>
            </a:r>
            <a:endParaRPr lang="es-ES" sz="2100" b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35 Elipse"/>
          <p:cNvSpPr/>
          <p:nvPr/>
        </p:nvSpPr>
        <p:spPr>
          <a:xfrm>
            <a:off x="4860032" y="4869160"/>
            <a:ext cx="3312368" cy="1944216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FF00"/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lIns="93510" tIns="46756" rIns="93510" bIns="4675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3.Empresas Emisoras de Valores o que Captan Administran Ahorro del Público.</a:t>
            </a:r>
            <a:endParaRPr lang="es-ES" sz="2000" b="1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36 Elipse"/>
          <p:cNvSpPr/>
          <p:nvPr/>
        </p:nvSpPr>
        <p:spPr>
          <a:xfrm>
            <a:off x="107503" y="2060848"/>
            <a:ext cx="4536505" cy="446449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solidFill>
              <a:schemeClr val="accent3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3510" tIns="46756" rIns="93510" bIns="4675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kern="0" dirty="0">
                <a:latin typeface="Calibri" pitchFamily="34" charset="0"/>
                <a:cs typeface="Calibri" pitchFamily="34" charset="0"/>
              </a:rPr>
              <a:t>MODELOS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4000" b="1" kern="0" dirty="0"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kern="0" dirty="0">
                <a:latin typeface="Calibri" pitchFamily="34" charset="0"/>
                <a:cs typeface="Calibri" pitchFamily="34" charset="0"/>
              </a:rPr>
              <a:t>DE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4000" b="1" kern="0" dirty="0"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kern="0" dirty="0">
                <a:latin typeface="Calibri" pitchFamily="34" charset="0"/>
                <a:cs typeface="Calibri" pitchFamily="34" charset="0"/>
              </a:rPr>
              <a:t>CONTABILIDAD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900" b="1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37 Rectángulo"/>
          <p:cNvSpPr/>
          <p:nvPr/>
        </p:nvSpPr>
        <p:spPr>
          <a:xfrm>
            <a:off x="6732241" y="1124744"/>
            <a:ext cx="1296143" cy="40163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NICSP</a:t>
            </a:r>
            <a:endParaRPr lang="es-CO" sz="3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38 Rectángulo"/>
          <p:cNvSpPr/>
          <p:nvPr/>
        </p:nvSpPr>
        <p:spPr>
          <a:xfrm>
            <a:off x="8101013" y="5061049"/>
            <a:ext cx="935483" cy="3841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NIIF</a:t>
            </a:r>
            <a:endParaRPr lang="es-CO" sz="3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39 Rectángulo"/>
          <p:cNvSpPr/>
          <p:nvPr/>
        </p:nvSpPr>
        <p:spPr>
          <a:xfrm>
            <a:off x="8101583" y="2105025"/>
            <a:ext cx="862905" cy="3460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NIIF</a:t>
            </a:r>
            <a:endParaRPr lang="es-CO" sz="3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19 Conector recto"/>
          <p:cNvSpPr/>
          <p:nvPr/>
        </p:nvSpPr>
        <p:spPr>
          <a:xfrm>
            <a:off x="2564946" y="2052866"/>
            <a:ext cx="1550622" cy="0"/>
          </a:xfrm>
          <a:prstGeom prst="line">
            <a:avLst/>
          </a:prstGeom>
          <a:noFill/>
          <a:ln w="38100" cap="flat" cmpd="sng" algn="ctr">
            <a:solidFill>
              <a:srgbClr val="9BBB59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26" name="Flecha derecha 25">
            <a:hlinkClick r:id="rId2"/>
          </p:cNvPr>
          <p:cNvSpPr/>
          <p:nvPr/>
        </p:nvSpPr>
        <p:spPr>
          <a:xfrm>
            <a:off x="7739421" y="6453336"/>
            <a:ext cx="756879" cy="43259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Flecha derecha 26">
            <a:hlinkClick r:id="rId3"/>
          </p:cNvPr>
          <p:cNvSpPr/>
          <p:nvPr/>
        </p:nvSpPr>
        <p:spPr>
          <a:xfrm>
            <a:off x="8388425" y="4437112"/>
            <a:ext cx="720080" cy="43204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90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684213" y="1052513"/>
            <a:ext cx="7848600" cy="506412"/>
          </a:xfrm>
          <a:prstGeom prst="roundRect">
            <a:avLst>
              <a:gd name="adj" fmla="val 21667"/>
            </a:avLst>
          </a:prstGeom>
          <a:gradFill rotWithShape="1">
            <a:gsLst>
              <a:gs pos="0">
                <a:srgbClr val="BDC9AF"/>
              </a:gs>
              <a:gs pos="100000">
                <a:srgbClr val="FFFFFF"/>
              </a:gs>
            </a:gsLst>
            <a:lin ang="2700000" scaled="1"/>
          </a:gradFill>
          <a:ln w="50800" algn="ctr">
            <a:noFill/>
            <a:round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kern="0" dirty="0">
                <a:solidFill>
                  <a:srgbClr val="1F497D"/>
                </a:solidFill>
                <a:latin typeface="Calibri" pitchFamily="34" charset="0"/>
              </a:rPr>
              <a:t>CRONOGRAMA PARA LAS EMPRESAS EMISORAS</a:t>
            </a:r>
          </a:p>
        </p:txBody>
      </p:sp>
      <p:sp>
        <p:nvSpPr>
          <p:cNvPr id="7" name="33 Rectángulo"/>
          <p:cNvSpPr/>
          <p:nvPr/>
        </p:nvSpPr>
        <p:spPr>
          <a:xfrm>
            <a:off x="252413" y="2092325"/>
            <a:ext cx="2663825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lIns="563189" tIns="42672" rIns="477845" bIns="42672" spcCol="1270" anchor="ctr"/>
          <a:lstStyle/>
          <a:p>
            <a:pPr algn="ctr" defTabSz="1422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2000" b="1" kern="0" dirty="0">
                <a:latin typeface="Calibri"/>
                <a:cs typeface="+mn-cs"/>
              </a:rPr>
              <a:t>PERÍODO DE PREPARACIÓN OBLIGATORIA</a:t>
            </a:r>
          </a:p>
        </p:txBody>
      </p:sp>
      <p:sp>
        <p:nvSpPr>
          <p:cNvPr id="8" name="34 Rectángulo"/>
          <p:cNvSpPr/>
          <p:nvPr/>
        </p:nvSpPr>
        <p:spPr>
          <a:xfrm>
            <a:off x="3276600" y="2092325"/>
            <a:ext cx="2909888" cy="914400"/>
          </a:xfrm>
          <a:prstGeom prst="rect">
            <a:avLst/>
          </a:prstGeom>
          <a:solidFill>
            <a:srgbClr val="C0504D">
              <a:hueOff val="2340759"/>
              <a:satOff val="-2919"/>
              <a:lumOff val="686"/>
              <a:alphaOff val="0"/>
            </a:srgbClr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lIns="563189" tIns="42672" rIns="477845" bIns="42672" spcCol="1270" anchor="ctr"/>
          <a:lstStyle/>
          <a:p>
            <a:pPr algn="ctr" defTabSz="1422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2800" kern="0" dirty="0">
                <a:latin typeface="Calibri"/>
                <a:cs typeface="+mn-cs"/>
              </a:rPr>
              <a:t>PERÍODO DE TRANSICIÓN </a:t>
            </a:r>
          </a:p>
        </p:txBody>
      </p:sp>
      <p:sp>
        <p:nvSpPr>
          <p:cNvPr id="9" name="35 Rectángulo"/>
          <p:cNvSpPr/>
          <p:nvPr/>
        </p:nvSpPr>
        <p:spPr>
          <a:xfrm>
            <a:off x="6443663" y="2092325"/>
            <a:ext cx="252095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lIns="563189" tIns="42672" rIns="477845" bIns="42672" spcCol="1270" anchor="ctr"/>
          <a:lstStyle/>
          <a:p>
            <a:pPr algn="ctr" defTabSz="1422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2200" b="1" kern="0" dirty="0">
                <a:latin typeface="Calibri"/>
                <a:cs typeface="+mn-cs"/>
              </a:rPr>
              <a:t>PERÍODO DE APLICACIÓN </a:t>
            </a:r>
          </a:p>
        </p:txBody>
      </p:sp>
      <p:sp>
        <p:nvSpPr>
          <p:cNvPr id="10" name="8 CuadroTexto"/>
          <p:cNvSpPr txBox="1">
            <a:spLocks noChangeArrowheads="1"/>
          </p:cNvSpPr>
          <p:nvPr/>
        </p:nvSpPr>
        <p:spPr bwMode="auto">
          <a:xfrm>
            <a:off x="828675" y="1587500"/>
            <a:ext cx="165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CO" altLang="es-CO" sz="2800"/>
              <a:t>2013</a:t>
            </a:r>
          </a:p>
        </p:txBody>
      </p:sp>
      <p:sp>
        <p:nvSpPr>
          <p:cNvPr id="11" name="9 CuadroTexto"/>
          <p:cNvSpPr txBox="1">
            <a:spLocks noChangeArrowheads="1"/>
          </p:cNvSpPr>
          <p:nvPr/>
        </p:nvSpPr>
        <p:spPr bwMode="auto">
          <a:xfrm>
            <a:off x="3781425" y="1587500"/>
            <a:ext cx="165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CO" altLang="es-CO" sz="2800"/>
              <a:t>2014</a:t>
            </a:r>
          </a:p>
        </p:txBody>
      </p:sp>
      <p:sp>
        <p:nvSpPr>
          <p:cNvPr id="12" name="10 CuadroTexto"/>
          <p:cNvSpPr txBox="1">
            <a:spLocks noChangeArrowheads="1"/>
          </p:cNvSpPr>
          <p:nvPr/>
        </p:nvSpPr>
        <p:spPr bwMode="auto">
          <a:xfrm>
            <a:off x="6661150" y="1558925"/>
            <a:ext cx="16557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CO" altLang="es-CO" sz="2800"/>
              <a:t>2015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3132138" y="3232993"/>
            <a:ext cx="3097212" cy="3508375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FF00"/>
            </a:solidFill>
            <a:prstDash val="solid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0" kern="0" dirty="0">
              <a:solidFill>
                <a:sysClr val="windowText" lastClr="000000"/>
              </a:solidFill>
              <a:latin typeface="Calibri"/>
            </a:endParaRP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0" kern="0" dirty="0">
                <a:solidFill>
                  <a:sysClr val="windowText" lastClr="000000"/>
                </a:solidFill>
                <a:latin typeface="Calibri"/>
              </a:rPr>
              <a:t>1. </a:t>
            </a:r>
            <a:r>
              <a:rPr lang="es-ES" sz="2000" b="1" kern="0" dirty="0">
                <a:solidFill>
                  <a:sysClr val="windowText" lastClr="000000"/>
                </a:solidFill>
                <a:latin typeface="Calibri"/>
              </a:rPr>
              <a:t>Para efectos legales, aplicación del PGCP, MP y DC y, simultáneamente se debe preparar información con base en el nuevo marco normativo.</a:t>
            </a: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>
                <a:solidFill>
                  <a:sysClr val="windowText" lastClr="000000"/>
                </a:solidFill>
                <a:latin typeface="Calibri"/>
              </a:rPr>
              <a:t>2. </a:t>
            </a:r>
            <a:r>
              <a:rPr lang="es-ES" sz="2400" b="1" u="sng" kern="0" dirty="0">
                <a:solidFill>
                  <a:sysClr val="windowText" lastClr="000000"/>
                </a:solidFill>
                <a:latin typeface="Calibri"/>
              </a:rPr>
              <a:t>Enero 1</a:t>
            </a:r>
            <a:r>
              <a:rPr lang="es-ES" sz="2000" b="1" kern="0" dirty="0">
                <a:solidFill>
                  <a:sysClr val="windowText" lastClr="000000"/>
                </a:solidFill>
                <a:latin typeface="Calibri"/>
              </a:rPr>
              <a:t>: Preparación del estado de situación financiera de apertura.</a:t>
            </a:r>
            <a:endParaRPr lang="es-CO" b="1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4" name="19 Rectángulo"/>
          <p:cNvSpPr>
            <a:spLocks noChangeArrowheads="1"/>
          </p:cNvSpPr>
          <p:nvPr/>
        </p:nvSpPr>
        <p:spPr bwMode="auto">
          <a:xfrm>
            <a:off x="6473825" y="3283223"/>
            <a:ext cx="2419350" cy="3386137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FF00"/>
            </a:solidFill>
            <a:prstDash val="solid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b="0" kern="0" dirty="0">
              <a:solidFill>
                <a:sysClr val="windowText" lastClr="0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kern="0" dirty="0">
                <a:solidFill>
                  <a:sysClr val="windowText" lastClr="000000"/>
                </a:solidFill>
                <a:latin typeface="Calibri"/>
              </a:rPr>
              <a:t>Para todos los efectos, aplicación del nuevo marco normativo anexo del Decreto 2784 de 2012 a partir del 1 de enero.</a:t>
            </a:r>
            <a:endParaRPr lang="es-CO" sz="2400" b="1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5" name="20 CuadroTexto"/>
          <p:cNvSpPr txBox="1">
            <a:spLocks noChangeArrowheads="1"/>
          </p:cNvSpPr>
          <p:nvPr/>
        </p:nvSpPr>
        <p:spPr bwMode="auto">
          <a:xfrm>
            <a:off x="246063" y="3447058"/>
            <a:ext cx="2663825" cy="2862262"/>
          </a:xfrm>
          <a:prstGeom prst="rect">
            <a:avLst/>
          </a:prstGeom>
          <a:gradFill rotWithShape="1">
            <a:gsLst>
              <a:gs pos="0">
                <a:srgbClr val="C0504D">
                  <a:lumMod val="20000"/>
                  <a:lumOff val="8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FF00"/>
            </a:solidFill>
            <a:prstDash val="solid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b="0" kern="0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kern="0" dirty="0">
                <a:solidFill>
                  <a:sysClr val="windowText" lastClr="000000"/>
                </a:solidFill>
                <a:latin typeface="Calibri" pitchFamily="34" charset="0"/>
              </a:rPr>
              <a:t>Actividades de preparación para aplicar el marco normativo anexo del Decreto 2784 de 2012</a:t>
            </a:r>
            <a:r>
              <a:rPr lang="es-CO" sz="2400" b="0" kern="0" dirty="0">
                <a:solidFill>
                  <a:sysClr val="windowText" lastClr="000000"/>
                </a:solidFill>
                <a:latin typeface="Calibri" pitchFamily="34" charset="0"/>
              </a:rPr>
              <a:t>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b="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16" name="42 Flecha derecha"/>
          <p:cNvSpPr/>
          <p:nvPr/>
        </p:nvSpPr>
        <p:spPr>
          <a:xfrm>
            <a:off x="2916238" y="2452688"/>
            <a:ext cx="360362" cy="287337"/>
          </a:xfrm>
          <a:prstGeom prst="rightArrow">
            <a:avLst/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b="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17" name="44 Flecha izquierda y derecha"/>
          <p:cNvSpPr/>
          <p:nvPr/>
        </p:nvSpPr>
        <p:spPr>
          <a:xfrm>
            <a:off x="296863" y="2998788"/>
            <a:ext cx="2592387" cy="431800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lIns="563189" tIns="42672" rIns="477845" bIns="42672" spcCol="1270" anchor="ctr"/>
          <a:lstStyle/>
          <a:p>
            <a:pPr algn="ctr" defTabSz="1422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3200" b="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18" name="45 Flecha izquierda y derecha"/>
          <p:cNvSpPr/>
          <p:nvPr/>
        </p:nvSpPr>
        <p:spPr>
          <a:xfrm>
            <a:off x="3276600" y="2927350"/>
            <a:ext cx="2663825" cy="431800"/>
          </a:xfrm>
          <a:prstGeom prst="leftRightArrow">
            <a:avLst/>
          </a:prstGeom>
          <a:solidFill>
            <a:srgbClr val="C0504D">
              <a:hueOff val="2340759"/>
              <a:satOff val="-2919"/>
              <a:lumOff val="686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lIns="563189" tIns="42672" rIns="477845" bIns="42672" spcCol="1270" anchor="ctr"/>
          <a:lstStyle/>
          <a:p>
            <a:pPr algn="ctr" defTabSz="1422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3200" b="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19" name="46 Flecha izquierda y derecha"/>
          <p:cNvSpPr/>
          <p:nvPr/>
        </p:nvSpPr>
        <p:spPr>
          <a:xfrm>
            <a:off x="6372225" y="2927350"/>
            <a:ext cx="2592388" cy="431800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lIns="563189" tIns="42672" rIns="477845" bIns="42672" spcCol="1270" anchor="ctr"/>
          <a:lstStyle/>
          <a:p>
            <a:pPr algn="ctr" defTabSz="1422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3200" b="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65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512" y="908719"/>
            <a:ext cx="8785101" cy="453355"/>
          </a:xfrm>
          <a:prstGeom prst="roundRect">
            <a:avLst>
              <a:gd name="adj" fmla="val 21667"/>
            </a:avLst>
          </a:prstGeom>
          <a:gradFill rotWithShape="1">
            <a:gsLst>
              <a:gs pos="0">
                <a:srgbClr val="BDC9AF"/>
              </a:gs>
              <a:gs pos="100000">
                <a:srgbClr val="FFFFFF"/>
              </a:gs>
            </a:gsLst>
            <a:lin ang="2700000" scaled="1"/>
          </a:gradFill>
          <a:ln w="50800" algn="ctr">
            <a:solidFill>
              <a:srgbClr val="FF0000"/>
            </a:solidFill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lIns="93510" tIns="46756" rIns="93510" bIns="46756" anchor="ctr" anchorCtr="1"/>
          <a:lstStyle/>
          <a:p>
            <a:pPr algn="ctr">
              <a:defRPr/>
            </a:pPr>
            <a:r>
              <a:rPr lang="es-E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CRONOGRAMA PARA ENTIDADES DE GOBIERNO</a:t>
            </a:r>
          </a:p>
        </p:txBody>
      </p:sp>
      <p:sp>
        <p:nvSpPr>
          <p:cNvPr id="7" name="8 CuadroTexto"/>
          <p:cNvSpPr txBox="1">
            <a:spLocks noChangeArrowheads="1"/>
          </p:cNvSpPr>
          <p:nvPr/>
        </p:nvSpPr>
        <p:spPr bwMode="auto">
          <a:xfrm>
            <a:off x="1781175" y="1362075"/>
            <a:ext cx="1854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10" tIns="46756" rIns="93510" bIns="4675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dirty="0">
                <a:latin typeface="Calibri" panose="020F0502020204030204" pitchFamily="34" charset="0"/>
              </a:rPr>
              <a:t>2015</a:t>
            </a:r>
          </a:p>
        </p:txBody>
      </p:sp>
      <p:sp>
        <p:nvSpPr>
          <p:cNvPr id="8" name="9 CuadroTexto"/>
          <p:cNvSpPr txBox="1">
            <a:spLocks noChangeArrowheads="1"/>
          </p:cNvSpPr>
          <p:nvPr/>
        </p:nvSpPr>
        <p:spPr bwMode="auto">
          <a:xfrm>
            <a:off x="4608513" y="1362075"/>
            <a:ext cx="16557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10" tIns="46756" rIns="93510" bIns="4675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>
                <a:latin typeface="Calibri" panose="020F0502020204030204" pitchFamily="34" charset="0"/>
              </a:rPr>
              <a:t>2016</a:t>
            </a:r>
          </a:p>
        </p:txBody>
      </p:sp>
      <p:sp>
        <p:nvSpPr>
          <p:cNvPr id="9" name="10 CuadroTexto"/>
          <p:cNvSpPr txBox="1">
            <a:spLocks noChangeArrowheads="1"/>
          </p:cNvSpPr>
          <p:nvPr/>
        </p:nvSpPr>
        <p:spPr bwMode="auto">
          <a:xfrm>
            <a:off x="7165975" y="1362075"/>
            <a:ext cx="16573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10" tIns="46756" rIns="93510" bIns="4675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>
                <a:latin typeface="Calibri" panose="020F0502020204030204" pitchFamily="34" charset="0"/>
              </a:rPr>
              <a:t>2017</a:t>
            </a:r>
          </a:p>
        </p:txBody>
      </p:sp>
      <p:sp>
        <p:nvSpPr>
          <p:cNvPr id="10" name="8 CuadroTexto"/>
          <p:cNvSpPr txBox="1">
            <a:spLocks noChangeArrowheads="1"/>
          </p:cNvSpPr>
          <p:nvPr/>
        </p:nvSpPr>
        <p:spPr bwMode="auto">
          <a:xfrm>
            <a:off x="-252413" y="1362075"/>
            <a:ext cx="1555751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10" tIns="46756" rIns="93510" bIns="4675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>
                <a:latin typeface="Calibri" panose="020F0502020204030204" pitchFamily="34" charset="0"/>
              </a:rPr>
              <a:t>2014</a:t>
            </a:r>
          </a:p>
        </p:txBody>
      </p:sp>
      <p:sp>
        <p:nvSpPr>
          <p:cNvPr id="11" name="26 Rectángulo"/>
          <p:cNvSpPr/>
          <p:nvPr/>
        </p:nvSpPr>
        <p:spPr>
          <a:xfrm>
            <a:off x="4255752" y="1774825"/>
            <a:ext cx="2292349" cy="941388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lIns="575940" tIns="43638" rIns="488664" bIns="43638" spcCol="1298" anchor="ctr"/>
          <a:lstStyle/>
          <a:p>
            <a:pPr algn="ctr" defTabSz="1454603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600" b="1" kern="0" dirty="0">
                <a:latin typeface="Calibri"/>
                <a:cs typeface="+mn-cs"/>
              </a:rPr>
              <a:t>PERÍODO DE TRANSICIÓN </a:t>
            </a:r>
          </a:p>
        </p:txBody>
      </p:sp>
      <p:sp>
        <p:nvSpPr>
          <p:cNvPr id="12" name="27 Rectángulo"/>
          <p:cNvSpPr/>
          <p:nvPr/>
        </p:nvSpPr>
        <p:spPr>
          <a:xfrm>
            <a:off x="6824663" y="1790700"/>
            <a:ext cx="2211833" cy="909638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lIns="575940" tIns="43638" rIns="488664" bIns="43638" spcCol="1298" anchor="ctr"/>
          <a:lstStyle/>
          <a:p>
            <a:pPr algn="just" defTabSz="1454603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700" b="1" kern="0" dirty="0">
                <a:latin typeface="Calibri"/>
                <a:cs typeface="+mn-cs"/>
              </a:rPr>
              <a:t>PERÍODO DE APLICACIÓN 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4406900" y="2996952"/>
            <a:ext cx="2071688" cy="38492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rgbClr val="FFFF00"/>
            </a:solidFill>
            <a:prstDash val="solid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3510" tIns="46756" rIns="93510" bIns="46756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kern="0" dirty="0">
              <a:solidFill>
                <a:sysClr val="windowText" lastClr="000000"/>
              </a:solidFill>
              <a:latin typeface="Calibri"/>
              <a:cs typeface="+mn-cs"/>
            </a:endParaRPr>
          </a:p>
          <a:p>
            <a:pPr marL="274362" indent="-2743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1</a:t>
            </a:r>
            <a:r>
              <a:rPr lang="es-ES" sz="1600" kern="0" dirty="0">
                <a:solidFill>
                  <a:sysClr val="windowText" lastClr="000000"/>
                </a:solidFill>
                <a:latin typeface="Calibri"/>
                <a:cs typeface="+mn-cs"/>
              </a:rPr>
              <a:t>. </a:t>
            </a:r>
            <a:r>
              <a:rPr lang="es-ES" sz="1900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P</a:t>
            </a:r>
            <a:r>
              <a:rPr lang="es-ES" sz="1900" b="1" kern="0" dirty="0">
                <a:solidFill>
                  <a:sysClr val="windowText" lastClr="000000"/>
                </a:solidFill>
                <a:latin typeface="+mn-lt"/>
                <a:cs typeface="+mn-cs"/>
              </a:rPr>
              <a:t>reparar </a:t>
            </a:r>
            <a:r>
              <a:rPr lang="es-ES" sz="1900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simultáneamente información con base en </a:t>
            </a:r>
            <a:r>
              <a:rPr lang="es-CO" sz="1900" b="1" kern="0" dirty="0">
                <a:solidFill>
                  <a:sysClr val="windowText" lastClr="000000"/>
                </a:solidFill>
                <a:latin typeface="Calibri" pitchFamily="34" charset="0"/>
                <a:cs typeface="+mn-cs"/>
              </a:rPr>
              <a:t>el nuevo marco normativo</a:t>
            </a:r>
            <a:endParaRPr lang="es-ES" sz="1900" b="1" kern="0" dirty="0">
              <a:solidFill>
                <a:sysClr val="windowText" lastClr="000000"/>
              </a:solidFill>
              <a:latin typeface="Calibri"/>
              <a:cs typeface="+mn-cs"/>
            </a:endParaRPr>
          </a:p>
          <a:p>
            <a:pPr marL="274362" indent="-2743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00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2. Enero 1: Preparación del estado de situación financiera de apertura.</a:t>
            </a:r>
            <a:endParaRPr lang="es-CO" sz="1900" b="1" kern="0" dirty="0">
              <a:solidFill>
                <a:sysClr val="windowText" lastClr="000000"/>
              </a:solidFill>
              <a:latin typeface="Calibri"/>
              <a:cs typeface="+mn-cs"/>
            </a:endParaRPr>
          </a:p>
        </p:txBody>
      </p:sp>
      <p:sp>
        <p:nvSpPr>
          <p:cNvPr id="14" name="19 Rectángulo"/>
          <p:cNvSpPr>
            <a:spLocks noChangeArrowheads="1"/>
          </p:cNvSpPr>
          <p:nvPr/>
        </p:nvSpPr>
        <p:spPr bwMode="auto">
          <a:xfrm>
            <a:off x="6878472" y="3409443"/>
            <a:ext cx="1944853" cy="29259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rgbClr val="FFFF00"/>
            </a:solidFill>
            <a:prstDash val="solid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3510" tIns="46756" rIns="93510" bIns="46756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kern="0" dirty="0">
              <a:solidFill>
                <a:sysClr val="windowText" lastClr="000000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Para todos los efectos, aplicación del nuevo marco normativo </a:t>
            </a:r>
            <a:r>
              <a:rPr lang="es-CO" sz="2400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a partir de las NICSP (IPSAS)</a:t>
            </a:r>
          </a:p>
        </p:txBody>
      </p:sp>
      <p:sp>
        <p:nvSpPr>
          <p:cNvPr id="15" name="20 CuadroTexto"/>
          <p:cNvSpPr txBox="1">
            <a:spLocks noChangeArrowheads="1"/>
          </p:cNvSpPr>
          <p:nvPr/>
        </p:nvSpPr>
        <p:spPr bwMode="auto">
          <a:xfrm>
            <a:off x="1760561" y="3309813"/>
            <a:ext cx="2084364" cy="34184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rgbClr val="FFFF00"/>
            </a:solidFill>
            <a:prstDash val="solid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3510" tIns="46756" rIns="93510" bIns="46756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00" b="0" kern="0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00" kern="0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kern="0" dirty="0">
                <a:solidFill>
                  <a:sysClr val="windowText" lastClr="000000"/>
                </a:solidFill>
                <a:latin typeface="Calibri" pitchFamily="34" charset="0"/>
              </a:rPr>
              <a:t>Actividades de preparación para aplicar el nuevo marco normativo a partir de las NICSP (IPSAS)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00" b="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16" name="36 Flecha izquierda y derecha"/>
          <p:cNvSpPr/>
          <p:nvPr/>
        </p:nvSpPr>
        <p:spPr>
          <a:xfrm>
            <a:off x="1698625" y="2624138"/>
            <a:ext cx="2189163" cy="431800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lIns="575940" tIns="43638" rIns="488664" bIns="43638" spcCol="1298" anchor="ctr"/>
          <a:lstStyle/>
          <a:p>
            <a:pPr algn="ctr" defTabSz="1454603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1600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17" name="37 Flecha izquierda y derecha"/>
          <p:cNvSpPr/>
          <p:nvPr/>
        </p:nvSpPr>
        <p:spPr>
          <a:xfrm>
            <a:off x="4351338" y="2636838"/>
            <a:ext cx="2144712" cy="431800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lIns="575940" tIns="43638" rIns="488664" bIns="43638" spcCol="1298" anchor="ctr"/>
          <a:lstStyle/>
          <a:p>
            <a:pPr algn="ctr" defTabSz="1454603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1600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18" name="38 Flecha izquierda y derecha"/>
          <p:cNvSpPr/>
          <p:nvPr/>
        </p:nvSpPr>
        <p:spPr>
          <a:xfrm>
            <a:off x="6777038" y="2636838"/>
            <a:ext cx="2193925" cy="431800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lIns="575940" tIns="43638" rIns="488664" bIns="43638" spcCol="1298" anchor="ctr"/>
          <a:lstStyle/>
          <a:p>
            <a:pPr algn="ctr" defTabSz="1454603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3200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19" name="39 Rectángulo"/>
          <p:cNvSpPr/>
          <p:nvPr/>
        </p:nvSpPr>
        <p:spPr>
          <a:xfrm rot="10800000" flipV="1">
            <a:off x="84138" y="1765300"/>
            <a:ext cx="1195387" cy="4976068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lIns="575940" tIns="43638" rIns="488664" bIns="43638" spcCol="1298" anchor="ctr"/>
          <a:lstStyle/>
          <a:p>
            <a:pPr algn="ctr" defTabSz="1454603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600" kern="0" dirty="0">
                <a:solidFill>
                  <a:sysClr val="window" lastClr="FFFFFF"/>
                </a:solidFill>
                <a:latin typeface="Calibri"/>
                <a:cs typeface="+mn-cs"/>
              </a:rPr>
              <a:t> </a:t>
            </a:r>
            <a:r>
              <a:rPr lang="es-CO" sz="2000" b="1" kern="0" dirty="0">
                <a:latin typeface="Calibri"/>
                <a:cs typeface="+mn-cs"/>
              </a:rPr>
              <a:t>MARCO  </a:t>
            </a:r>
          </a:p>
          <a:p>
            <a:pPr algn="ctr" defTabSz="1454603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2000" b="1" kern="0" dirty="0">
              <a:latin typeface="Calibri"/>
              <a:cs typeface="+mn-cs"/>
            </a:endParaRPr>
          </a:p>
          <a:p>
            <a:pPr algn="ctr" defTabSz="1454603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2000" b="1" kern="0" dirty="0">
                <a:latin typeface="Calibri"/>
                <a:cs typeface="+mn-cs"/>
              </a:rPr>
              <a:t>NORMARIVO</a:t>
            </a:r>
          </a:p>
          <a:p>
            <a:pPr algn="ctr" defTabSz="1454603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16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0" name="42 Flecha derecha"/>
          <p:cNvSpPr/>
          <p:nvPr/>
        </p:nvSpPr>
        <p:spPr>
          <a:xfrm>
            <a:off x="1309688" y="4153644"/>
            <a:ext cx="388937" cy="5715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113" y="1520652"/>
            <a:ext cx="271905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684213" y="1052513"/>
            <a:ext cx="7848600" cy="506412"/>
          </a:xfrm>
          <a:prstGeom prst="roundRect">
            <a:avLst>
              <a:gd name="adj" fmla="val 21667"/>
            </a:avLst>
          </a:prstGeom>
          <a:gradFill rotWithShape="1">
            <a:gsLst>
              <a:gs pos="0">
                <a:srgbClr val="BDC9AF"/>
              </a:gs>
              <a:gs pos="100000">
                <a:srgbClr val="FFFFFF"/>
              </a:gs>
            </a:gsLst>
            <a:lin ang="2700000" scaled="1"/>
          </a:gradFill>
          <a:ln w="50800" algn="ctr">
            <a:noFill/>
            <a:round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kern="0" dirty="0">
                <a:solidFill>
                  <a:srgbClr val="1F497D"/>
                </a:solidFill>
                <a:latin typeface="Calibri" pitchFamily="34" charset="0"/>
              </a:rPr>
              <a:t>CRONOGRAMA PARA EMPRESAS NO EMISORAS</a:t>
            </a:r>
          </a:p>
        </p:txBody>
      </p:sp>
      <p:sp>
        <p:nvSpPr>
          <p:cNvPr id="7" name="8 CuadroTexto"/>
          <p:cNvSpPr txBox="1">
            <a:spLocks noChangeArrowheads="1"/>
          </p:cNvSpPr>
          <p:nvPr/>
        </p:nvSpPr>
        <p:spPr bwMode="auto">
          <a:xfrm>
            <a:off x="1919288" y="1700213"/>
            <a:ext cx="16557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10" tIns="46756" rIns="93510" bIns="46756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CO" altLang="es-CO" sz="2400" dirty="0">
                <a:latin typeface="Calibri" pitchFamily="34" charset="0"/>
              </a:rPr>
              <a:t>2014</a:t>
            </a:r>
          </a:p>
        </p:txBody>
      </p:sp>
      <p:sp>
        <p:nvSpPr>
          <p:cNvPr id="8" name="9 CuadroTexto"/>
          <p:cNvSpPr txBox="1">
            <a:spLocks noChangeArrowheads="1"/>
          </p:cNvSpPr>
          <p:nvPr/>
        </p:nvSpPr>
        <p:spPr bwMode="auto">
          <a:xfrm>
            <a:off x="4746625" y="1700213"/>
            <a:ext cx="16557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10" tIns="46756" rIns="93510" bIns="46756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CO" altLang="es-CO" sz="2400" dirty="0">
                <a:latin typeface="Calibri" pitchFamily="34" charset="0"/>
              </a:rPr>
              <a:t>2015</a:t>
            </a:r>
          </a:p>
        </p:txBody>
      </p:sp>
      <p:sp>
        <p:nvSpPr>
          <p:cNvPr id="9" name="10 CuadroTexto"/>
          <p:cNvSpPr txBox="1">
            <a:spLocks noChangeArrowheads="1"/>
          </p:cNvSpPr>
          <p:nvPr/>
        </p:nvSpPr>
        <p:spPr bwMode="auto">
          <a:xfrm>
            <a:off x="7304088" y="1700213"/>
            <a:ext cx="1657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10" tIns="46756" rIns="93510" bIns="46756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CO" altLang="es-CO" sz="2400" dirty="0">
                <a:latin typeface="Calibri" pitchFamily="34" charset="0"/>
              </a:rPr>
              <a:t>2016</a:t>
            </a:r>
          </a:p>
        </p:txBody>
      </p:sp>
      <p:sp>
        <p:nvSpPr>
          <p:cNvPr id="10" name="8 CuadroTexto"/>
          <p:cNvSpPr txBox="1">
            <a:spLocks noChangeArrowheads="1"/>
          </p:cNvSpPr>
          <p:nvPr/>
        </p:nvSpPr>
        <p:spPr bwMode="auto">
          <a:xfrm>
            <a:off x="-114300" y="1700213"/>
            <a:ext cx="15557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10" tIns="46756" rIns="93510" bIns="46756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CO" altLang="es-CO" sz="2400" dirty="0">
                <a:latin typeface="Calibri" pitchFamily="34" charset="0"/>
              </a:rPr>
              <a:t>2013</a:t>
            </a:r>
          </a:p>
        </p:txBody>
      </p:sp>
      <p:sp>
        <p:nvSpPr>
          <p:cNvPr id="11" name="48 Rectángulo"/>
          <p:cNvSpPr/>
          <p:nvPr/>
        </p:nvSpPr>
        <p:spPr>
          <a:xfrm>
            <a:off x="1706562" y="2087563"/>
            <a:ext cx="2490787" cy="9509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lIns="575940" tIns="43638" rIns="488664" bIns="43638" spcCol="1298" anchor="ctr"/>
          <a:lstStyle/>
          <a:p>
            <a:pPr algn="ctr" defTabSz="1454603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b="1" kern="0" dirty="0">
                <a:latin typeface="Calibri"/>
                <a:cs typeface="+mn-cs"/>
              </a:rPr>
              <a:t>PERÍODO DE PREPARACIÓN OBLIGATORIA</a:t>
            </a:r>
          </a:p>
        </p:txBody>
      </p:sp>
      <p:sp>
        <p:nvSpPr>
          <p:cNvPr id="12" name="49 Rectángulo"/>
          <p:cNvSpPr/>
          <p:nvPr/>
        </p:nvSpPr>
        <p:spPr>
          <a:xfrm>
            <a:off x="4410075" y="2074863"/>
            <a:ext cx="2403475" cy="941387"/>
          </a:xfrm>
          <a:prstGeom prst="rect">
            <a:avLst/>
          </a:prstGeom>
          <a:solidFill>
            <a:srgbClr val="DFB569"/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lIns="575940" tIns="43638" rIns="488664" bIns="43638" spcCol="1298" anchor="ctr"/>
          <a:lstStyle/>
          <a:p>
            <a:pPr algn="ctr" defTabSz="1454603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b="1" kern="0" dirty="0">
                <a:latin typeface="Calibri"/>
                <a:cs typeface="+mn-cs"/>
              </a:rPr>
              <a:t>PERÍODO DE TRANSICIÓN </a:t>
            </a:r>
          </a:p>
        </p:txBody>
      </p:sp>
      <p:sp>
        <p:nvSpPr>
          <p:cNvPr id="13" name="50 Rectángulo"/>
          <p:cNvSpPr/>
          <p:nvPr/>
        </p:nvSpPr>
        <p:spPr>
          <a:xfrm>
            <a:off x="6967538" y="2103438"/>
            <a:ext cx="2141537" cy="9413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lIns="575940" tIns="43638" rIns="488664" bIns="43638" spcCol="1298" anchor="ctr"/>
          <a:lstStyle/>
          <a:p>
            <a:pPr algn="ctr" defTabSz="1454603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600" b="1" kern="0" dirty="0">
                <a:latin typeface="Calibri"/>
                <a:cs typeface="+mn-cs"/>
              </a:rPr>
              <a:t>PERÍODO DE APLICACIÓN </a:t>
            </a:r>
          </a:p>
        </p:txBody>
      </p:sp>
      <p:sp>
        <p:nvSpPr>
          <p:cNvPr id="14" name="12 Rectángulo"/>
          <p:cNvSpPr>
            <a:spLocks noChangeArrowheads="1"/>
          </p:cNvSpPr>
          <p:nvPr/>
        </p:nvSpPr>
        <p:spPr bwMode="auto">
          <a:xfrm>
            <a:off x="4545013" y="3060700"/>
            <a:ext cx="2071687" cy="36646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3510" tIns="46756" rIns="93510" bIns="46756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kern="0" dirty="0">
              <a:solidFill>
                <a:sysClr val="windowText" lastClr="000000"/>
              </a:solidFill>
              <a:latin typeface="Calibri"/>
              <a:cs typeface="+mn-cs"/>
            </a:endParaRPr>
          </a:p>
          <a:p>
            <a:pPr marL="274362" indent="-274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kern="0" dirty="0">
                <a:solidFill>
                  <a:sysClr val="windowText" lastClr="000000"/>
                </a:solidFill>
                <a:latin typeface="Calibri"/>
                <a:cs typeface="+mn-cs"/>
              </a:rPr>
              <a:t>1. </a:t>
            </a:r>
            <a:r>
              <a:rPr lang="es-ES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P</a:t>
            </a:r>
            <a:r>
              <a:rPr lang="es-ES" b="1" kern="0" dirty="0">
                <a:solidFill>
                  <a:sysClr val="windowText" lastClr="000000"/>
                </a:solidFill>
                <a:latin typeface="+mn-lt"/>
                <a:cs typeface="+mn-cs"/>
              </a:rPr>
              <a:t>reparar </a:t>
            </a:r>
            <a:r>
              <a:rPr lang="es-ES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simultáneamente información con base en </a:t>
            </a:r>
            <a:r>
              <a:rPr lang="es-CO" b="1" kern="0" dirty="0">
                <a:solidFill>
                  <a:sysClr val="windowText" lastClr="000000"/>
                </a:solidFill>
                <a:latin typeface="Calibri" pitchFamily="34" charset="0"/>
                <a:cs typeface="+mn-cs"/>
              </a:rPr>
              <a:t>el nuevo marco normativo</a:t>
            </a:r>
            <a:endParaRPr lang="es-ES" b="1" kern="0" dirty="0">
              <a:solidFill>
                <a:sysClr val="windowText" lastClr="000000"/>
              </a:solidFill>
              <a:latin typeface="Calibri"/>
              <a:cs typeface="+mn-cs"/>
            </a:endParaRPr>
          </a:p>
          <a:p>
            <a:pPr marL="274362" indent="-274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2. </a:t>
            </a:r>
            <a:r>
              <a:rPr lang="es-ES" b="1" u="sng" kern="0" dirty="0">
                <a:solidFill>
                  <a:sysClr val="windowText" lastClr="000000"/>
                </a:solidFill>
                <a:latin typeface="Calibri"/>
                <a:cs typeface="+mn-cs"/>
              </a:rPr>
              <a:t>Enero 1: </a:t>
            </a:r>
            <a:r>
              <a:rPr lang="es-ES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Preparación del estado de situación financiera de apertura.</a:t>
            </a:r>
            <a:endParaRPr lang="es-CO" b="1" kern="0" dirty="0">
              <a:solidFill>
                <a:sysClr val="windowText" lastClr="000000"/>
              </a:solidFill>
              <a:latin typeface="Calibri"/>
              <a:cs typeface="+mn-cs"/>
            </a:endParaRPr>
          </a:p>
        </p:txBody>
      </p:sp>
      <p:sp>
        <p:nvSpPr>
          <p:cNvPr id="15" name="19 Rectángulo"/>
          <p:cNvSpPr>
            <a:spLocks noChangeArrowheads="1"/>
          </p:cNvSpPr>
          <p:nvPr/>
        </p:nvSpPr>
        <p:spPr bwMode="auto">
          <a:xfrm>
            <a:off x="7019925" y="3814238"/>
            <a:ext cx="2089150" cy="2495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3510" tIns="46756" rIns="93510" bIns="46756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kern="0" dirty="0">
              <a:solidFill>
                <a:sysClr val="windowText" lastClr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Para todos los efectos, aplicación del nuevo marco normativo </a:t>
            </a:r>
            <a:r>
              <a:rPr lang="es-CO" sz="2000" b="1" kern="0" dirty="0">
                <a:solidFill>
                  <a:sysClr val="windowText" lastClr="000000"/>
                </a:solidFill>
                <a:latin typeface="Calibri"/>
                <a:cs typeface="+mn-cs"/>
              </a:rPr>
              <a:t>a partir de las NICSP</a:t>
            </a:r>
          </a:p>
        </p:txBody>
      </p:sp>
      <p:sp>
        <p:nvSpPr>
          <p:cNvPr id="16" name="20 CuadroTexto"/>
          <p:cNvSpPr txBox="1">
            <a:spLocks noChangeArrowheads="1"/>
          </p:cNvSpPr>
          <p:nvPr/>
        </p:nvSpPr>
        <p:spPr bwMode="auto">
          <a:xfrm>
            <a:off x="1866900" y="3659534"/>
            <a:ext cx="2116138" cy="26797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3510" tIns="46756" rIns="93510" bIns="46756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00" b="0" kern="0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00" kern="0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kern="0" dirty="0">
                <a:solidFill>
                  <a:sysClr val="windowText" lastClr="000000"/>
                </a:solidFill>
                <a:latin typeface="Calibri" pitchFamily="34" charset="0"/>
              </a:rPr>
              <a:t>Actividades de preparación para aplicar el nuevo marco normativo a partir de las NICSP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600" b="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17" name="59 Flecha izquierda y derecha"/>
          <p:cNvSpPr/>
          <p:nvPr/>
        </p:nvSpPr>
        <p:spPr>
          <a:xfrm>
            <a:off x="1801813" y="2954338"/>
            <a:ext cx="2189162" cy="431800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575940" tIns="43638" rIns="488664" bIns="43638" spcCol="1298" anchor="ctr"/>
          <a:lstStyle/>
          <a:p>
            <a:pPr algn="ctr" defTabSz="1454603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16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18" name="60 Flecha izquierda y derecha"/>
          <p:cNvSpPr/>
          <p:nvPr/>
        </p:nvSpPr>
        <p:spPr>
          <a:xfrm>
            <a:off x="4497388" y="2924175"/>
            <a:ext cx="2144712" cy="431800"/>
          </a:xfrm>
          <a:prstGeom prst="leftRightArrow">
            <a:avLst/>
          </a:prstGeom>
          <a:solidFill>
            <a:srgbClr val="DFB569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575940" tIns="43638" rIns="488664" bIns="43638" spcCol="1298" anchor="ctr"/>
          <a:lstStyle/>
          <a:p>
            <a:pPr algn="ctr" defTabSz="1454603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16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19" name="61 Flecha izquierda y derecha"/>
          <p:cNvSpPr/>
          <p:nvPr/>
        </p:nvSpPr>
        <p:spPr>
          <a:xfrm>
            <a:off x="6967538" y="2959100"/>
            <a:ext cx="2193925" cy="431800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575940" tIns="43638" rIns="488664" bIns="43638" spcCol="1298" anchor="ctr"/>
          <a:lstStyle/>
          <a:p>
            <a:pPr algn="ctr" defTabSz="1454603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0" name="62 Rectángulo"/>
          <p:cNvSpPr/>
          <p:nvPr/>
        </p:nvSpPr>
        <p:spPr>
          <a:xfrm rot="10800000" flipV="1">
            <a:off x="163513" y="2128838"/>
            <a:ext cx="1225550" cy="45069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soli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lIns="575940" tIns="43638" rIns="488664" bIns="43638" spcCol="1298" anchor="ctr"/>
          <a:lstStyle/>
          <a:p>
            <a:pPr algn="ctr" defTabSz="1454603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600" kern="0" dirty="0">
                <a:solidFill>
                  <a:sysClr val="window" lastClr="FFFFFF"/>
                </a:solidFill>
                <a:latin typeface="Calibri"/>
                <a:cs typeface="+mn-cs"/>
              </a:rPr>
              <a:t> </a:t>
            </a:r>
            <a:r>
              <a:rPr lang="es-CO" b="1" kern="0" dirty="0">
                <a:latin typeface="Calibri"/>
                <a:cs typeface="+mn-cs"/>
              </a:rPr>
              <a:t>MARCO  </a:t>
            </a:r>
          </a:p>
          <a:p>
            <a:pPr algn="ctr" defTabSz="1454603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b="1" kern="0" dirty="0">
              <a:latin typeface="Calibri"/>
              <a:cs typeface="+mn-cs"/>
            </a:endParaRPr>
          </a:p>
          <a:p>
            <a:pPr algn="ctr" defTabSz="1454603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b="1" kern="0" dirty="0">
                <a:latin typeface="Calibri"/>
                <a:cs typeface="+mn-cs"/>
              </a:rPr>
              <a:t>NORMARIVO</a:t>
            </a:r>
          </a:p>
          <a:p>
            <a:pPr algn="ctr" defTabSz="1454603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16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1" name="64 Flecha derecha"/>
          <p:cNvSpPr/>
          <p:nvPr/>
        </p:nvSpPr>
        <p:spPr>
          <a:xfrm>
            <a:off x="1447800" y="4369668"/>
            <a:ext cx="388938" cy="5715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45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07504" y="761235"/>
            <a:ext cx="8856538" cy="5903913"/>
            <a:chOff x="68" y="482"/>
            <a:chExt cx="7501" cy="3719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68" y="482"/>
              <a:ext cx="7501" cy="3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06" y="989"/>
              <a:ext cx="5207" cy="2695"/>
              <a:chOff x="106" y="989"/>
              <a:chExt cx="5207" cy="2695"/>
            </a:xfrm>
          </p:grpSpPr>
          <p:sp>
            <p:nvSpPr>
              <p:cNvPr id="289" name="Rectangle 157"/>
              <p:cNvSpPr>
                <a:spLocks noChangeArrowheads="1"/>
              </p:cNvSpPr>
              <p:nvPr/>
            </p:nvSpPr>
            <p:spPr bwMode="auto">
              <a:xfrm>
                <a:off x="2185" y="1749"/>
                <a:ext cx="1981" cy="9"/>
              </a:xfrm>
              <a:prstGeom prst="rect">
                <a:avLst/>
              </a:prstGeom>
              <a:solidFill>
                <a:srgbClr val="F1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90" name="Freeform 5"/>
              <p:cNvSpPr>
                <a:spLocks/>
              </p:cNvSpPr>
              <p:nvPr/>
            </p:nvSpPr>
            <p:spPr bwMode="auto">
              <a:xfrm>
                <a:off x="4520" y="1924"/>
                <a:ext cx="166" cy="1760"/>
              </a:xfrm>
              <a:custGeom>
                <a:avLst/>
                <a:gdLst>
                  <a:gd name="T0" fmla="*/ 0 w 166"/>
                  <a:gd name="T1" fmla="*/ 0 h 1760"/>
                  <a:gd name="T2" fmla="*/ 0 w 166"/>
                  <a:gd name="T3" fmla="*/ 1760 h 1760"/>
                  <a:gd name="T4" fmla="*/ 166 w 166"/>
                  <a:gd name="T5" fmla="*/ 1760 h 1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6" h="1760">
                    <a:moveTo>
                      <a:pt x="0" y="0"/>
                    </a:moveTo>
                    <a:lnTo>
                      <a:pt x="0" y="1760"/>
                    </a:lnTo>
                    <a:lnTo>
                      <a:pt x="166" y="1760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91" name="Freeform 6"/>
              <p:cNvSpPr>
                <a:spLocks/>
              </p:cNvSpPr>
              <p:nvPr/>
            </p:nvSpPr>
            <p:spPr bwMode="auto">
              <a:xfrm>
                <a:off x="4520" y="1924"/>
                <a:ext cx="141" cy="1450"/>
              </a:xfrm>
              <a:custGeom>
                <a:avLst/>
                <a:gdLst>
                  <a:gd name="T0" fmla="*/ 0 w 141"/>
                  <a:gd name="T1" fmla="*/ 0 h 1450"/>
                  <a:gd name="T2" fmla="*/ 0 w 141"/>
                  <a:gd name="T3" fmla="*/ 1450 h 1450"/>
                  <a:gd name="T4" fmla="*/ 141 w 141"/>
                  <a:gd name="T5" fmla="*/ 1450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" h="1450">
                    <a:moveTo>
                      <a:pt x="0" y="0"/>
                    </a:moveTo>
                    <a:lnTo>
                      <a:pt x="0" y="1450"/>
                    </a:lnTo>
                    <a:lnTo>
                      <a:pt x="141" y="1450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92" name="Freeform 7"/>
              <p:cNvSpPr>
                <a:spLocks/>
              </p:cNvSpPr>
              <p:nvPr/>
            </p:nvSpPr>
            <p:spPr bwMode="auto">
              <a:xfrm>
                <a:off x="4520" y="1924"/>
                <a:ext cx="138" cy="1165"/>
              </a:xfrm>
              <a:custGeom>
                <a:avLst/>
                <a:gdLst>
                  <a:gd name="T0" fmla="*/ 0 w 138"/>
                  <a:gd name="T1" fmla="*/ 0 h 1165"/>
                  <a:gd name="T2" fmla="*/ 0 w 138"/>
                  <a:gd name="T3" fmla="*/ 1165 h 1165"/>
                  <a:gd name="T4" fmla="*/ 138 w 138"/>
                  <a:gd name="T5" fmla="*/ 1165 h 1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8" h="1165">
                    <a:moveTo>
                      <a:pt x="0" y="0"/>
                    </a:moveTo>
                    <a:lnTo>
                      <a:pt x="0" y="1165"/>
                    </a:lnTo>
                    <a:lnTo>
                      <a:pt x="138" y="1165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93" name="Freeform 8"/>
              <p:cNvSpPr>
                <a:spLocks/>
              </p:cNvSpPr>
              <p:nvPr/>
            </p:nvSpPr>
            <p:spPr bwMode="auto">
              <a:xfrm>
                <a:off x="4520" y="1924"/>
                <a:ext cx="141" cy="880"/>
              </a:xfrm>
              <a:custGeom>
                <a:avLst/>
                <a:gdLst>
                  <a:gd name="T0" fmla="*/ 0 w 141"/>
                  <a:gd name="T1" fmla="*/ 0 h 880"/>
                  <a:gd name="T2" fmla="*/ 0 w 141"/>
                  <a:gd name="T3" fmla="*/ 880 h 880"/>
                  <a:gd name="T4" fmla="*/ 141 w 141"/>
                  <a:gd name="T5" fmla="*/ 88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" h="880">
                    <a:moveTo>
                      <a:pt x="0" y="0"/>
                    </a:moveTo>
                    <a:lnTo>
                      <a:pt x="0" y="880"/>
                    </a:lnTo>
                    <a:lnTo>
                      <a:pt x="141" y="880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94" name="Freeform 9"/>
              <p:cNvSpPr>
                <a:spLocks/>
              </p:cNvSpPr>
              <p:nvPr/>
            </p:nvSpPr>
            <p:spPr bwMode="auto">
              <a:xfrm>
                <a:off x="4520" y="1924"/>
                <a:ext cx="141" cy="537"/>
              </a:xfrm>
              <a:custGeom>
                <a:avLst/>
                <a:gdLst>
                  <a:gd name="T0" fmla="*/ 0 w 141"/>
                  <a:gd name="T1" fmla="*/ 0 h 537"/>
                  <a:gd name="T2" fmla="*/ 0 w 141"/>
                  <a:gd name="T3" fmla="*/ 537 h 537"/>
                  <a:gd name="T4" fmla="*/ 141 w 141"/>
                  <a:gd name="T5" fmla="*/ 537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" h="537">
                    <a:moveTo>
                      <a:pt x="0" y="0"/>
                    </a:moveTo>
                    <a:lnTo>
                      <a:pt x="0" y="537"/>
                    </a:lnTo>
                    <a:lnTo>
                      <a:pt x="141" y="537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95" name="Freeform 10"/>
              <p:cNvSpPr>
                <a:spLocks/>
              </p:cNvSpPr>
              <p:nvPr/>
            </p:nvSpPr>
            <p:spPr bwMode="auto">
              <a:xfrm>
                <a:off x="4520" y="1924"/>
                <a:ext cx="141" cy="217"/>
              </a:xfrm>
              <a:custGeom>
                <a:avLst/>
                <a:gdLst>
                  <a:gd name="T0" fmla="*/ 0 w 141"/>
                  <a:gd name="T1" fmla="*/ 0 h 217"/>
                  <a:gd name="T2" fmla="*/ 0 w 141"/>
                  <a:gd name="T3" fmla="*/ 217 h 217"/>
                  <a:gd name="T4" fmla="*/ 141 w 141"/>
                  <a:gd name="T5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" h="217">
                    <a:moveTo>
                      <a:pt x="0" y="0"/>
                    </a:moveTo>
                    <a:lnTo>
                      <a:pt x="0" y="217"/>
                    </a:lnTo>
                    <a:lnTo>
                      <a:pt x="141" y="217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96" name="Freeform 11"/>
              <p:cNvSpPr>
                <a:spLocks/>
              </p:cNvSpPr>
              <p:nvPr/>
            </p:nvSpPr>
            <p:spPr bwMode="auto">
              <a:xfrm>
                <a:off x="3286" y="1533"/>
                <a:ext cx="2027" cy="99"/>
              </a:xfrm>
              <a:custGeom>
                <a:avLst/>
                <a:gdLst>
                  <a:gd name="T0" fmla="*/ 0 w 2027"/>
                  <a:gd name="T1" fmla="*/ 0 h 99"/>
                  <a:gd name="T2" fmla="*/ 0 w 2027"/>
                  <a:gd name="T3" fmla="*/ 49 h 99"/>
                  <a:gd name="T4" fmla="*/ 2027 w 2027"/>
                  <a:gd name="T5" fmla="*/ 49 h 99"/>
                  <a:gd name="T6" fmla="*/ 2027 w 2027"/>
                  <a:gd name="T7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7" h="99">
                    <a:moveTo>
                      <a:pt x="0" y="0"/>
                    </a:moveTo>
                    <a:lnTo>
                      <a:pt x="0" y="49"/>
                    </a:lnTo>
                    <a:lnTo>
                      <a:pt x="2027" y="49"/>
                    </a:lnTo>
                    <a:lnTo>
                      <a:pt x="2027" y="99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97" name="Freeform 12"/>
              <p:cNvSpPr>
                <a:spLocks/>
              </p:cNvSpPr>
              <p:nvPr/>
            </p:nvSpPr>
            <p:spPr bwMode="auto">
              <a:xfrm>
                <a:off x="2194" y="1924"/>
                <a:ext cx="110" cy="1525"/>
              </a:xfrm>
              <a:custGeom>
                <a:avLst/>
                <a:gdLst>
                  <a:gd name="T0" fmla="*/ 0 w 328"/>
                  <a:gd name="T1" fmla="*/ 0 h 1525"/>
                  <a:gd name="T2" fmla="*/ 0 w 328"/>
                  <a:gd name="T3" fmla="*/ 1525 h 1525"/>
                  <a:gd name="T4" fmla="*/ 328 w 328"/>
                  <a:gd name="T5" fmla="*/ 1525 h 1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8" h="1525">
                    <a:moveTo>
                      <a:pt x="0" y="0"/>
                    </a:moveTo>
                    <a:lnTo>
                      <a:pt x="0" y="1525"/>
                    </a:lnTo>
                    <a:lnTo>
                      <a:pt x="328" y="1525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98" name="Freeform 13"/>
              <p:cNvSpPr>
                <a:spLocks/>
              </p:cNvSpPr>
              <p:nvPr/>
            </p:nvSpPr>
            <p:spPr bwMode="auto">
              <a:xfrm>
                <a:off x="2204" y="1924"/>
                <a:ext cx="121" cy="1272"/>
              </a:xfrm>
              <a:custGeom>
                <a:avLst/>
                <a:gdLst>
                  <a:gd name="T0" fmla="*/ 0 w 297"/>
                  <a:gd name="T1" fmla="*/ 0 h 1223"/>
                  <a:gd name="T2" fmla="*/ 0 w 297"/>
                  <a:gd name="T3" fmla="*/ 1223 h 1223"/>
                  <a:gd name="T4" fmla="*/ 297 w 297"/>
                  <a:gd name="T5" fmla="*/ 1223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7" h="1223">
                    <a:moveTo>
                      <a:pt x="0" y="0"/>
                    </a:moveTo>
                    <a:lnTo>
                      <a:pt x="0" y="1223"/>
                    </a:lnTo>
                    <a:lnTo>
                      <a:pt x="297" y="1223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99" name="Freeform 14"/>
              <p:cNvSpPr>
                <a:spLocks/>
              </p:cNvSpPr>
              <p:nvPr/>
            </p:nvSpPr>
            <p:spPr bwMode="auto">
              <a:xfrm>
                <a:off x="2204" y="1924"/>
                <a:ext cx="121" cy="923"/>
              </a:xfrm>
              <a:custGeom>
                <a:avLst/>
                <a:gdLst>
                  <a:gd name="T0" fmla="*/ 0 w 297"/>
                  <a:gd name="T1" fmla="*/ 0 h 888"/>
                  <a:gd name="T2" fmla="*/ 0 w 297"/>
                  <a:gd name="T3" fmla="*/ 888 h 888"/>
                  <a:gd name="T4" fmla="*/ 297 w 297"/>
                  <a:gd name="T5" fmla="*/ 888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7" h="888">
                    <a:moveTo>
                      <a:pt x="0" y="0"/>
                    </a:moveTo>
                    <a:lnTo>
                      <a:pt x="0" y="888"/>
                    </a:lnTo>
                    <a:lnTo>
                      <a:pt x="297" y="888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00" name="Freeform 15"/>
              <p:cNvSpPr>
                <a:spLocks/>
              </p:cNvSpPr>
              <p:nvPr/>
            </p:nvSpPr>
            <p:spPr bwMode="auto">
              <a:xfrm>
                <a:off x="2199" y="1924"/>
                <a:ext cx="126" cy="575"/>
              </a:xfrm>
              <a:custGeom>
                <a:avLst/>
                <a:gdLst>
                  <a:gd name="T0" fmla="*/ 0 w 297"/>
                  <a:gd name="T1" fmla="*/ 0 h 553"/>
                  <a:gd name="T2" fmla="*/ 0 w 297"/>
                  <a:gd name="T3" fmla="*/ 553 h 553"/>
                  <a:gd name="T4" fmla="*/ 297 w 297"/>
                  <a:gd name="T5" fmla="*/ 553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7" h="553">
                    <a:moveTo>
                      <a:pt x="0" y="0"/>
                    </a:moveTo>
                    <a:lnTo>
                      <a:pt x="0" y="553"/>
                    </a:lnTo>
                    <a:lnTo>
                      <a:pt x="297" y="553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01" name="Freeform 16"/>
              <p:cNvSpPr>
                <a:spLocks/>
              </p:cNvSpPr>
              <p:nvPr/>
            </p:nvSpPr>
            <p:spPr bwMode="auto">
              <a:xfrm>
                <a:off x="2207" y="1924"/>
                <a:ext cx="118" cy="217"/>
              </a:xfrm>
              <a:custGeom>
                <a:avLst/>
                <a:gdLst>
                  <a:gd name="T0" fmla="*/ 0 w 297"/>
                  <a:gd name="T1" fmla="*/ 0 h 217"/>
                  <a:gd name="T2" fmla="*/ 0 w 297"/>
                  <a:gd name="T3" fmla="*/ 217 h 217"/>
                  <a:gd name="T4" fmla="*/ 297 w 297"/>
                  <a:gd name="T5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7" h="217">
                    <a:moveTo>
                      <a:pt x="0" y="0"/>
                    </a:moveTo>
                    <a:lnTo>
                      <a:pt x="0" y="217"/>
                    </a:lnTo>
                    <a:lnTo>
                      <a:pt x="297" y="217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02" name="Freeform 17"/>
              <p:cNvSpPr>
                <a:spLocks/>
              </p:cNvSpPr>
              <p:nvPr/>
            </p:nvSpPr>
            <p:spPr bwMode="auto">
              <a:xfrm>
                <a:off x="3175" y="1533"/>
                <a:ext cx="110" cy="99"/>
              </a:xfrm>
              <a:custGeom>
                <a:avLst/>
                <a:gdLst>
                  <a:gd name="T0" fmla="*/ 110 w 110"/>
                  <a:gd name="T1" fmla="*/ 0 h 99"/>
                  <a:gd name="T2" fmla="*/ 110 w 110"/>
                  <a:gd name="T3" fmla="*/ 49 h 99"/>
                  <a:gd name="T4" fmla="*/ 0 w 110"/>
                  <a:gd name="T5" fmla="*/ 49 h 99"/>
                  <a:gd name="T6" fmla="*/ 0 w 110"/>
                  <a:gd name="T7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99">
                    <a:moveTo>
                      <a:pt x="110" y="0"/>
                    </a:moveTo>
                    <a:lnTo>
                      <a:pt x="110" y="49"/>
                    </a:lnTo>
                    <a:lnTo>
                      <a:pt x="0" y="49"/>
                    </a:lnTo>
                    <a:lnTo>
                      <a:pt x="0" y="99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304" y="1924"/>
                <a:ext cx="292" cy="1521"/>
              </a:xfrm>
              <a:custGeom>
                <a:avLst/>
                <a:gdLst>
                  <a:gd name="T0" fmla="*/ 0 w 292"/>
                  <a:gd name="T1" fmla="*/ 0 h 1521"/>
                  <a:gd name="T2" fmla="*/ 0 w 292"/>
                  <a:gd name="T3" fmla="*/ 1521 h 1521"/>
                  <a:gd name="T4" fmla="*/ 292 w 292"/>
                  <a:gd name="T5" fmla="*/ 1521 h 1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2" h="1521">
                    <a:moveTo>
                      <a:pt x="0" y="0"/>
                    </a:moveTo>
                    <a:lnTo>
                      <a:pt x="0" y="1521"/>
                    </a:lnTo>
                    <a:lnTo>
                      <a:pt x="292" y="1521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304" y="1924"/>
                <a:ext cx="239" cy="1223"/>
              </a:xfrm>
              <a:custGeom>
                <a:avLst/>
                <a:gdLst>
                  <a:gd name="T0" fmla="*/ 0 w 239"/>
                  <a:gd name="T1" fmla="*/ 0 h 1223"/>
                  <a:gd name="T2" fmla="*/ 0 w 239"/>
                  <a:gd name="T3" fmla="*/ 1223 h 1223"/>
                  <a:gd name="T4" fmla="*/ 239 w 239"/>
                  <a:gd name="T5" fmla="*/ 1223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1223">
                    <a:moveTo>
                      <a:pt x="0" y="0"/>
                    </a:moveTo>
                    <a:lnTo>
                      <a:pt x="0" y="1223"/>
                    </a:lnTo>
                    <a:lnTo>
                      <a:pt x="239" y="1223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304" y="1924"/>
                <a:ext cx="239" cy="888"/>
              </a:xfrm>
              <a:custGeom>
                <a:avLst/>
                <a:gdLst>
                  <a:gd name="T0" fmla="*/ 0 w 239"/>
                  <a:gd name="T1" fmla="*/ 0 h 888"/>
                  <a:gd name="T2" fmla="*/ 0 w 239"/>
                  <a:gd name="T3" fmla="*/ 888 h 888"/>
                  <a:gd name="T4" fmla="*/ 239 w 239"/>
                  <a:gd name="T5" fmla="*/ 888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888">
                    <a:moveTo>
                      <a:pt x="0" y="0"/>
                    </a:moveTo>
                    <a:lnTo>
                      <a:pt x="0" y="888"/>
                    </a:lnTo>
                    <a:lnTo>
                      <a:pt x="239" y="888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304" y="1924"/>
                <a:ext cx="239" cy="553"/>
              </a:xfrm>
              <a:custGeom>
                <a:avLst/>
                <a:gdLst>
                  <a:gd name="T0" fmla="*/ 0 w 239"/>
                  <a:gd name="T1" fmla="*/ 0 h 553"/>
                  <a:gd name="T2" fmla="*/ 0 w 239"/>
                  <a:gd name="T3" fmla="*/ 553 h 553"/>
                  <a:gd name="T4" fmla="*/ 239 w 239"/>
                  <a:gd name="T5" fmla="*/ 553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553">
                    <a:moveTo>
                      <a:pt x="0" y="0"/>
                    </a:moveTo>
                    <a:lnTo>
                      <a:pt x="0" y="553"/>
                    </a:lnTo>
                    <a:lnTo>
                      <a:pt x="239" y="553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07" name="Freeform 22"/>
              <p:cNvSpPr>
                <a:spLocks/>
              </p:cNvSpPr>
              <p:nvPr/>
            </p:nvSpPr>
            <p:spPr bwMode="auto">
              <a:xfrm>
                <a:off x="304" y="1924"/>
                <a:ext cx="239" cy="217"/>
              </a:xfrm>
              <a:custGeom>
                <a:avLst/>
                <a:gdLst>
                  <a:gd name="T0" fmla="*/ 0 w 239"/>
                  <a:gd name="T1" fmla="*/ 0 h 217"/>
                  <a:gd name="T2" fmla="*/ 0 w 239"/>
                  <a:gd name="T3" fmla="*/ 217 h 217"/>
                  <a:gd name="T4" fmla="*/ 239 w 239"/>
                  <a:gd name="T5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217">
                    <a:moveTo>
                      <a:pt x="0" y="0"/>
                    </a:moveTo>
                    <a:lnTo>
                      <a:pt x="0" y="217"/>
                    </a:lnTo>
                    <a:lnTo>
                      <a:pt x="239" y="217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08" name="Freeform 23"/>
              <p:cNvSpPr>
                <a:spLocks/>
              </p:cNvSpPr>
              <p:nvPr/>
            </p:nvSpPr>
            <p:spPr bwMode="auto">
              <a:xfrm>
                <a:off x="1097" y="1533"/>
                <a:ext cx="2189" cy="99"/>
              </a:xfrm>
              <a:custGeom>
                <a:avLst/>
                <a:gdLst>
                  <a:gd name="T0" fmla="*/ 2189 w 2189"/>
                  <a:gd name="T1" fmla="*/ 0 h 99"/>
                  <a:gd name="T2" fmla="*/ 2189 w 2189"/>
                  <a:gd name="T3" fmla="*/ 49 h 99"/>
                  <a:gd name="T4" fmla="*/ 0 w 2189"/>
                  <a:gd name="T5" fmla="*/ 49 h 99"/>
                  <a:gd name="T6" fmla="*/ 0 w 2189"/>
                  <a:gd name="T7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9" h="99">
                    <a:moveTo>
                      <a:pt x="2189" y="0"/>
                    </a:moveTo>
                    <a:lnTo>
                      <a:pt x="2189" y="49"/>
                    </a:lnTo>
                    <a:lnTo>
                      <a:pt x="0" y="49"/>
                    </a:lnTo>
                    <a:lnTo>
                      <a:pt x="0" y="99"/>
                    </a:lnTo>
                  </a:path>
                </a:pathLst>
              </a:custGeom>
              <a:noFill/>
              <a:ln w="22" cap="flat">
                <a:solidFill>
                  <a:srgbClr val="A9CBC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09" name="Line 24"/>
              <p:cNvSpPr>
                <a:spLocks noChangeShapeType="1"/>
              </p:cNvSpPr>
              <p:nvPr/>
            </p:nvSpPr>
            <p:spPr bwMode="auto">
              <a:xfrm>
                <a:off x="3286" y="1226"/>
                <a:ext cx="0" cy="71"/>
              </a:xfrm>
              <a:prstGeom prst="line">
                <a:avLst/>
              </a:prstGeom>
              <a:noFill/>
              <a:ln w="22" cap="flat">
                <a:solidFill>
                  <a:srgbClr val="94B2B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10" name="Rectangle 25"/>
              <p:cNvSpPr>
                <a:spLocks noChangeArrowheads="1"/>
              </p:cNvSpPr>
              <p:nvPr/>
            </p:nvSpPr>
            <p:spPr bwMode="auto">
              <a:xfrm>
                <a:off x="1718" y="989"/>
                <a:ext cx="3136" cy="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11" name="Rectangle 26"/>
              <p:cNvSpPr>
                <a:spLocks noChangeArrowheads="1"/>
              </p:cNvSpPr>
              <p:nvPr/>
            </p:nvSpPr>
            <p:spPr bwMode="auto">
              <a:xfrm>
                <a:off x="1718" y="1017"/>
                <a:ext cx="3136" cy="18"/>
              </a:xfrm>
              <a:prstGeom prst="rect">
                <a:avLst/>
              </a:prstGeom>
              <a:solidFill>
                <a:srgbClr val="FD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12" name="Rectangle 27"/>
              <p:cNvSpPr>
                <a:spLocks noChangeArrowheads="1"/>
              </p:cNvSpPr>
              <p:nvPr/>
            </p:nvSpPr>
            <p:spPr bwMode="auto">
              <a:xfrm>
                <a:off x="1718" y="1035"/>
                <a:ext cx="3136" cy="13"/>
              </a:xfrm>
              <a:prstGeom prst="rect">
                <a:avLst/>
              </a:prstGeom>
              <a:solidFill>
                <a:srgbClr val="FB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13" name="Rectangle 28"/>
              <p:cNvSpPr>
                <a:spLocks noChangeArrowheads="1"/>
              </p:cNvSpPr>
              <p:nvPr/>
            </p:nvSpPr>
            <p:spPr bwMode="auto">
              <a:xfrm>
                <a:off x="1718" y="1048"/>
                <a:ext cx="3136" cy="11"/>
              </a:xfrm>
              <a:prstGeom prst="rect">
                <a:avLst/>
              </a:prstGeom>
              <a:solidFill>
                <a:srgbClr val="F9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14" name="Rectangle 29"/>
              <p:cNvSpPr>
                <a:spLocks noChangeArrowheads="1"/>
              </p:cNvSpPr>
              <p:nvPr/>
            </p:nvSpPr>
            <p:spPr bwMode="auto">
              <a:xfrm>
                <a:off x="1718" y="1059"/>
                <a:ext cx="3136" cy="8"/>
              </a:xfrm>
              <a:prstGeom prst="rect">
                <a:avLst/>
              </a:prstGeom>
              <a:solidFill>
                <a:srgbClr val="F7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15" name="Rectangle 30"/>
              <p:cNvSpPr>
                <a:spLocks noChangeArrowheads="1"/>
              </p:cNvSpPr>
              <p:nvPr/>
            </p:nvSpPr>
            <p:spPr bwMode="auto">
              <a:xfrm>
                <a:off x="1718" y="1067"/>
                <a:ext cx="3136" cy="9"/>
              </a:xfrm>
              <a:prstGeom prst="rect">
                <a:avLst/>
              </a:prstGeom>
              <a:solidFill>
                <a:srgbClr val="F5F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16" name="Rectangle 31"/>
              <p:cNvSpPr>
                <a:spLocks noChangeArrowheads="1"/>
              </p:cNvSpPr>
              <p:nvPr/>
            </p:nvSpPr>
            <p:spPr bwMode="auto">
              <a:xfrm>
                <a:off x="1718" y="1076"/>
                <a:ext cx="3136" cy="8"/>
              </a:xfrm>
              <a:prstGeom prst="rect">
                <a:avLst/>
              </a:prstGeom>
              <a:solidFill>
                <a:srgbClr val="F3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17" name="Rectangle 32"/>
              <p:cNvSpPr>
                <a:spLocks noChangeArrowheads="1"/>
              </p:cNvSpPr>
              <p:nvPr/>
            </p:nvSpPr>
            <p:spPr bwMode="auto">
              <a:xfrm>
                <a:off x="1718" y="1084"/>
                <a:ext cx="3136" cy="7"/>
              </a:xfrm>
              <a:prstGeom prst="rect">
                <a:avLst/>
              </a:prstGeom>
              <a:solidFill>
                <a:srgbClr val="F1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18" name="Rectangle 33"/>
              <p:cNvSpPr>
                <a:spLocks noChangeArrowheads="1"/>
              </p:cNvSpPr>
              <p:nvPr/>
            </p:nvSpPr>
            <p:spPr bwMode="auto">
              <a:xfrm>
                <a:off x="1718" y="1091"/>
                <a:ext cx="3136" cy="8"/>
              </a:xfrm>
              <a:prstGeom prst="rect">
                <a:avLst/>
              </a:prstGeom>
              <a:solidFill>
                <a:srgbClr val="EFF7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19" name="Rectangle 34"/>
              <p:cNvSpPr>
                <a:spLocks noChangeArrowheads="1"/>
              </p:cNvSpPr>
              <p:nvPr/>
            </p:nvSpPr>
            <p:spPr bwMode="auto">
              <a:xfrm>
                <a:off x="1718" y="1099"/>
                <a:ext cx="3136" cy="7"/>
              </a:xfrm>
              <a:prstGeom prst="rect">
                <a:avLst/>
              </a:prstGeom>
              <a:solidFill>
                <a:srgbClr val="EDF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20" name="Rectangle 35"/>
              <p:cNvSpPr>
                <a:spLocks noChangeArrowheads="1"/>
              </p:cNvSpPr>
              <p:nvPr/>
            </p:nvSpPr>
            <p:spPr bwMode="auto">
              <a:xfrm>
                <a:off x="1718" y="1106"/>
                <a:ext cx="3136" cy="8"/>
              </a:xfrm>
              <a:prstGeom prst="rect">
                <a:avLst/>
              </a:prstGeom>
              <a:solidFill>
                <a:srgbClr val="EBF5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21" name="Rectangle 36"/>
              <p:cNvSpPr>
                <a:spLocks noChangeArrowheads="1"/>
              </p:cNvSpPr>
              <p:nvPr/>
            </p:nvSpPr>
            <p:spPr bwMode="auto">
              <a:xfrm>
                <a:off x="1718" y="1114"/>
                <a:ext cx="3136" cy="7"/>
              </a:xfrm>
              <a:prstGeom prst="rect">
                <a:avLst/>
              </a:prstGeom>
              <a:solidFill>
                <a:srgbClr val="E9F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22" name="Rectangle 37"/>
              <p:cNvSpPr>
                <a:spLocks noChangeArrowheads="1"/>
              </p:cNvSpPr>
              <p:nvPr/>
            </p:nvSpPr>
            <p:spPr bwMode="auto">
              <a:xfrm>
                <a:off x="1718" y="1121"/>
                <a:ext cx="3136" cy="7"/>
              </a:xfrm>
              <a:prstGeom prst="rect">
                <a:avLst/>
              </a:prstGeom>
              <a:solidFill>
                <a:srgbClr val="E7F3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23" name="Rectangle 38"/>
              <p:cNvSpPr>
                <a:spLocks noChangeArrowheads="1"/>
              </p:cNvSpPr>
              <p:nvPr/>
            </p:nvSpPr>
            <p:spPr bwMode="auto">
              <a:xfrm>
                <a:off x="1718" y="1128"/>
                <a:ext cx="3136" cy="8"/>
              </a:xfrm>
              <a:prstGeom prst="rect">
                <a:avLst/>
              </a:prstGeom>
              <a:solidFill>
                <a:srgbClr val="E5F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24" name="Rectangle 39"/>
              <p:cNvSpPr>
                <a:spLocks noChangeArrowheads="1"/>
              </p:cNvSpPr>
              <p:nvPr/>
            </p:nvSpPr>
            <p:spPr bwMode="auto">
              <a:xfrm>
                <a:off x="1718" y="1136"/>
                <a:ext cx="3136" cy="9"/>
              </a:xfrm>
              <a:prstGeom prst="rect">
                <a:avLst/>
              </a:prstGeom>
              <a:solidFill>
                <a:srgbClr val="E3F1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25" name="Rectangle 40"/>
              <p:cNvSpPr>
                <a:spLocks noChangeArrowheads="1"/>
              </p:cNvSpPr>
              <p:nvPr/>
            </p:nvSpPr>
            <p:spPr bwMode="auto">
              <a:xfrm>
                <a:off x="1718" y="1145"/>
                <a:ext cx="3136" cy="10"/>
              </a:xfrm>
              <a:prstGeom prst="rect">
                <a:avLst/>
              </a:prstGeom>
              <a:solidFill>
                <a:srgbClr val="E1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26" name="Rectangle 41"/>
              <p:cNvSpPr>
                <a:spLocks noChangeArrowheads="1"/>
              </p:cNvSpPr>
              <p:nvPr/>
            </p:nvSpPr>
            <p:spPr bwMode="auto">
              <a:xfrm>
                <a:off x="1718" y="1155"/>
                <a:ext cx="3136" cy="13"/>
              </a:xfrm>
              <a:prstGeom prst="rect">
                <a:avLst/>
              </a:prstGeom>
              <a:solidFill>
                <a:srgbClr val="DF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27" name="Rectangle 42"/>
              <p:cNvSpPr>
                <a:spLocks noChangeArrowheads="1"/>
              </p:cNvSpPr>
              <p:nvPr/>
            </p:nvSpPr>
            <p:spPr bwMode="auto">
              <a:xfrm>
                <a:off x="1718" y="1168"/>
                <a:ext cx="3136" cy="18"/>
              </a:xfrm>
              <a:prstGeom prst="rect">
                <a:avLst/>
              </a:prstGeom>
              <a:solidFill>
                <a:srgbClr val="DD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28" name="Rectangle 43"/>
              <p:cNvSpPr>
                <a:spLocks noChangeArrowheads="1"/>
              </p:cNvSpPr>
              <p:nvPr/>
            </p:nvSpPr>
            <p:spPr bwMode="auto">
              <a:xfrm>
                <a:off x="1718" y="1186"/>
                <a:ext cx="3136" cy="26"/>
              </a:xfrm>
              <a:prstGeom prst="rect">
                <a:avLst/>
              </a:prstGeom>
              <a:solidFill>
                <a:srgbClr val="DBEE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29" name="Rectangle 44"/>
              <p:cNvSpPr>
                <a:spLocks noChangeArrowheads="1"/>
              </p:cNvSpPr>
              <p:nvPr/>
            </p:nvSpPr>
            <p:spPr bwMode="auto">
              <a:xfrm>
                <a:off x="1718" y="1212"/>
                <a:ext cx="3136" cy="1"/>
              </a:xfrm>
              <a:prstGeom prst="rect">
                <a:avLst/>
              </a:prstGeom>
              <a:solidFill>
                <a:srgbClr val="DDEE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30" name="Rectangle 45"/>
              <p:cNvSpPr>
                <a:spLocks noChangeArrowheads="1"/>
              </p:cNvSpPr>
              <p:nvPr/>
            </p:nvSpPr>
            <p:spPr bwMode="auto">
              <a:xfrm>
                <a:off x="1718" y="1212"/>
                <a:ext cx="3136" cy="1"/>
              </a:xfrm>
              <a:prstGeom prst="rect">
                <a:avLst/>
              </a:prstGeom>
              <a:solidFill>
                <a:srgbClr val="DFE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31" name="Rectangle 46"/>
              <p:cNvSpPr>
                <a:spLocks noChangeArrowheads="1"/>
              </p:cNvSpPr>
              <p:nvPr/>
            </p:nvSpPr>
            <p:spPr bwMode="auto">
              <a:xfrm>
                <a:off x="1718" y="1213"/>
                <a:ext cx="3136" cy="1"/>
              </a:xfrm>
              <a:prstGeom prst="rect">
                <a:avLst/>
              </a:prstGeom>
              <a:solidFill>
                <a:srgbClr val="E1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32" name="Rectangle 47"/>
              <p:cNvSpPr>
                <a:spLocks noChangeArrowheads="1"/>
              </p:cNvSpPr>
              <p:nvPr/>
            </p:nvSpPr>
            <p:spPr bwMode="auto">
              <a:xfrm>
                <a:off x="1718" y="1214"/>
                <a:ext cx="3136" cy="1"/>
              </a:xfrm>
              <a:prstGeom prst="rect">
                <a:avLst/>
              </a:prstGeom>
              <a:solidFill>
                <a:srgbClr val="E3F1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33" name="Rectangle 48"/>
              <p:cNvSpPr>
                <a:spLocks noChangeArrowheads="1"/>
              </p:cNvSpPr>
              <p:nvPr/>
            </p:nvSpPr>
            <p:spPr bwMode="auto">
              <a:xfrm>
                <a:off x="1718" y="1215"/>
                <a:ext cx="3136" cy="1"/>
              </a:xfrm>
              <a:prstGeom prst="rect">
                <a:avLst/>
              </a:prstGeom>
              <a:solidFill>
                <a:srgbClr val="E5F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34" name="Rectangle 49"/>
              <p:cNvSpPr>
                <a:spLocks noChangeArrowheads="1"/>
              </p:cNvSpPr>
              <p:nvPr/>
            </p:nvSpPr>
            <p:spPr bwMode="auto">
              <a:xfrm>
                <a:off x="1718" y="1216"/>
                <a:ext cx="3136" cy="1"/>
              </a:xfrm>
              <a:prstGeom prst="rect">
                <a:avLst/>
              </a:prstGeom>
              <a:solidFill>
                <a:srgbClr val="E8F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35" name="Rectangle 50"/>
              <p:cNvSpPr>
                <a:spLocks noChangeArrowheads="1"/>
              </p:cNvSpPr>
              <p:nvPr/>
            </p:nvSpPr>
            <p:spPr bwMode="auto">
              <a:xfrm>
                <a:off x="1718" y="1217"/>
                <a:ext cx="3136" cy="1"/>
              </a:xfrm>
              <a:prstGeom prst="rect">
                <a:avLst/>
              </a:prstGeom>
              <a:solidFill>
                <a:srgbClr val="ECF5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36" name="Rectangle 51"/>
              <p:cNvSpPr>
                <a:spLocks noChangeArrowheads="1"/>
              </p:cNvSpPr>
              <p:nvPr/>
            </p:nvSpPr>
            <p:spPr bwMode="auto">
              <a:xfrm>
                <a:off x="1718" y="1217"/>
                <a:ext cx="3136" cy="1"/>
              </a:xfrm>
              <a:prstGeom prst="rect">
                <a:avLst/>
              </a:prstGeom>
              <a:solidFill>
                <a:srgbClr val="EFF7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37" name="Rectangle 52"/>
              <p:cNvSpPr>
                <a:spLocks noChangeArrowheads="1"/>
              </p:cNvSpPr>
              <p:nvPr/>
            </p:nvSpPr>
            <p:spPr bwMode="auto">
              <a:xfrm>
                <a:off x="1718" y="1218"/>
                <a:ext cx="3136" cy="1"/>
              </a:xfrm>
              <a:prstGeom prst="rect">
                <a:avLst/>
              </a:prstGeom>
              <a:solidFill>
                <a:srgbClr val="F2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38" name="Rectangle 53"/>
              <p:cNvSpPr>
                <a:spLocks noChangeArrowheads="1"/>
              </p:cNvSpPr>
              <p:nvPr/>
            </p:nvSpPr>
            <p:spPr bwMode="auto">
              <a:xfrm>
                <a:off x="1718" y="1219"/>
                <a:ext cx="3136" cy="1"/>
              </a:xfrm>
              <a:prstGeom prst="rect">
                <a:avLst/>
              </a:prstGeom>
              <a:solidFill>
                <a:srgbClr val="F5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39" name="Rectangle 54"/>
              <p:cNvSpPr>
                <a:spLocks noChangeArrowheads="1"/>
              </p:cNvSpPr>
              <p:nvPr/>
            </p:nvSpPr>
            <p:spPr bwMode="auto">
              <a:xfrm>
                <a:off x="1718" y="1220"/>
                <a:ext cx="3136" cy="1"/>
              </a:xfrm>
              <a:prstGeom prst="rect">
                <a:avLst/>
              </a:prstGeom>
              <a:solidFill>
                <a:srgbClr val="F7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40" name="Rectangle 55"/>
              <p:cNvSpPr>
                <a:spLocks noChangeArrowheads="1"/>
              </p:cNvSpPr>
              <p:nvPr/>
            </p:nvSpPr>
            <p:spPr bwMode="auto">
              <a:xfrm>
                <a:off x="1718" y="1221"/>
                <a:ext cx="3136" cy="1"/>
              </a:xfrm>
              <a:prstGeom prst="rect">
                <a:avLst/>
              </a:prstGeom>
              <a:solidFill>
                <a:srgbClr val="F9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41" name="Rectangle 56"/>
              <p:cNvSpPr>
                <a:spLocks noChangeArrowheads="1"/>
              </p:cNvSpPr>
              <p:nvPr/>
            </p:nvSpPr>
            <p:spPr bwMode="auto">
              <a:xfrm>
                <a:off x="1718" y="1222"/>
                <a:ext cx="3136" cy="1"/>
              </a:xfrm>
              <a:prstGeom prst="rect">
                <a:avLst/>
              </a:prstGeom>
              <a:solidFill>
                <a:srgbClr val="FB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42" name="Rectangle 57"/>
              <p:cNvSpPr>
                <a:spLocks noChangeArrowheads="1"/>
              </p:cNvSpPr>
              <p:nvPr/>
            </p:nvSpPr>
            <p:spPr bwMode="auto">
              <a:xfrm>
                <a:off x="1718" y="1223"/>
                <a:ext cx="3136" cy="2"/>
              </a:xfrm>
              <a:prstGeom prst="rect">
                <a:avLst/>
              </a:prstGeom>
              <a:solidFill>
                <a:srgbClr val="FD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43" name="Rectangle 58"/>
              <p:cNvSpPr>
                <a:spLocks noChangeArrowheads="1"/>
              </p:cNvSpPr>
              <p:nvPr/>
            </p:nvSpPr>
            <p:spPr bwMode="auto">
              <a:xfrm>
                <a:off x="1718" y="1225"/>
                <a:ext cx="3136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44" name="Rectangle 59"/>
              <p:cNvSpPr>
                <a:spLocks noChangeArrowheads="1"/>
              </p:cNvSpPr>
              <p:nvPr/>
            </p:nvSpPr>
            <p:spPr bwMode="auto">
              <a:xfrm>
                <a:off x="1718" y="989"/>
                <a:ext cx="3136" cy="237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45" name="Rectangle 62"/>
              <p:cNvSpPr>
                <a:spLocks noChangeArrowheads="1"/>
              </p:cNvSpPr>
              <p:nvPr/>
            </p:nvSpPr>
            <p:spPr bwMode="auto">
              <a:xfrm>
                <a:off x="1718" y="1297"/>
                <a:ext cx="3136" cy="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46" name="Rectangle 63"/>
              <p:cNvSpPr>
                <a:spLocks noChangeArrowheads="1"/>
              </p:cNvSpPr>
              <p:nvPr/>
            </p:nvSpPr>
            <p:spPr bwMode="auto">
              <a:xfrm>
                <a:off x="1718" y="1324"/>
                <a:ext cx="3136" cy="19"/>
              </a:xfrm>
              <a:prstGeom prst="rect">
                <a:avLst/>
              </a:prstGeom>
              <a:solidFill>
                <a:srgbClr val="FD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47" name="Rectangle 64"/>
              <p:cNvSpPr>
                <a:spLocks noChangeArrowheads="1"/>
              </p:cNvSpPr>
              <p:nvPr/>
            </p:nvSpPr>
            <p:spPr bwMode="auto">
              <a:xfrm>
                <a:off x="1718" y="1343"/>
                <a:ext cx="3136" cy="12"/>
              </a:xfrm>
              <a:prstGeom prst="rect">
                <a:avLst/>
              </a:prstGeom>
              <a:solidFill>
                <a:srgbClr val="FB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48" name="Rectangle 65"/>
              <p:cNvSpPr>
                <a:spLocks noChangeArrowheads="1"/>
              </p:cNvSpPr>
              <p:nvPr/>
            </p:nvSpPr>
            <p:spPr bwMode="auto">
              <a:xfrm>
                <a:off x="1718" y="1355"/>
                <a:ext cx="3136" cy="11"/>
              </a:xfrm>
              <a:prstGeom prst="rect">
                <a:avLst/>
              </a:prstGeom>
              <a:solidFill>
                <a:srgbClr val="F9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49" name="Rectangle 66"/>
              <p:cNvSpPr>
                <a:spLocks noChangeArrowheads="1"/>
              </p:cNvSpPr>
              <p:nvPr/>
            </p:nvSpPr>
            <p:spPr bwMode="auto">
              <a:xfrm>
                <a:off x="1718" y="1366"/>
                <a:ext cx="3136" cy="9"/>
              </a:xfrm>
              <a:prstGeom prst="rect">
                <a:avLst/>
              </a:prstGeom>
              <a:solidFill>
                <a:srgbClr val="F7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50" name="Rectangle 67"/>
              <p:cNvSpPr>
                <a:spLocks noChangeArrowheads="1"/>
              </p:cNvSpPr>
              <p:nvPr/>
            </p:nvSpPr>
            <p:spPr bwMode="auto">
              <a:xfrm>
                <a:off x="1718" y="1375"/>
                <a:ext cx="3136" cy="9"/>
              </a:xfrm>
              <a:prstGeom prst="rect">
                <a:avLst/>
              </a:prstGeom>
              <a:solidFill>
                <a:srgbClr val="F5F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51" name="Rectangle 68"/>
              <p:cNvSpPr>
                <a:spLocks noChangeArrowheads="1"/>
              </p:cNvSpPr>
              <p:nvPr/>
            </p:nvSpPr>
            <p:spPr bwMode="auto">
              <a:xfrm>
                <a:off x="1718" y="1384"/>
                <a:ext cx="3136" cy="7"/>
              </a:xfrm>
              <a:prstGeom prst="rect">
                <a:avLst/>
              </a:prstGeom>
              <a:solidFill>
                <a:srgbClr val="F3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52" name="Rectangle 69"/>
              <p:cNvSpPr>
                <a:spLocks noChangeArrowheads="1"/>
              </p:cNvSpPr>
              <p:nvPr/>
            </p:nvSpPr>
            <p:spPr bwMode="auto">
              <a:xfrm>
                <a:off x="1718" y="1391"/>
                <a:ext cx="3136" cy="8"/>
              </a:xfrm>
              <a:prstGeom prst="rect">
                <a:avLst/>
              </a:prstGeom>
              <a:solidFill>
                <a:srgbClr val="F1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53" name="Rectangle 70"/>
              <p:cNvSpPr>
                <a:spLocks noChangeArrowheads="1"/>
              </p:cNvSpPr>
              <p:nvPr/>
            </p:nvSpPr>
            <p:spPr bwMode="auto">
              <a:xfrm>
                <a:off x="1718" y="1399"/>
                <a:ext cx="3136" cy="7"/>
              </a:xfrm>
              <a:prstGeom prst="rect">
                <a:avLst/>
              </a:prstGeom>
              <a:solidFill>
                <a:srgbClr val="EFF7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54" name="Rectangle 71"/>
              <p:cNvSpPr>
                <a:spLocks noChangeArrowheads="1"/>
              </p:cNvSpPr>
              <p:nvPr/>
            </p:nvSpPr>
            <p:spPr bwMode="auto">
              <a:xfrm>
                <a:off x="1718" y="1406"/>
                <a:ext cx="3136" cy="7"/>
              </a:xfrm>
              <a:prstGeom prst="rect">
                <a:avLst/>
              </a:prstGeom>
              <a:solidFill>
                <a:srgbClr val="EDF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55" name="Rectangle 72"/>
              <p:cNvSpPr>
                <a:spLocks noChangeArrowheads="1"/>
              </p:cNvSpPr>
              <p:nvPr/>
            </p:nvSpPr>
            <p:spPr bwMode="auto">
              <a:xfrm>
                <a:off x="1718" y="1413"/>
                <a:ext cx="3136" cy="8"/>
              </a:xfrm>
              <a:prstGeom prst="rect">
                <a:avLst/>
              </a:prstGeom>
              <a:solidFill>
                <a:srgbClr val="EBF5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56" name="Rectangle 73"/>
              <p:cNvSpPr>
                <a:spLocks noChangeArrowheads="1"/>
              </p:cNvSpPr>
              <p:nvPr/>
            </p:nvSpPr>
            <p:spPr bwMode="auto">
              <a:xfrm>
                <a:off x="1718" y="1421"/>
                <a:ext cx="3136" cy="7"/>
              </a:xfrm>
              <a:prstGeom prst="rect">
                <a:avLst/>
              </a:prstGeom>
              <a:solidFill>
                <a:srgbClr val="E9F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57" name="Rectangle 74"/>
              <p:cNvSpPr>
                <a:spLocks noChangeArrowheads="1"/>
              </p:cNvSpPr>
              <p:nvPr/>
            </p:nvSpPr>
            <p:spPr bwMode="auto">
              <a:xfrm>
                <a:off x="1718" y="1428"/>
                <a:ext cx="3136" cy="8"/>
              </a:xfrm>
              <a:prstGeom prst="rect">
                <a:avLst/>
              </a:prstGeom>
              <a:solidFill>
                <a:srgbClr val="E7F3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58" name="Rectangle 75"/>
              <p:cNvSpPr>
                <a:spLocks noChangeArrowheads="1"/>
              </p:cNvSpPr>
              <p:nvPr/>
            </p:nvSpPr>
            <p:spPr bwMode="auto">
              <a:xfrm>
                <a:off x="1718" y="1436"/>
                <a:ext cx="3136" cy="8"/>
              </a:xfrm>
              <a:prstGeom prst="rect">
                <a:avLst/>
              </a:prstGeom>
              <a:solidFill>
                <a:srgbClr val="E5F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59" name="Rectangle 76"/>
              <p:cNvSpPr>
                <a:spLocks noChangeArrowheads="1"/>
              </p:cNvSpPr>
              <p:nvPr/>
            </p:nvSpPr>
            <p:spPr bwMode="auto">
              <a:xfrm>
                <a:off x="1718" y="1444"/>
                <a:ext cx="3136" cy="8"/>
              </a:xfrm>
              <a:prstGeom prst="rect">
                <a:avLst/>
              </a:prstGeom>
              <a:solidFill>
                <a:srgbClr val="E3F1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60" name="Rectangle 77"/>
              <p:cNvSpPr>
                <a:spLocks noChangeArrowheads="1"/>
              </p:cNvSpPr>
              <p:nvPr/>
            </p:nvSpPr>
            <p:spPr bwMode="auto">
              <a:xfrm>
                <a:off x="1718" y="1452"/>
                <a:ext cx="3136" cy="10"/>
              </a:xfrm>
              <a:prstGeom prst="rect">
                <a:avLst/>
              </a:prstGeom>
              <a:solidFill>
                <a:srgbClr val="E1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61" name="Rectangle 78"/>
              <p:cNvSpPr>
                <a:spLocks noChangeArrowheads="1"/>
              </p:cNvSpPr>
              <p:nvPr/>
            </p:nvSpPr>
            <p:spPr bwMode="auto">
              <a:xfrm>
                <a:off x="1718" y="1462"/>
                <a:ext cx="3136" cy="13"/>
              </a:xfrm>
              <a:prstGeom prst="rect">
                <a:avLst/>
              </a:prstGeom>
              <a:solidFill>
                <a:srgbClr val="DF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62" name="Rectangle 79"/>
              <p:cNvSpPr>
                <a:spLocks noChangeArrowheads="1"/>
              </p:cNvSpPr>
              <p:nvPr/>
            </p:nvSpPr>
            <p:spPr bwMode="auto">
              <a:xfrm>
                <a:off x="1718" y="1475"/>
                <a:ext cx="3136" cy="18"/>
              </a:xfrm>
              <a:prstGeom prst="rect">
                <a:avLst/>
              </a:prstGeom>
              <a:solidFill>
                <a:srgbClr val="DD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63" name="Rectangle 80"/>
              <p:cNvSpPr>
                <a:spLocks noChangeArrowheads="1"/>
              </p:cNvSpPr>
              <p:nvPr/>
            </p:nvSpPr>
            <p:spPr bwMode="auto">
              <a:xfrm>
                <a:off x="1718" y="1493"/>
                <a:ext cx="3136" cy="25"/>
              </a:xfrm>
              <a:prstGeom prst="rect">
                <a:avLst/>
              </a:prstGeom>
              <a:solidFill>
                <a:srgbClr val="DBEE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64" name="Rectangle 81"/>
              <p:cNvSpPr>
                <a:spLocks noChangeArrowheads="1"/>
              </p:cNvSpPr>
              <p:nvPr/>
            </p:nvSpPr>
            <p:spPr bwMode="auto">
              <a:xfrm>
                <a:off x="1718" y="1518"/>
                <a:ext cx="3136" cy="1"/>
              </a:xfrm>
              <a:prstGeom prst="rect">
                <a:avLst/>
              </a:prstGeom>
              <a:solidFill>
                <a:srgbClr val="DDEE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65" name="Rectangle 82"/>
              <p:cNvSpPr>
                <a:spLocks noChangeArrowheads="1"/>
              </p:cNvSpPr>
              <p:nvPr/>
            </p:nvSpPr>
            <p:spPr bwMode="auto">
              <a:xfrm>
                <a:off x="1718" y="1519"/>
                <a:ext cx="3136" cy="1"/>
              </a:xfrm>
              <a:prstGeom prst="rect">
                <a:avLst/>
              </a:prstGeom>
              <a:solidFill>
                <a:srgbClr val="DFE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66" name="Rectangle 83"/>
              <p:cNvSpPr>
                <a:spLocks noChangeArrowheads="1"/>
              </p:cNvSpPr>
              <p:nvPr/>
            </p:nvSpPr>
            <p:spPr bwMode="auto">
              <a:xfrm>
                <a:off x="1718" y="1520"/>
                <a:ext cx="3136" cy="2"/>
              </a:xfrm>
              <a:prstGeom prst="rect">
                <a:avLst/>
              </a:prstGeom>
              <a:solidFill>
                <a:srgbClr val="E1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67" name="Rectangle 84"/>
              <p:cNvSpPr>
                <a:spLocks noChangeArrowheads="1"/>
              </p:cNvSpPr>
              <p:nvPr/>
            </p:nvSpPr>
            <p:spPr bwMode="auto">
              <a:xfrm>
                <a:off x="1718" y="1522"/>
                <a:ext cx="3136" cy="1"/>
              </a:xfrm>
              <a:prstGeom prst="rect">
                <a:avLst/>
              </a:prstGeom>
              <a:solidFill>
                <a:srgbClr val="E5F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68" name="Rectangle 85"/>
              <p:cNvSpPr>
                <a:spLocks noChangeArrowheads="1"/>
              </p:cNvSpPr>
              <p:nvPr/>
            </p:nvSpPr>
            <p:spPr bwMode="auto">
              <a:xfrm>
                <a:off x="1718" y="1523"/>
                <a:ext cx="3136" cy="1"/>
              </a:xfrm>
              <a:prstGeom prst="rect">
                <a:avLst/>
              </a:prstGeom>
              <a:solidFill>
                <a:srgbClr val="E8F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69" name="Rectangle 86"/>
              <p:cNvSpPr>
                <a:spLocks noChangeArrowheads="1"/>
              </p:cNvSpPr>
              <p:nvPr/>
            </p:nvSpPr>
            <p:spPr bwMode="auto">
              <a:xfrm>
                <a:off x="1718" y="1523"/>
                <a:ext cx="3136" cy="1"/>
              </a:xfrm>
              <a:prstGeom prst="rect">
                <a:avLst/>
              </a:prstGeom>
              <a:solidFill>
                <a:srgbClr val="EBF5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70" name="Rectangle 87"/>
              <p:cNvSpPr>
                <a:spLocks noChangeArrowheads="1"/>
              </p:cNvSpPr>
              <p:nvPr/>
            </p:nvSpPr>
            <p:spPr bwMode="auto">
              <a:xfrm>
                <a:off x="1718" y="1524"/>
                <a:ext cx="3136" cy="1"/>
              </a:xfrm>
              <a:prstGeom prst="rect">
                <a:avLst/>
              </a:prstGeom>
              <a:solidFill>
                <a:srgbClr val="EFF7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71" name="Rectangle 88"/>
              <p:cNvSpPr>
                <a:spLocks noChangeArrowheads="1"/>
              </p:cNvSpPr>
              <p:nvPr/>
            </p:nvSpPr>
            <p:spPr bwMode="auto">
              <a:xfrm>
                <a:off x="1718" y="1525"/>
                <a:ext cx="3136" cy="1"/>
              </a:xfrm>
              <a:prstGeom prst="rect">
                <a:avLst/>
              </a:prstGeom>
              <a:solidFill>
                <a:srgbClr val="F2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72" name="Rectangle 89"/>
              <p:cNvSpPr>
                <a:spLocks noChangeArrowheads="1"/>
              </p:cNvSpPr>
              <p:nvPr/>
            </p:nvSpPr>
            <p:spPr bwMode="auto">
              <a:xfrm>
                <a:off x="1718" y="1526"/>
                <a:ext cx="3136" cy="1"/>
              </a:xfrm>
              <a:prstGeom prst="rect">
                <a:avLst/>
              </a:prstGeom>
              <a:solidFill>
                <a:srgbClr val="F5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73" name="Rectangle 90"/>
              <p:cNvSpPr>
                <a:spLocks noChangeArrowheads="1"/>
              </p:cNvSpPr>
              <p:nvPr/>
            </p:nvSpPr>
            <p:spPr bwMode="auto">
              <a:xfrm>
                <a:off x="1718" y="1527"/>
                <a:ext cx="3136" cy="1"/>
              </a:xfrm>
              <a:prstGeom prst="rect">
                <a:avLst/>
              </a:prstGeom>
              <a:solidFill>
                <a:srgbClr val="F7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74" name="Rectangle 91"/>
              <p:cNvSpPr>
                <a:spLocks noChangeArrowheads="1"/>
              </p:cNvSpPr>
              <p:nvPr/>
            </p:nvSpPr>
            <p:spPr bwMode="auto">
              <a:xfrm>
                <a:off x="1718" y="1528"/>
                <a:ext cx="3136" cy="1"/>
              </a:xfrm>
              <a:prstGeom prst="rect">
                <a:avLst/>
              </a:prstGeom>
              <a:solidFill>
                <a:srgbClr val="F9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75" name="Rectangle 92"/>
              <p:cNvSpPr>
                <a:spLocks noChangeArrowheads="1"/>
              </p:cNvSpPr>
              <p:nvPr/>
            </p:nvSpPr>
            <p:spPr bwMode="auto">
              <a:xfrm>
                <a:off x="1718" y="1528"/>
                <a:ext cx="3136" cy="2"/>
              </a:xfrm>
              <a:prstGeom prst="rect">
                <a:avLst/>
              </a:prstGeom>
              <a:solidFill>
                <a:srgbClr val="FB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76" name="Rectangle 93"/>
              <p:cNvSpPr>
                <a:spLocks noChangeArrowheads="1"/>
              </p:cNvSpPr>
              <p:nvPr/>
            </p:nvSpPr>
            <p:spPr bwMode="auto">
              <a:xfrm>
                <a:off x="1718" y="1530"/>
                <a:ext cx="3136" cy="2"/>
              </a:xfrm>
              <a:prstGeom prst="rect">
                <a:avLst/>
              </a:prstGeom>
              <a:solidFill>
                <a:srgbClr val="FD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77" name="Rectangle 94"/>
              <p:cNvSpPr>
                <a:spLocks noChangeArrowheads="1"/>
              </p:cNvSpPr>
              <p:nvPr/>
            </p:nvSpPr>
            <p:spPr bwMode="auto">
              <a:xfrm>
                <a:off x="1718" y="1532"/>
                <a:ext cx="3136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78" name="Rectangle 95"/>
              <p:cNvSpPr>
                <a:spLocks noChangeArrowheads="1"/>
              </p:cNvSpPr>
              <p:nvPr/>
            </p:nvSpPr>
            <p:spPr bwMode="auto">
              <a:xfrm>
                <a:off x="1718" y="1297"/>
                <a:ext cx="3136" cy="236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79" name="Rectangle 96"/>
              <p:cNvSpPr>
                <a:spLocks noChangeArrowheads="1"/>
              </p:cNvSpPr>
              <p:nvPr/>
            </p:nvSpPr>
            <p:spPr bwMode="auto">
              <a:xfrm>
                <a:off x="2347" y="1345"/>
                <a:ext cx="1964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sz="15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MODELOS DE CONTABILIDAD</a:t>
                </a:r>
                <a:endParaRPr kumimoji="0" lang="es-CO" sz="15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" name="Rectangle 97"/>
              <p:cNvSpPr>
                <a:spLocks noChangeArrowheads="1"/>
              </p:cNvSpPr>
              <p:nvPr/>
            </p:nvSpPr>
            <p:spPr bwMode="auto">
              <a:xfrm>
                <a:off x="106" y="1632"/>
                <a:ext cx="1981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81" name="Rectangle 98"/>
              <p:cNvSpPr>
                <a:spLocks noChangeArrowheads="1"/>
              </p:cNvSpPr>
              <p:nvPr/>
            </p:nvSpPr>
            <p:spPr bwMode="auto">
              <a:xfrm>
                <a:off x="106" y="1666"/>
                <a:ext cx="1981" cy="22"/>
              </a:xfrm>
              <a:prstGeom prst="rect">
                <a:avLst/>
              </a:prstGeom>
              <a:solidFill>
                <a:srgbClr val="FD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82" name="Rectangle 99"/>
              <p:cNvSpPr>
                <a:spLocks noChangeArrowheads="1"/>
              </p:cNvSpPr>
              <p:nvPr/>
            </p:nvSpPr>
            <p:spPr bwMode="auto">
              <a:xfrm>
                <a:off x="106" y="1688"/>
                <a:ext cx="1981" cy="17"/>
              </a:xfrm>
              <a:prstGeom prst="rect">
                <a:avLst/>
              </a:prstGeom>
              <a:solidFill>
                <a:srgbClr val="FB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83" name="Rectangle 100"/>
              <p:cNvSpPr>
                <a:spLocks noChangeArrowheads="1"/>
              </p:cNvSpPr>
              <p:nvPr/>
            </p:nvSpPr>
            <p:spPr bwMode="auto">
              <a:xfrm>
                <a:off x="106" y="1705"/>
                <a:ext cx="1981" cy="13"/>
              </a:xfrm>
              <a:prstGeom prst="rect">
                <a:avLst/>
              </a:prstGeom>
              <a:solidFill>
                <a:srgbClr val="F9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84" name="Rectangle 101"/>
              <p:cNvSpPr>
                <a:spLocks noChangeArrowheads="1"/>
              </p:cNvSpPr>
              <p:nvPr/>
            </p:nvSpPr>
            <p:spPr bwMode="auto">
              <a:xfrm>
                <a:off x="106" y="1718"/>
                <a:ext cx="1981" cy="10"/>
              </a:xfrm>
              <a:prstGeom prst="rect">
                <a:avLst/>
              </a:prstGeom>
              <a:solidFill>
                <a:srgbClr val="F7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85" name="Rectangle 102"/>
              <p:cNvSpPr>
                <a:spLocks noChangeArrowheads="1"/>
              </p:cNvSpPr>
              <p:nvPr/>
            </p:nvSpPr>
            <p:spPr bwMode="auto">
              <a:xfrm>
                <a:off x="106" y="1728"/>
                <a:ext cx="1981" cy="12"/>
              </a:xfrm>
              <a:prstGeom prst="rect">
                <a:avLst/>
              </a:prstGeom>
              <a:solidFill>
                <a:srgbClr val="F5F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86" name="Rectangle 103"/>
              <p:cNvSpPr>
                <a:spLocks noChangeArrowheads="1"/>
              </p:cNvSpPr>
              <p:nvPr/>
            </p:nvSpPr>
            <p:spPr bwMode="auto">
              <a:xfrm>
                <a:off x="106" y="1740"/>
                <a:ext cx="1981" cy="9"/>
              </a:xfrm>
              <a:prstGeom prst="rect">
                <a:avLst/>
              </a:prstGeom>
              <a:solidFill>
                <a:srgbClr val="F3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87" name="Rectangle 104"/>
              <p:cNvSpPr>
                <a:spLocks noChangeArrowheads="1"/>
              </p:cNvSpPr>
              <p:nvPr/>
            </p:nvSpPr>
            <p:spPr bwMode="auto">
              <a:xfrm>
                <a:off x="106" y="1749"/>
                <a:ext cx="1981" cy="9"/>
              </a:xfrm>
              <a:prstGeom prst="rect">
                <a:avLst/>
              </a:prstGeom>
              <a:solidFill>
                <a:srgbClr val="F1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88" name="Rectangle 105"/>
              <p:cNvSpPr>
                <a:spLocks noChangeArrowheads="1"/>
              </p:cNvSpPr>
              <p:nvPr/>
            </p:nvSpPr>
            <p:spPr bwMode="auto">
              <a:xfrm>
                <a:off x="106" y="1758"/>
                <a:ext cx="1981" cy="10"/>
              </a:xfrm>
              <a:prstGeom prst="rect">
                <a:avLst/>
              </a:prstGeom>
              <a:solidFill>
                <a:srgbClr val="EFF7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89" name="Rectangle 106"/>
              <p:cNvSpPr>
                <a:spLocks noChangeArrowheads="1"/>
              </p:cNvSpPr>
              <p:nvPr/>
            </p:nvSpPr>
            <p:spPr bwMode="auto">
              <a:xfrm>
                <a:off x="106" y="1768"/>
                <a:ext cx="1981" cy="8"/>
              </a:xfrm>
              <a:prstGeom prst="rect">
                <a:avLst/>
              </a:prstGeom>
              <a:solidFill>
                <a:srgbClr val="EDF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90" name="Rectangle 107"/>
              <p:cNvSpPr>
                <a:spLocks noChangeArrowheads="1"/>
              </p:cNvSpPr>
              <p:nvPr/>
            </p:nvSpPr>
            <p:spPr bwMode="auto">
              <a:xfrm>
                <a:off x="106" y="1776"/>
                <a:ext cx="1981" cy="9"/>
              </a:xfrm>
              <a:prstGeom prst="rect">
                <a:avLst/>
              </a:prstGeom>
              <a:solidFill>
                <a:srgbClr val="EBF5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91" name="Rectangle 108"/>
              <p:cNvSpPr>
                <a:spLocks noChangeArrowheads="1"/>
              </p:cNvSpPr>
              <p:nvPr/>
            </p:nvSpPr>
            <p:spPr bwMode="auto">
              <a:xfrm>
                <a:off x="106" y="1785"/>
                <a:ext cx="1981" cy="9"/>
              </a:xfrm>
              <a:prstGeom prst="rect">
                <a:avLst/>
              </a:prstGeom>
              <a:solidFill>
                <a:srgbClr val="E9F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92" name="Rectangle 109"/>
              <p:cNvSpPr>
                <a:spLocks noChangeArrowheads="1"/>
              </p:cNvSpPr>
              <p:nvPr/>
            </p:nvSpPr>
            <p:spPr bwMode="auto">
              <a:xfrm>
                <a:off x="106" y="1794"/>
                <a:ext cx="1981" cy="10"/>
              </a:xfrm>
              <a:prstGeom prst="rect">
                <a:avLst/>
              </a:prstGeom>
              <a:solidFill>
                <a:srgbClr val="E7F3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93" name="Rectangle 110"/>
              <p:cNvSpPr>
                <a:spLocks noChangeArrowheads="1"/>
              </p:cNvSpPr>
              <p:nvPr/>
            </p:nvSpPr>
            <p:spPr bwMode="auto">
              <a:xfrm>
                <a:off x="106" y="1804"/>
                <a:ext cx="1981" cy="10"/>
              </a:xfrm>
              <a:prstGeom prst="rect">
                <a:avLst/>
              </a:prstGeom>
              <a:solidFill>
                <a:srgbClr val="E5F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94" name="Rectangle 111"/>
              <p:cNvSpPr>
                <a:spLocks noChangeArrowheads="1"/>
              </p:cNvSpPr>
              <p:nvPr/>
            </p:nvSpPr>
            <p:spPr bwMode="auto">
              <a:xfrm>
                <a:off x="106" y="1814"/>
                <a:ext cx="1981" cy="11"/>
              </a:xfrm>
              <a:prstGeom prst="rect">
                <a:avLst/>
              </a:prstGeom>
              <a:solidFill>
                <a:srgbClr val="E3F1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95" name="Rectangle 112"/>
              <p:cNvSpPr>
                <a:spLocks noChangeArrowheads="1"/>
              </p:cNvSpPr>
              <p:nvPr/>
            </p:nvSpPr>
            <p:spPr bwMode="auto">
              <a:xfrm>
                <a:off x="106" y="1825"/>
                <a:ext cx="1981" cy="12"/>
              </a:xfrm>
              <a:prstGeom prst="rect">
                <a:avLst/>
              </a:prstGeom>
              <a:solidFill>
                <a:srgbClr val="E1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96" name="Rectangle 113"/>
              <p:cNvSpPr>
                <a:spLocks noChangeArrowheads="1"/>
              </p:cNvSpPr>
              <p:nvPr/>
            </p:nvSpPr>
            <p:spPr bwMode="auto">
              <a:xfrm>
                <a:off x="106" y="1837"/>
                <a:ext cx="1981" cy="16"/>
              </a:xfrm>
              <a:prstGeom prst="rect">
                <a:avLst/>
              </a:prstGeom>
              <a:solidFill>
                <a:srgbClr val="DF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97" name="Rectangle 114"/>
              <p:cNvSpPr>
                <a:spLocks noChangeArrowheads="1"/>
              </p:cNvSpPr>
              <p:nvPr/>
            </p:nvSpPr>
            <p:spPr bwMode="auto">
              <a:xfrm>
                <a:off x="106" y="1853"/>
                <a:ext cx="1981" cy="22"/>
              </a:xfrm>
              <a:prstGeom prst="rect">
                <a:avLst/>
              </a:prstGeom>
              <a:solidFill>
                <a:srgbClr val="DD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98" name="Rectangle 115"/>
              <p:cNvSpPr>
                <a:spLocks noChangeArrowheads="1"/>
              </p:cNvSpPr>
              <p:nvPr/>
            </p:nvSpPr>
            <p:spPr bwMode="auto">
              <a:xfrm>
                <a:off x="106" y="1875"/>
                <a:ext cx="1981" cy="31"/>
              </a:xfrm>
              <a:prstGeom prst="rect">
                <a:avLst/>
              </a:prstGeom>
              <a:solidFill>
                <a:srgbClr val="DBEE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99" name="Rectangle 116"/>
              <p:cNvSpPr>
                <a:spLocks noChangeArrowheads="1"/>
              </p:cNvSpPr>
              <p:nvPr/>
            </p:nvSpPr>
            <p:spPr bwMode="auto">
              <a:xfrm>
                <a:off x="106" y="1906"/>
                <a:ext cx="1981" cy="2"/>
              </a:xfrm>
              <a:prstGeom prst="rect">
                <a:avLst/>
              </a:prstGeom>
              <a:solidFill>
                <a:srgbClr val="DDEE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00" name="Rectangle 117"/>
              <p:cNvSpPr>
                <a:spLocks noChangeArrowheads="1"/>
              </p:cNvSpPr>
              <p:nvPr/>
            </p:nvSpPr>
            <p:spPr bwMode="auto">
              <a:xfrm>
                <a:off x="106" y="1908"/>
                <a:ext cx="1981" cy="2"/>
              </a:xfrm>
              <a:prstGeom prst="rect">
                <a:avLst/>
              </a:prstGeom>
              <a:solidFill>
                <a:srgbClr val="E0E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01" name="Rectangle 118"/>
              <p:cNvSpPr>
                <a:spLocks noChangeArrowheads="1"/>
              </p:cNvSpPr>
              <p:nvPr/>
            </p:nvSpPr>
            <p:spPr bwMode="auto">
              <a:xfrm>
                <a:off x="106" y="1910"/>
                <a:ext cx="1981" cy="1"/>
              </a:xfrm>
              <a:prstGeom prst="rect">
                <a:avLst/>
              </a:prstGeom>
              <a:solidFill>
                <a:srgbClr val="E3F1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02" name="Rectangle 119"/>
              <p:cNvSpPr>
                <a:spLocks noChangeArrowheads="1"/>
              </p:cNvSpPr>
              <p:nvPr/>
            </p:nvSpPr>
            <p:spPr bwMode="auto">
              <a:xfrm>
                <a:off x="106" y="1911"/>
                <a:ext cx="1981" cy="1"/>
              </a:xfrm>
              <a:prstGeom prst="rect">
                <a:avLst/>
              </a:prstGeom>
              <a:solidFill>
                <a:srgbClr val="E5F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03" name="Rectangle 120"/>
              <p:cNvSpPr>
                <a:spLocks noChangeArrowheads="1"/>
              </p:cNvSpPr>
              <p:nvPr/>
            </p:nvSpPr>
            <p:spPr bwMode="auto">
              <a:xfrm>
                <a:off x="106" y="1911"/>
                <a:ext cx="1981" cy="1"/>
              </a:xfrm>
              <a:prstGeom prst="rect">
                <a:avLst/>
              </a:prstGeom>
              <a:solidFill>
                <a:srgbClr val="E7F3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04" name="Rectangle 121"/>
              <p:cNvSpPr>
                <a:spLocks noChangeArrowheads="1"/>
              </p:cNvSpPr>
              <p:nvPr/>
            </p:nvSpPr>
            <p:spPr bwMode="auto">
              <a:xfrm>
                <a:off x="106" y="1912"/>
                <a:ext cx="1981" cy="1"/>
              </a:xfrm>
              <a:prstGeom prst="rect">
                <a:avLst/>
              </a:prstGeom>
              <a:solidFill>
                <a:srgbClr val="EA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05" name="Rectangle 122"/>
              <p:cNvSpPr>
                <a:spLocks noChangeArrowheads="1"/>
              </p:cNvSpPr>
              <p:nvPr/>
            </p:nvSpPr>
            <p:spPr bwMode="auto">
              <a:xfrm>
                <a:off x="106" y="1913"/>
                <a:ext cx="1981" cy="1"/>
              </a:xfrm>
              <a:prstGeom prst="rect">
                <a:avLst/>
              </a:prstGeom>
              <a:solidFill>
                <a:srgbClr val="ECF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06" name="Rectangle 123"/>
              <p:cNvSpPr>
                <a:spLocks noChangeArrowheads="1"/>
              </p:cNvSpPr>
              <p:nvPr/>
            </p:nvSpPr>
            <p:spPr bwMode="auto">
              <a:xfrm>
                <a:off x="106" y="1914"/>
                <a:ext cx="1981" cy="1"/>
              </a:xfrm>
              <a:prstGeom prst="rect">
                <a:avLst/>
              </a:prstGeom>
              <a:solidFill>
                <a:srgbClr val="EFF7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07" name="Rectangle 124"/>
              <p:cNvSpPr>
                <a:spLocks noChangeArrowheads="1"/>
              </p:cNvSpPr>
              <p:nvPr/>
            </p:nvSpPr>
            <p:spPr bwMode="auto">
              <a:xfrm>
                <a:off x="106" y="1915"/>
                <a:ext cx="1981" cy="1"/>
              </a:xfrm>
              <a:prstGeom prst="rect">
                <a:avLst/>
              </a:prstGeom>
              <a:solidFill>
                <a:srgbClr val="F2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08" name="Rectangle 125"/>
              <p:cNvSpPr>
                <a:spLocks noChangeArrowheads="1"/>
              </p:cNvSpPr>
              <p:nvPr/>
            </p:nvSpPr>
            <p:spPr bwMode="auto">
              <a:xfrm>
                <a:off x="106" y="1916"/>
                <a:ext cx="1981" cy="1"/>
              </a:xfrm>
              <a:prstGeom prst="rect">
                <a:avLst/>
              </a:prstGeom>
              <a:solidFill>
                <a:srgbClr val="F4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09" name="Rectangle 126"/>
              <p:cNvSpPr>
                <a:spLocks noChangeArrowheads="1"/>
              </p:cNvSpPr>
              <p:nvPr/>
            </p:nvSpPr>
            <p:spPr bwMode="auto">
              <a:xfrm>
                <a:off x="106" y="1916"/>
                <a:ext cx="1981" cy="1"/>
              </a:xfrm>
              <a:prstGeom prst="rect">
                <a:avLst/>
              </a:prstGeom>
              <a:solidFill>
                <a:srgbClr val="F6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10" name="Rectangle 127"/>
              <p:cNvSpPr>
                <a:spLocks noChangeArrowheads="1"/>
              </p:cNvSpPr>
              <p:nvPr/>
            </p:nvSpPr>
            <p:spPr bwMode="auto">
              <a:xfrm>
                <a:off x="106" y="1917"/>
                <a:ext cx="1981" cy="2"/>
              </a:xfrm>
              <a:prstGeom prst="rect">
                <a:avLst/>
              </a:prstGeom>
              <a:solidFill>
                <a:srgbClr val="F8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11" name="Rectangle 128"/>
              <p:cNvSpPr>
                <a:spLocks noChangeArrowheads="1"/>
              </p:cNvSpPr>
              <p:nvPr/>
            </p:nvSpPr>
            <p:spPr bwMode="auto">
              <a:xfrm>
                <a:off x="106" y="1919"/>
                <a:ext cx="1981" cy="2"/>
              </a:xfrm>
              <a:prstGeom prst="rect">
                <a:avLst/>
              </a:prstGeom>
              <a:solidFill>
                <a:srgbClr val="FB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12" name="Rectangle 129"/>
              <p:cNvSpPr>
                <a:spLocks noChangeArrowheads="1"/>
              </p:cNvSpPr>
              <p:nvPr/>
            </p:nvSpPr>
            <p:spPr bwMode="auto">
              <a:xfrm>
                <a:off x="106" y="1921"/>
                <a:ext cx="1981" cy="2"/>
              </a:xfrm>
              <a:prstGeom prst="rect">
                <a:avLst/>
              </a:prstGeom>
              <a:solidFill>
                <a:srgbClr val="FD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13" name="Rectangle 130"/>
              <p:cNvSpPr>
                <a:spLocks noChangeArrowheads="1"/>
              </p:cNvSpPr>
              <p:nvPr/>
            </p:nvSpPr>
            <p:spPr bwMode="auto">
              <a:xfrm>
                <a:off x="106" y="1923"/>
                <a:ext cx="1981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14" name="Rectangle 131"/>
              <p:cNvSpPr>
                <a:spLocks noChangeArrowheads="1"/>
              </p:cNvSpPr>
              <p:nvPr/>
            </p:nvSpPr>
            <p:spPr bwMode="auto">
              <a:xfrm>
                <a:off x="106" y="1632"/>
                <a:ext cx="1981" cy="292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15" name="Rectangle 134"/>
              <p:cNvSpPr>
                <a:spLocks noChangeArrowheads="1"/>
              </p:cNvSpPr>
              <p:nvPr/>
            </p:nvSpPr>
            <p:spPr bwMode="auto">
              <a:xfrm>
                <a:off x="543" y="2024"/>
                <a:ext cx="1464" cy="23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16" name="Rectangle 135"/>
              <p:cNvSpPr>
                <a:spLocks noChangeArrowheads="1"/>
              </p:cNvSpPr>
              <p:nvPr/>
            </p:nvSpPr>
            <p:spPr bwMode="auto">
              <a:xfrm>
                <a:off x="543" y="2024"/>
                <a:ext cx="1464" cy="235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17" name="Rectangle 136"/>
              <p:cNvSpPr>
                <a:spLocks noChangeArrowheads="1"/>
              </p:cNvSpPr>
              <p:nvPr/>
            </p:nvSpPr>
            <p:spPr bwMode="auto">
              <a:xfrm>
                <a:off x="683" y="2076"/>
                <a:ext cx="1119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sz="13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Marco </a:t>
                </a:r>
                <a:r>
                  <a:rPr kumimoji="0" lang="es-CO" sz="1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Conceptual</a:t>
                </a:r>
                <a:endParaRPr kumimoji="0" lang="es-CO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8" name="Rectangle 137"/>
              <p:cNvSpPr>
                <a:spLocks noChangeArrowheads="1"/>
              </p:cNvSpPr>
              <p:nvPr/>
            </p:nvSpPr>
            <p:spPr bwMode="auto">
              <a:xfrm>
                <a:off x="543" y="2359"/>
                <a:ext cx="1464" cy="2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19" name="Rectangle 138"/>
              <p:cNvSpPr>
                <a:spLocks noChangeArrowheads="1"/>
              </p:cNvSpPr>
              <p:nvPr/>
            </p:nvSpPr>
            <p:spPr bwMode="auto">
              <a:xfrm>
                <a:off x="543" y="2359"/>
                <a:ext cx="1464" cy="236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20" name="Rectangle 141"/>
              <p:cNvSpPr>
                <a:spLocks noChangeArrowheads="1"/>
              </p:cNvSpPr>
              <p:nvPr/>
            </p:nvSpPr>
            <p:spPr bwMode="auto">
              <a:xfrm>
                <a:off x="543" y="2694"/>
                <a:ext cx="1464" cy="2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21" name="Rectangle 142"/>
              <p:cNvSpPr>
                <a:spLocks noChangeArrowheads="1"/>
              </p:cNvSpPr>
              <p:nvPr/>
            </p:nvSpPr>
            <p:spPr bwMode="auto">
              <a:xfrm>
                <a:off x="543" y="2694"/>
                <a:ext cx="1464" cy="236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22" name="Rectangle 143"/>
              <p:cNvSpPr>
                <a:spLocks noChangeArrowheads="1"/>
              </p:cNvSpPr>
              <p:nvPr/>
            </p:nvSpPr>
            <p:spPr bwMode="auto">
              <a:xfrm>
                <a:off x="679" y="2748"/>
                <a:ext cx="121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sz="1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Guías de aplicación</a:t>
                </a:r>
                <a:endParaRPr kumimoji="0" lang="es-CO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3" name="Rectangle 144"/>
              <p:cNvSpPr>
                <a:spLocks noChangeArrowheads="1"/>
              </p:cNvSpPr>
              <p:nvPr/>
            </p:nvSpPr>
            <p:spPr bwMode="auto">
              <a:xfrm>
                <a:off x="543" y="3029"/>
                <a:ext cx="1464" cy="2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24" name="Rectangle 145"/>
              <p:cNvSpPr>
                <a:spLocks noChangeArrowheads="1"/>
              </p:cNvSpPr>
              <p:nvPr/>
            </p:nvSpPr>
            <p:spPr bwMode="auto">
              <a:xfrm>
                <a:off x="543" y="3029"/>
                <a:ext cx="1464" cy="236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25" name="Rectangle 146"/>
              <p:cNvSpPr>
                <a:spLocks noChangeArrowheads="1"/>
              </p:cNvSpPr>
              <p:nvPr/>
            </p:nvSpPr>
            <p:spPr bwMode="auto">
              <a:xfrm>
                <a:off x="713" y="3082"/>
                <a:ext cx="1140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sz="1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Doctrina Contable</a:t>
                </a:r>
                <a:endParaRPr kumimoji="0" lang="es-CO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6" name="Rectangle 147"/>
              <p:cNvSpPr>
                <a:spLocks noChangeArrowheads="1"/>
              </p:cNvSpPr>
              <p:nvPr/>
            </p:nvSpPr>
            <p:spPr bwMode="auto">
              <a:xfrm>
                <a:off x="556" y="3327"/>
                <a:ext cx="1474" cy="2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27" name="Rectangle 148"/>
              <p:cNvSpPr>
                <a:spLocks noChangeArrowheads="1"/>
              </p:cNvSpPr>
              <p:nvPr/>
            </p:nvSpPr>
            <p:spPr bwMode="auto">
              <a:xfrm>
                <a:off x="556" y="3327"/>
                <a:ext cx="1402" cy="237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28" name="Rectangle 149"/>
              <p:cNvSpPr>
                <a:spLocks noChangeArrowheads="1"/>
              </p:cNvSpPr>
              <p:nvPr/>
            </p:nvSpPr>
            <p:spPr bwMode="auto">
              <a:xfrm>
                <a:off x="623" y="3380"/>
                <a:ext cx="1315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sz="1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Catálogo de Cuentas </a:t>
                </a:r>
                <a:endParaRPr kumimoji="0" lang="es-CO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9" name="Rectangle 150"/>
              <p:cNvSpPr>
                <a:spLocks noChangeArrowheads="1"/>
              </p:cNvSpPr>
              <p:nvPr/>
            </p:nvSpPr>
            <p:spPr bwMode="auto">
              <a:xfrm>
                <a:off x="2185" y="1632"/>
                <a:ext cx="1981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30" name="Rectangle 151"/>
              <p:cNvSpPr>
                <a:spLocks noChangeArrowheads="1"/>
              </p:cNvSpPr>
              <p:nvPr/>
            </p:nvSpPr>
            <p:spPr bwMode="auto">
              <a:xfrm>
                <a:off x="2185" y="1666"/>
                <a:ext cx="1981" cy="22"/>
              </a:xfrm>
              <a:prstGeom prst="rect">
                <a:avLst/>
              </a:prstGeom>
              <a:solidFill>
                <a:srgbClr val="FD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31" name="Rectangle 152"/>
              <p:cNvSpPr>
                <a:spLocks noChangeArrowheads="1"/>
              </p:cNvSpPr>
              <p:nvPr/>
            </p:nvSpPr>
            <p:spPr bwMode="auto">
              <a:xfrm>
                <a:off x="2185" y="1688"/>
                <a:ext cx="1981" cy="17"/>
              </a:xfrm>
              <a:prstGeom prst="rect">
                <a:avLst/>
              </a:prstGeom>
              <a:solidFill>
                <a:srgbClr val="FB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32" name="Rectangle 153"/>
              <p:cNvSpPr>
                <a:spLocks noChangeArrowheads="1"/>
              </p:cNvSpPr>
              <p:nvPr/>
            </p:nvSpPr>
            <p:spPr bwMode="auto">
              <a:xfrm>
                <a:off x="2185" y="1705"/>
                <a:ext cx="1981" cy="13"/>
              </a:xfrm>
              <a:prstGeom prst="rect">
                <a:avLst/>
              </a:prstGeom>
              <a:solidFill>
                <a:srgbClr val="F9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33" name="Rectangle 154"/>
              <p:cNvSpPr>
                <a:spLocks noChangeArrowheads="1"/>
              </p:cNvSpPr>
              <p:nvPr/>
            </p:nvSpPr>
            <p:spPr bwMode="auto">
              <a:xfrm>
                <a:off x="2185" y="1718"/>
                <a:ext cx="1981" cy="10"/>
              </a:xfrm>
              <a:prstGeom prst="rect">
                <a:avLst/>
              </a:prstGeom>
              <a:solidFill>
                <a:srgbClr val="F7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34" name="Rectangle 155"/>
              <p:cNvSpPr>
                <a:spLocks noChangeArrowheads="1"/>
              </p:cNvSpPr>
              <p:nvPr/>
            </p:nvSpPr>
            <p:spPr bwMode="auto">
              <a:xfrm>
                <a:off x="2185" y="1728"/>
                <a:ext cx="1981" cy="12"/>
              </a:xfrm>
              <a:prstGeom prst="rect">
                <a:avLst/>
              </a:prstGeom>
              <a:solidFill>
                <a:srgbClr val="F5F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35" name="Rectangle 156"/>
              <p:cNvSpPr>
                <a:spLocks noChangeArrowheads="1"/>
              </p:cNvSpPr>
              <p:nvPr/>
            </p:nvSpPr>
            <p:spPr bwMode="auto">
              <a:xfrm>
                <a:off x="2185" y="1740"/>
                <a:ext cx="1981" cy="9"/>
              </a:xfrm>
              <a:prstGeom prst="rect">
                <a:avLst/>
              </a:prstGeom>
              <a:solidFill>
                <a:srgbClr val="F3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36" name="Rectangle 158"/>
              <p:cNvSpPr>
                <a:spLocks noChangeArrowheads="1"/>
              </p:cNvSpPr>
              <p:nvPr/>
            </p:nvSpPr>
            <p:spPr bwMode="auto">
              <a:xfrm>
                <a:off x="2185" y="1758"/>
                <a:ext cx="1981" cy="10"/>
              </a:xfrm>
              <a:prstGeom prst="rect">
                <a:avLst/>
              </a:prstGeom>
              <a:solidFill>
                <a:srgbClr val="EFF7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37" name="Rectangle 159"/>
              <p:cNvSpPr>
                <a:spLocks noChangeArrowheads="1"/>
              </p:cNvSpPr>
              <p:nvPr/>
            </p:nvSpPr>
            <p:spPr bwMode="auto">
              <a:xfrm>
                <a:off x="2185" y="1768"/>
                <a:ext cx="1981" cy="8"/>
              </a:xfrm>
              <a:prstGeom prst="rect">
                <a:avLst/>
              </a:prstGeom>
              <a:solidFill>
                <a:srgbClr val="EDF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38" name="Rectangle 160"/>
              <p:cNvSpPr>
                <a:spLocks noChangeArrowheads="1"/>
              </p:cNvSpPr>
              <p:nvPr/>
            </p:nvSpPr>
            <p:spPr bwMode="auto">
              <a:xfrm>
                <a:off x="2185" y="1776"/>
                <a:ext cx="1981" cy="9"/>
              </a:xfrm>
              <a:prstGeom prst="rect">
                <a:avLst/>
              </a:prstGeom>
              <a:solidFill>
                <a:srgbClr val="EBF5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39" name="Rectangle 161"/>
              <p:cNvSpPr>
                <a:spLocks noChangeArrowheads="1"/>
              </p:cNvSpPr>
              <p:nvPr/>
            </p:nvSpPr>
            <p:spPr bwMode="auto">
              <a:xfrm>
                <a:off x="2185" y="1785"/>
                <a:ext cx="1981" cy="9"/>
              </a:xfrm>
              <a:prstGeom prst="rect">
                <a:avLst/>
              </a:prstGeom>
              <a:solidFill>
                <a:srgbClr val="E9F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40" name="Rectangle 162"/>
              <p:cNvSpPr>
                <a:spLocks noChangeArrowheads="1"/>
              </p:cNvSpPr>
              <p:nvPr/>
            </p:nvSpPr>
            <p:spPr bwMode="auto">
              <a:xfrm>
                <a:off x="2185" y="1794"/>
                <a:ext cx="1981" cy="10"/>
              </a:xfrm>
              <a:prstGeom prst="rect">
                <a:avLst/>
              </a:prstGeom>
              <a:solidFill>
                <a:srgbClr val="E7F3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41" name="Rectangle 163"/>
              <p:cNvSpPr>
                <a:spLocks noChangeArrowheads="1"/>
              </p:cNvSpPr>
              <p:nvPr/>
            </p:nvSpPr>
            <p:spPr bwMode="auto">
              <a:xfrm>
                <a:off x="2185" y="1804"/>
                <a:ext cx="1981" cy="10"/>
              </a:xfrm>
              <a:prstGeom prst="rect">
                <a:avLst/>
              </a:prstGeom>
              <a:solidFill>
                <a:srgbClr val="E5F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42" name="Rectangle 164"/>
              <p:cNvSpPr>
                <a:spLocks noChangeArrowheads="1"/>
              </p:cNvSpPr>
              <p:nvPr/>
            </p:nvSpPr>
            <p:spPr bwMode="auto">
              <a:xfrm>
                <a:off x="2185" y="1814"/>
                <a:ext cx="1981" cy="11"/>
              </a:xfrm>
              <a:prstGeom prst="rect">
                <a:avLst/>
              </a:prstGeom>
              <a:solidFill>
                <a:srgbClr val="E3F1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43" name="Rectangle 165"/>
              <p:cNvSpPr>
                <a:spLocks noChangeArrowheads="1"/>
              </p:cNvSpPr>
              <p:nvPr/>
            </p:nvSpPr>
            <p:spPr bwMode="auto">
              <a:xfrm>
                <a:off x="2185" y="1825"/>
                <a:ext cx="1981" cy="12"/>
              </a:xfrm>
              <a:prstGeom prst="rect">
                <a:avLst/>
              </a:prstGeom>
              <a:solidFill>
                <a:srgbClr val="E1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44" name="Rectangle 166"/>
              <p:cNvSpPr>
                <a:spLocks noChangeArrowheads="1"/>
              </p:cNvSpPr>
              <p:nvPr/>
            </p:nvSpPr>
            <p:spPr bwMode="auto">
              <a:xfrm>
                <a:off x="2185" y="1837"/>
                <a:ext cx="1981" cy="16"/>
              </a:xfrm>
              <a:prstGeom prst="rect">
                <a:avLst/>
              </a:prstGeom>
              <a:solidFill>
                <a:srgbClr val="DF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45" name="Rectangle 167"/>
              <p:cNvSpPr>
                <a:spLocks noChangeArrowheads="1"/>
              </p:cNvSpPr>
              <p:nvPr/>
            </p:nvSpPr>
            <p:spPr bwMode="auto">
              <a:xfrm>
                <a:off x="2185" y="1853"/>
                <a:ext cx="1981" cy="22"/>
              </a:xfrm>
              <a:prstGeom prst="rect">
                <a:avLst/>
              </a:prstGeom>
              <a:solidFill>
                <a:srgbClr val="DD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46" name="Rectangle 168"/>
              <p:cNvSpPr>
                <a:spLocks noChangeArrowheads="1"/>
              </p:cNvSpPr>
              <p:nvPr/>
            </p:nvSpPr>
            <p:spPr bwMode="auto">
              <a:xfrm flipV="1">
                <a:off x="2185" y="1846"/>
                <a:ext cx="1981" cy="29"/>
              </a:xfrm>
              <a:prstGeom prst="rect">
                <a:avLst/>
              </a:prstGeom>
              <a:solidFill>
                <a:srgbClr val="DBEE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47" name="Rectangle 169"/>
              <p:cNvSpPr>
                <a:spLocks noChangeArrowheads="1"/>
              </p:cNvSpPr>
              <p:nvPr/>
            </p:nvSpPr>
            <p:spPr bwMode="auto">
              <a:xfrm>
                <a:off x="2185" y="1906"/>
                <a:ext cx="1981" cy="2"/>
              </a:xfrm>
              <a:prstGeom prst="rect">
                <a:avLst/>
              </a:prstGeom>
              <a:solidFill>
                <a:srgbClr val="DDEE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48" name="Rectangle 170"/>
              <p:cNvSpPr>
                <a:spLocks noChangeArrowheads="1"/>
              </p:cNvSpPr>
              <p:nvPr/>
            </p:nvSpPr>
            <p:spPr bwMode="auto">
              <a:xfrm>
                <a:off x="2185" y="1908"/>
                <a:ext cx="1981" cy="2"/>
              </a:xfrm>
              <a:prstGeom prst="rect">
                <a:avLst/>
              </a:prstGeom>
              <a:solidFill>
                <a:srgbClr val="E0E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49" name="Rectangle 171"/>
              <p:cNvSpPr>
                <a:spLocks noChangeArrowheads="1"/>
              </p:cNvSpPr>
              <p:nvPr/>
            </p:nvSpPr>
            <p:spPr bwMode="auto">
              <a:xfrm>
                <a:off x="2185" y="1910"/>
                <a:ext cx="1981" cy="1"/>
              </a:xfrm>
              <a:prstGeom prst="rect">
                <a:avLst/>
              </a:prstGeom>
              <a:solidFill>
                <a:srgbClr val="E3F1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50" name="Rectangle 172"/>
              <p:cNvSpPr>
                <a:spLocks noChangeArrowheads="1"/>
              </p:cNvSpPr>
              <p:nvPr/>
            </p:nvSpPr>
            <p:spPr bwMode="auto">
              <a:xfrm>
                <a:off x="2185" y="1911"/>
                <a:ext cx="1981" cy="1"/>
              </a:xfrm>
              <a:prstGeom prst="rect">
                <a:avLst/>
              </a:prstGeom>
              <a:solidFill>
                <a:srgbClr val="E5F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51" name="Rectangle 173"/>
              <p:cNvSpPr>
                <a:spLocks noChangeArrowheads="1"/>
              </p:cNvSpPr>
              <p:nvPr/>
            </p:nvSpPr>
            <p:spPr bwMode="auto">
              <a:xfrm>
                <a:off x="2185" y="1911"/>
                <a:ext cx="1981" cy="1"/>
              </a:xfrm>
              <a:prstGeom prst="rect">
                <a:avLst/>
              </a:prstGeom>
              <a:solidFill>
                <a:srgbClr val="E7F3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52" name="Rectangle 174"/>
              <p:cNvSpPr>
                <a:spLocks noChangeArrowheads="1"/>
              </p:cNvSpPr>
              <p:nvPr/>
            </p:nvSpPr>
            <p:spPr bwMode="auto">
              <a:xfrm>
                <a:off x="2185" y="1912"/>
                <a:ext cx="1981" cy="1"/>
              </a:xfrm>
              <a:prstGeom prst="rect">
                <a:avLst/>
              </a:prstGeom>
              <a:solidFill>
                <a:srgbClr val="EA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53" name="Rectangle 175"/>
              <p:cNvSpPr>
                <a:spLocks noChangeArrowheads="1"/>
              </p:cNvSpPr>
              <p:nvPr/>
            </p:nvSpPr>
            <p:spPr bwMode="auto">
              <a:xfrm>
                <a:off x="2185" y="1913"/>
                <a:ext cx="1981" cy="1"/>
              </a:xfrm>
              <a:prstGeom prst="rect">
                <a:avLst/>
              </a:prstGeom>
              <a:solidFill>
                <a:srgbClr val="ECF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54" name="Rectangle 176"/>
              <p:cNvSpPr>
                <a:spLocks noChangeArrowheads="1"/>
              </p:cNvSpPr>
              <p:nvPr/>
            </p:nvSpPr>
            <p:spPr bwMode="auto">
              <a:xfrm>
                <a:off x="2185" y="1914"/>
                <a:ext cx="1981" cy="1"/>
              </a:xfrm>
              <a:prstGeom prst="rect">
                <a:avLst/>
              </a:prstGeom>
              <a:solidFill>
                <a:srgbClr val="EFF7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55" name="Rectangle 177"/>
              <p:cNvSpPr>
                <a:spLocks noChangeArrowheads="1"/>
              </p:cNvSpPr>
              <p:nvPr/>
            </p:nvSpPr>
            <p:spPr bwMode="auto">
              <a:xfrm>
                <a:off x="2185" y="1915"/>
                <a:ext cx="1981" cy="1"/>
              </a:xfrm>
              <a:prstGeom prst="rect">
                <a:avLst/>
              </a:prstGeom>
              <a:solidFill>
                <a:srgbClr val="F2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56" name="Rectangle 178"/>
              <p:cNvSpPr>
                <a:spLocks noChangeArrowheads="1"/>
              </p:cNvSpPr>
              <p:nvPr/>
            </p:nvSpPr>
            <p:spPr bwMode="auto">
              <a:xfrm>
                <a:off x="2185" y="1916"/>
                <a:ext cx="1981" cy="1"/>
              </a:xfrm>
              <a:prstGeom prst="rect">
                <a:avLst/>
              </a:prstGeom>
              <a:solidFill>
                <a:srgbClr val="F4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57" name="Rectangle 179"/>
              <p:cNvSpPr>
                <a:spLocks noChangeArrowheads="1"/>
              </p:cNvSpPr>
              <p:nvPr/>
            </p:nvSpPr>
            <p:spPr bwMode="auto">
              <a:xfrm>
                <a:off x="2185" y="1916"/>
                <a:ext cx="1981" cy="1"/>
              </a:xfrm>
              <a:prstGeom prst="rect">
                <a:avLst/>
              </a:prstGeom>
              <a:solidFill>
                <a:srgbClr val="F6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58" name="Rectangle 180"/>
              <p:cNvSpPr>
                <a:spLocks noChangeArrowheads="1"/>
              </p:cNvSpPr>
              <p:nvPr/>
            </p:nvSpPr>
            <p:spPr bwMode="auto">
              <a:xfrm>
                <a:off x="2185" y="1917"/>
                <a:ext cx="1981" cy="2"/>
              </a:xfrm>
              <a:prstGeom prst="rect">
                <a:avLst/>
              </a:prstGeom>
              <a:solidFill>
                <a:srgbClr val="F8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59" name="Rectangle 181"/>
              <p:cNvSpPr>
                <a:spLocks noChangeArrowheads="1"/>
              </p:cNvSpPr>
              <p:nvPr/>
            </p:nvSpPr>
            <p:spPr bwMode="auto">
              <a:xfrm>
                <a:off x="2185" y="1919"/>
                <a:ext cx="1981" cy="2"/>
              </a:xfrm>
              <a:prstGeom prst="rect">
                <a:avLst/>
              </a:prstGeom>
              <a:solidFill>
                <a:srgbClr val="FB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60" name="Rectangle 182"/>
              <p:cNvSpPr>
                <a:spLocks noChangeArrowheads="1"/>
              </p:cNvSpPr>
              <p:nvPr/>
            </p:nvSpPr>
            <p:spPr bwMode="auto">
              <a:xfrm>
                <a:off x="2185" y="1921"/>
                <a:ext cx="1981" cy="2"/>
              </a:xfrm>
              <a:prstGeom prst="rect">
                <a:avLst/>
              </a:prstGeom>
              <a:solidFill>
                <a:srgbClr val="FD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61" name="Rectangle 183"/>
              <p:cNvSpPr>
                <a:spLocks noChangeArrowheads="1"/>
              </p:cNvSpPr>
              <p:nvPr/>
            </p:nvSpPr>
            <p:spPr bwMode="auto">
              <a:xfrm>
                <a:off x="2185" y="1923"/>
                <a:ext cx="1981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62" name="Rectangle 184"/>
              <p:cNvSpPr>
                <a:spLocks noChangeArrowheads="1"/>
              </p:cNvSpPr>
              <p:nvPr/>
            </p:nvSpPr>
            <p:spPr bwMode="auto">
              <a:xfrm>
                <a:off x="2185" y="1632"/>
                <a:ext cx="2034" cy="307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63" name="Rectangle 191"/>
              <p:cNvSpPr>
                <a:spLocks noChangeArrowheads="1"/>
              </p:cNvSpPr>
              <p:nvPr/>
            </p:nvSpPr>
            <p:spPr bwMode="auto">
              <a:xfrm>
                <a:off x="2312" y="2024"/>
                <a:ext cx="1444" cy="235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64" name="Rectangle 192"/>
              <p:cNvSpPr>
                <a:spLocks noChangeArrowheads="1"/>
              </p:cNvSpPr>
              <p:nvPr/>
            </p:nvSpPr>
            <p:spPr bwMode="auto">
              <a:xfrm>
                <a:off x="2437" y="2075"/>
                <a:ext cx="1149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sz="1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Marco Conceptual</a:t>
                </a:r>
                <a:endParaRPr kumimoji="0" lang="es-CO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5" name="Rectangle 193"/>
              <p:cNvSpPr>
                <a:spLocks noChangeArrowheads="1"/>
              </p:cNvSpPr>
              <p:nvPr/>
            </p:nvSpPr>
            <p:spPr bwMode="auto">
              <a:xfrm>
                <a:off x="2400" y="2350"/>
                <a:ext cx="1474" cy="2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66" name="Rectangle 194"/>
              <p:cNvSpPr>
                <a:spLocks noChangeArrowheads="1"/>
              </p:cNvSpPr>
              <p:nvPr/>
            </p:nvSpPr>
            <p:spPr bwMode="auto">
              <a:xfrm>
                <a:off x="2324" y="2359"/>
                <a:ext cx="1414" cy="236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67" name="Rectangle 199"/>
              <p:cNvSpPr>
                <a:spLocks noChangeArrowheads="1"/>
              </p:cNvSpPr>
              <p:nvPr/>
            </p:nvSpPr>
            <p:spPr bwMode="auto">
              <a:xfrm>
                <a:off x="2308" y="2694"/>
                <a:ext cx="1444" cy="236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68" name="Rectangle 202"/>
              <p:cNvSpPr>
                <a:spLocks noChangeArrowheads="1"/>
              </p:cNvSpPr>
              <p:nvPr/>
            </p:nvSpPr>
            <p:spPr bwMode="auto">
              <a:xfrm>
                <a:off x="2308" y="3029"/>
                <a:ext cx="1444" cy="236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308" y="1632"/>
              <a:ext cx="4232" cy="1935"/>
              <a:chOff x="2308" y="1632"/>
              <a:chExt cx="4232" cy="1935"/>
            </a:xfrm>
          </p:grpSpPr>
          <p:sp>
            <p:nvSpPr>
              <p:cNvPr id="117" name="Rectangle 206"/>
              <p:cNvSpPr>
                <a:spLocks noChangeArrowheads="1"/>
              </p:cNvSpPr>
              <p:nvPr/>
            </p:nvSpPr>
            <p:spPr bwMode="auto">
              <a:xfrm>
                <a:off x="2308" y="3331"/>
                <a:ext cx="1432" cy="236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8" name="Rectangle 208"/>
              <p:cNvSpPr>
                <a:spLocks noChangeArrowheads="1"/>
              </p:cNvSpPr>
              <p:nvPr/>
            </p:nvSpPr>
            <p:spPr bwMode="auto">
              <a:xfrm>
                <a:off x="4322" y="1632"/>
                <a:ext cx="1981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9" name="Rectangle 209"/>
              <p:cNvSpPr>
                <a:spLocks noChangeArrowheads="1"/>
              </p:cNvSpPr>
              <p:nvPr/>
            </p:nvSpPr>
            <p:spPr bwMode="auto">
              <a:xfrm>
                <a:off x="4322" y="1666"/>
                <a:ext cx="1981" cy="22"/>
              </a:xfrm>
              <a:prstGeom prst="rect">
                <a:avLst/>
              </a:prstGeom>
              <a:solidFill>
                <a:srgbClr val="FD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0" name="Rectangle 210"/>
              <p:cNvSpPr>
                <a:spLocks noChangeArrowheads="1"/>
              </p:cNvSpPr>
              <p:nvPr/>
            </p:nvSpPr>
            <p:spPr bwMode="auto">
              <a:xfrm>
                <a:off x="4322" y="1688"/>
                <a:ext cx="1981" cy="17"/>
              </a:xfrm>
              <a:prstGeom prst="rect">
                <a:avLst/>
              </a:prstGeom>
              <a:solidFill>
                <a:srgbClr val="FB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1" name="Rectangle 212"/>
              <p:cNvSpPr>
                <a:spLocks noChangeArrowheads="1"/>
              </p:cNvSpPr>
              <p:nvPr/>
            </p:nvSpPr>
            <p:spPr bwMode="auto">
              <a:xfrm>
                <a:off x="4322" y="1718"/>
                <a:ext cx="1981" cy="10"/>
              </a:xfrm>
              <a:prstGeom prst="rect">
                <a:avLst/>
              </a:prstGeom>
              <a:solidFill>
                <a:srgbClr val="F7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2" name="Rectangle 213"/>
              <p:cNvSpPr>
                <a:spLocks noChangeArrowheads="1"/>
              </p:cNvSpPr>
              <p:nvPr/>
            </p:nvSpPr>
            <p:spPr bwMode="auto">
              <a:xfrm>
                <a:off x="4322" y="1728"/>
                <a:ext cx="1981" cy="12"/>
              </a:xfrm>
              <a:prstGeom prst="rect">
                <a:avLst/>
              </a:prstGeom>
              <a:solidFill>
                <a:srgbClr val="F5F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3" name="Rectangle 214"/>
              <p:cNvSpPr>
                <a:spLocks noChangeArrowheads="1"/>
              </p:cNvSpPr>
              <p:nvPr/>
            </p:nvSpPr>
            <p:spPr bwMode="auto">
              <a:xfrm>
                <a:off x="4322" y="1740"/>
                <a:ext cx="1981" cy="9"/>
              </a:xfrm>
              <a:prstGeom prst="rect">
                <a:avLst/>
              </a:prstGeom>
              <a:solidFill>
                <a:srgbClr val="F3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4" name="Rectangle 215"/>
              <p:cNvSpPr>
                <a:spLocks noChangeArrowheads="1"/>
              </p:cNvSpPr>
              <p:nvPr/>
            </p:nvSpPr>
            <p:spPr bwMode="auto">
              <a:xfrm>
                <a:off x="4322" y="1749"/>
                <a:ext cx="1981" cy="9"/>
              </a:xfrm>
              <a:prstGeom prst="rect">
                <a:avLst/>
              </a:prstGeom>
              <a:solidFill>
                <a:srgbClr val="F1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5" name="Rectangle 216"/>
              <p:cNvSpPr>
                <a:spLocks noChangeArrowheads="1"/>
              </p:cNvSpPr>
              <p:nvPr/>
            </p:nvSpPr>
            <p:spPr bwMode="auto">
              <a:xfrm>
                <a:off x="4322" y="1758"/>
                <a:ext cx="1981" cy="10"/>
              </a:xfrm>
              <a:prstGeom prst="rect">
                <a:avLst/>
              </a:prstGeom>
              <a:solidFill>
                <a:srgbClr val="EFF7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6" name="Rectangle 217"/>
              <p:cNvSpPr>
                <a:spLocks noChangeArrowheads="1"/>
              </p:cNvSpPr>
              <p:nvPr/>
            </p:nvSpPr>
            <p:spPr bwMode="auto">
              <a:xfrm>
                <a:off x="4322" y="1768"/>
                <a:ext cx="1981" cy="8"/>
              </a:xfrm>
              <a:prstGeom prst="rect">
                <a:avLst/>
              </a:prstGeom>
              <a:solidFill>
                <a:srgbClr val="EDF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7" name="Rectangle 218"/>
              <p:cNvSpPr>
                <a:spLocks noChangeArrowheads="1"/>
              </p:cNvSpPr>
              <p:nvPr/>
            </p:nvSpPr>
            <p:spPr bwMode="auto">
              <a:xfrm>
                <a:off x="4322" y="1776"/>
                <a:ext cx="1981" cy="9"/>
              </a:xfrm>
              <a:prstGeom prst="rect">
                <a:avLst/>
              </a:prstGeom>
              <a:solidFill>
                <a:srgbClr val="EBF5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8" name="Rectangle 219"/>
              <p:cNvSpPr>
                <a:spLocks noChangeArrowheads="1"/>
              </p:cNvSpPr>
              <p:nvPr/>
            </p:nvSpPr>
            <p:spPr bwMode="auto">
              <a:xfrm>
                <a:off x="4322" y="1785"/>
                <a:ext cx="1981" cy="9"/>
              </a:xfrm>
              <a:prstGeom prst="rect">
                <a:avLst/>
              </a:prstGeom>
              <a:solidFill>
                <a:srgbClr val="E9F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9" name="Rectangle 220"/>
              <p:cNvSpPr>
                <a:spLocks noChangeArrowheads="1"/>
              </p:cNvSpPr>
              <p:nvPr/>
            </p:nvSpPr>
            <p:spPr bwMode="auto">
              <a:xfrm>
                <a:off x="4322" y="1794"/>
                <a:ext cx="1981" cy="10"/>
              </a:xfrm>
              <a:prstGeom prst="rect">
                <a:avLst/>
              </a:prstGeom>
              <a:solidFill>
                <a:srgbClr val="E7F3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0" name="Rectangle 221"/>
              <p:cNvSpPr>
                <a:spLocks noChangeArrowheads="1"/>
              </p:cNvSpPr>
              <p:nvPr/>
            </p:nvSpPr>
            <p:spPr bwMode="auto">
              <a:xfrm>
                <a:off x="4322" y="1804"/>
                <a:ext cx="1981" cy="10"/>
              </a:xfrm>
              <a:prstGeom prst="rect">
                <a:avLst/>
              </a:prstGeom>
              <a:solidFill>
                <a:srgbClr val="E5F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1" name="Rectangle 222"/>
              <p:cNvSpPr>
                <a:spLocks noChangeArrowheads="1"/>
              </p:cNvSpPr>
              <p:nvPr/>
            </p:nvSpPr>
            <p:spPr bwMode="auto">
              <a:xfrm>
                <a:off x="4322" y="1814"/>
                <a:ext cx="1981" cy="11"/>
              </a:xfrm>
              <a:prstGeom prst="rect">
                <a:avLst/>
              </a:prstGeom>
              <a:solidFill>
                <a:srgbClr val="E3F1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2" name="Rectangle 223"/>
              <p:cNvSpPr>
                <a:spLocks noChangeArrowheads="1"/>
              </p:cNvSpPr>
              <p:nvPr/>
            </p:nvSpPr>
            <p:spPr bwMode="auto">
              <a:xfrm>
                <a:off x="4322" y="1825"/>
                <a:ext cx="1981" cy="12"/>
              </a:xfrm>
              <a:prstGeom prst="rect">
                <a:avLst/>
              </a:prstGeom>
              <a:solidFill>
                <a:srgbClr val="E1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3" name="Rectangle 224"/>
              <p:cNvSpPr>
                <a:spLocks noChangeArrowheads="1"/>
              </p:cNvSpPr>
              <p:nvPr/>
            </p:nvSpPr>
            <p:spPr bwMode="auto">
              <a:xfrm>
                <a:off x="4322" y="1837"/>
                <a:ext cx="1981" cy="16"/>
              </a:xfrm>
              <a:prstGeom prst="rect">
                <a:avLst/>
              </a:prstGeom>
              <a:solidFill>
                <a:srgbClr val="DF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4" name="Rectangle 225"/>
              <p:cNvSpPr>
                <a:spLocks noChangeArrowheads="1"/>
              </p:cNvSpPr>
              <p:nvPr/>
            </p:nvSpPr>
            <p:spPr bwMode="auto">
              <a:xfrm>
                <a:off x="4322" y="1853"/>
                <a:ext cx="1981" cy="22"/>
              </a:xfrm>
              <a:prstGeom prst="rect">
                <a:avLst/>
              </a:prstGeom>
              <a:solidFill>
                <a:srgbClr val="DD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5" name="Rectangle 226"/>
              <p:cNvSpPr>
                <a:spLocks noChangeArrowheads="1"/>
              </p:cNvSpPr>
              <p:nvPr/>
            </p:nvSpPr>
            <p:spPr bwMode="auto">
              <a:xfrm>
                <a:off x="4322" y="1875"/>
                <a:ext cx="1981" cy="31"/>
              </a:xfrm>
              <a:prstGeom prst="rect">
                <a:avLst/>
              </a:prstGeom>
              <a:solidFill>
                <a:srgbClr val="DBEE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6" name="Rectangle 227"/>
              <p:cNvSpPr>
                <a:spLocks noChangeArrowheads="1"/>
              </p:cNvSpPr>
              <p:nvPr/>
            </p:nvSpPr>
            <p:spPr bwMode="auto">
              <a:xfrm>
                <a:off x="4322" y="1906"/>
                <a:ext cx="1981" cy="2"/>
              </a:xfrm>
              <a:prstGeom prst="rect">
                <a:avLst/>
              </a:prstGeom>
              <a:solidFill>
                <a:srgbClr val="DDEE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7" name="Rectangle 228"/>
              <p:cNvSpPr>
                <a:spLocks noChangeArrowheads="1"/>
              </p:cNvSpPr>
              <p:nvPr/>
            </p:nvSpPr>
            <p:spPr bwMode="auto">
              <a:xfrm>
                <a:off x="4322" y="1908"/>
                <a:ext cx="1981" cy="2"/>
              </a:xfrm>
              <a:prstGeom prst="rect">
                <a:avLst/>
              </a:prstGeom>
              <a:solidFill>
                <a:srgbClr val="E0E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8" name="Rectangle 229"/>
              <p:cNvSpPr>
                <a:spLocks noChangeArrowheads="1"/>
              </p:cNvSpPr>
              <p:nvPr/>
            </p:nvSpPr>
            <p:spPr bwMode="auto">
              <a:xfrm>
                <a:off x="4322" y="1910"/>
                <a:ext cx="1981" cy="1"/>
              </a:xfrm>
              <a:prstGeom prst="rect">
                <a:avLst/>
              </a:prstGeom>
              <a:solidFill>
                <a:srgbClr val="E3F1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9" name="Rectangle 230"/>
              <p:cNvSpPr>
                <a:spLocks noChangeArrowheads="1"/>
              </p:cNvSpPr>
              <p:nvPr/>
            </p:nvSpPr>
            <p:spPr bwMode="auto">
              <a:xfrm>
                <a:off x="4322" y="1911"/>
                <a:ext cx="1981" cy="1"/>
              </a:xfrm>
              <a:prstGeom prst="rect">
                <a:avLst/>
              </a:prstGeom>
              <a:solidFill>
                <a:srgbClr val="E5F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40" name="Rectangle 231"/>
              <p:cNvSpPr>
                <a:spLocks noChangeArrowheads="1"/>
              </p:cNvSpPr>
              <p:nvPr/>
            </p:nvSpPr>
            <p:spPr bwMode="auto">
              <a:xfrm>
                <a:off x="4322" y="1911"/>
                <a:ext cx="1981" cy="1"/>
              </a:xfrm>
              <a:prstGeom prst="rect">
                <a:avLst/>
              </a:prstGeom>
              <a:solidFill>
                <a:srgbClr val="E7F3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41" name="Rectangle 232"/>
              <p:cNvSpPr>
                <a:spLocks noChangeArrowheads="1"/>
              </p:cNvSpPr>
              <p:nvPr/>
            </p:nvSpPr>
            <p:spPr bwMode="auto">
              <a:xfrm>
                <a:off x="4322" y="1912"/>
                <a:ext cx="1981" cy="1"/>
              </a:xfrm>
              <a:prstGeom prst="rect">
                <a:avLst/>
              </a:prstGeom>
              <a:solidFill>
                <a:srgbClr val="EA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42" name="Rectangle 233"/>
              <p:cNvSpPr>
                <a:spLocks noChangeArrowheads="1"/>
              </p:cNvSpPr>
              <p:nvPr/>
            </p:nvSpPr>
            <p:spPr bwMode="auto">
              <a:xfrm>
                <a:off x="4322" y="1913"/>
                <a:ext cx="1981" cy="1"/>
              </a:xfrm>
              <a:prstGeom prst="rect">
                <a:avLst/>
              </a:prstGeom>
              <a:solidFill>
                <a:srgbClr val="ECF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43" name="Rectangle 234"/>
              <p:cNvSpPr>
                <a:spLocks noChangeArrowheads="1"/>
              </p:cNvSpPr>
              <p:nvPr/>
            </p:nvSpPr>
            <p:spPr bwMode="auto">
              <a:xfrm>
                <a:off x="4322" y="1914"/>
                <a:ext cx="1981" cy="1"/>
              </a:xfrm>
              <a:prstGeom prst="rect">
                <a:avLst/>
              </a:prstGeom>
              <a:solidFill>
                <a:srgbClr val="EFF7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44" name="Rectangle 235"/>
              <p:cNvSpPr>
                <a:spLocks noChangeArrowheads="1"/>
              </p:cNvSpPr>
              <p:nvPr/>
            </p:nvSpPr>
            <p:spPr bwMode="auto">
              <a:xfrm>
                <a:off x="4322" y="1915"/>
                <a:ext cx="1981" cy="1"/>
              </a:xfrm>
              <a:prstGeom prst="rect">
                <a:avLst/>
              </a:prstGeom>
              <a:solidFill>
                <a:srgbClr val="F2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45" name="Rectangle 236"/>
              <p:cNvSpPr>
                <a:spLocks noChangeArrowheads="1"/>
              </p:cNvSpPr>
              <p:nvPr/>
            </p:nvSpPr>
            <p:spPr bwMode="auto">
              <a:xfrm>
                <a:off x="4322" y="1916"/>
                <a:ext cx="1981" cy="1"/>
              </a:xfrm>
              <a:prstGeom prst="rect">
                <a:avLst/>
              </a:prstGeom>
              <a:solidFill>
                <a:srgbClr val="F4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46" name="Rectangle 237"/>
              <p:cNvSpPr>
                <a:spLocks noChangeArrowheads="1"/>
              </p:cNvSpPr>
              <p:nvPr/>
            </p:nvSpPr>
            <p:spPr bwMode="auto">
              <a:xfrm>
                <a:off x="4322" y="1916"/>
                <a:ext cx="1981" cy="1"/>
              </a:xfrm>
              <a:prstGeom prst="rect">
                <a:avLst/>
              </a:prstGeom>
              <a:solidFill>
                <a:srgbClr val="F6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47" name="Rectangle 238"/>
              <p:cNvSpPr>
                <a:spLocks noChangeArrowheads="1"/>
              </p:cNvSpPr>
              <p:nvPr/>
            </p:nvSpPr>
            <p:spPr bwMode="auto">
              <a:xfrm>
                <a:off x="4322" y="1917"/>
                <a:ext cx="1981" cy="2"/>
              </a:xfrm>
              <a:prstGeom prst="rect">
                <a:avLst/>
              </a:prstGeom>
              <a:solidFill>
                <a:srgbClr val="F8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48" name="Rectangle 239"/>
              <p:cNvSpPr>
                <a:spLocks noChangeArrowheads="1"/>
              </p:cNvSpPr>
              <p:nvPr/>
            </p:nvSpPr>
            <p:spPr bwMode="auto">
              <a:xfrm>
                <a:off x="4322" y="1919"/>
                <a:ext cx="1981" cy="2"/>
              </a:xfrm>
              <a:prstGeom prst="rect">
                <a:avLst/>
              </a:prstGeom>
              <a:solidFill>
                <a:srgbClr val="FB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49" name="Rectangle 240"/>
              <p:cNvSpPr>
                <a:spLocks noChangeArrowheads="1"/>
              </p:cNvSpPr>
              <p:nvPr/>
            </p:nvSpPr>
            <p:spPr bwMode="auto">
              <a:xfrm>
                <a:off x="4322" y="1921"/>
                <a:ext cx="1981" cy="2"/>
              </a:xfrm>
              <a:prstGeom prst="rect">
                <a:avLst/>
              </a:prstGeom>
              <a:solidFill>
                <a:srgbClr val="FD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50" name="Rectangle 241"/>
              <p:cNvSpPr>
                <a:spLocks noChangeArrowheads="1"/>
              </p:cNvSpPr>
              <p:nvPr/>
            </p:nvSpPr>
            <p:spPr bwMode="auto">
              <a:xfrm>
                <a:off x="4322" y="1923"/>
                <a:ext cx="1981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51" name="Rectangle 242"/>
              <p:cNvSpPr>
                <a:spLocks noChangeArrowheads="1"/>
              </p:cNvSpPr>
              <p:nvPr/>
            </p:nvSpPr>
            <p:spPr bwMode="auto">
              <a:xfrm>
                <a:off x="4322" y="1632"/>
                <a:ext cx="1981" cy="292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52" name="Rectangle 251"/>
              <p:cNvSpPr>
                <a:spLocks noChangeArrowheads="1"/>
              </p:cNvSpPr>
              <p:nvPr/>
            </p:nvSpPr>
            <p:spPr bwMode="auto">
              <a:xfrm>
                <a:off x="4661" y="2036"/>
                <a:ext cx="1694" cy="1"/>
              </a:xfrm>
              <a:prstGeom prst="rect">
                <a:avLst/>
              </a:prstGeom>
              <a:solidFill>
                <a:srgbClr val="78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53" name="Rectangle 252"/>
              <p:cNvSpPr>
                <a:spLocks noChangeArrowheads="1"/>
              </p:cNvSpPr>
              <p:nvPr/>
            </p:nvSpPr>
            <p:spPr bwMode="auto">
              <a:xfrm>
                <a:off x="4661" y="2037"/>
                <a:ext cx="1694" cy="1"/>
              </a:xfrm>
              <a:prstGeom prst="rect">
                <a:avLst/>
              </a:prstGeom>
              <a:solidFill>
                <a:srgbClr val="7AC3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54" name="Rectangle 254"/>
              <p:cNvSpPr>
                <a:spLocks noChangeArrowheads="1"/>
              </p:cNvSpPr>
              <p:nvPr/>
            </p:nvSpPr>
            <p:spPr bwMode="auto">
              <a:xfrm>
                <a:off x="4661" y="2039"/>
                <a:ext cx="1694" cy="1"/>
              </a:xfrm>
              <a:prstGeom prst="rect">
                <a:avLst/>
              </a:prstGeom>
              <a:solidFill>
                <a:srgbClr val="7EC5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55" name="Rectangle 255"/>
              <p:cNvSpPr>
                <a:spLocks noChangeArrowheads="1"/>
              </p:cNvSpPr>
              <p:nvPr/>
            </p:nvSpPr>
            <p:spPr bwMode="auto">
              <a:xfrm>
                <a:off x="4661" y="2040"/>
                <a:ext cx="1694" cy="1"/>
              </a:xfrm>
              <a:prstGeom prst="rect">
                <a:avLst/>
              </a:prstGeom>
              <a:solidFill>
                <a:srgbClr val="80C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56" name="Rectangle 256"/>
              <p:cNvSpPr>
                <a:spLocks noChangeArrowheads="1"/>
              </p:cNvSpPr>
              <p:nvPr/>
            </p:nvSpPr>
            <p:spPr bwMode="auto">
              <a:xfrm>
                <a:off x="4661" y="2041"/>
                <a:ext cx="1694" cy="2"/>
              </a:xfrm>
              <a:prstGeom prst="rect">
                <a:avLst/>
              </a:prstGeom>
              <a:solidFill>
                <a:srgbClr val="82C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57" name="Rectangle 257"/>
              <p:cNvSpPr>
                <a:spLocks noChangeArrowheads="1"/>
              </p:cNvSpPr>
              <p:nvPr/>
            </p:nvSpPr>
            <p:spPr bwMode="auto">
              <a:xfrm>
                <a:off x="4661" y="2043"/>
                <a:ext cx="1694" cy="1"/>
              </a:xfrm>
              <a:prstGeom prst="rect">
                <a:avLst/>
              </a:prstGeom>
              <a:solidFill>
                <a:srgbClr val="85C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58" name="Rectangle 258"/>
              <p:cNvSpPr>
                <a:spLocks noChangeArrowheads="1"/>
              </p:cNvSpPr>
              <p:nvPr/>
            </p:nvSpPr>
            <p:spPr bwMode="auto">
              <a:xfrm>
                <a:off x="4661" y="2044"/>
                <a:ext cx="1694" cy="1"/>
              </a:xfrm>
              <a:prstGeom prst="rect">
                <a:avLst/>
              </a:prstGeom>
              <a:solidFill>
                <a:srgbClr val="87C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59" name="Rectangle 259"/>
              <p:cNvSpPr>
                <a:spLocks noChangeArrowheads="1"/>
              </p:cNvSpPr>
              <p:nvPr/>
            </p:nvSpPr>
            <p:spPr bwMode="auto">
              <a:xfrm>
                <a:off x="4661" y="2045"/>
                <a:ext cx="1694" cy="1"/>
              </a:xfrm>
              <a:prstGeom prst="rect">
                <a:avLst/>
              </a:prstGeom>
              <a:solidFill>
                <a:srgbClr val="89C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0" name="Rectangle 261"/>
              <p:cNvSpPr>
                <a:spLocks noChangeArrowheads="1"/>
              </p:cNvSpPr>
              <p:nvPr/>
            </p:nvSpPr>
            <p:spPr bwMode="auto">
              <a:xfrm>
                <a:off x="4661" y="2048"/>
                <a:ext cx="1694" cy="1"/>
              </a:xfrm>
              <a:prstGeom prst="rect">
                <a:avLst/>
              </a:prstGeom>
              <a:solidFill>
                <a:srgbClr val="8ECC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1" name="Rectangle 262"/>
              <p:cNvSpPr>
                <a:spLocks noChangeArrowheads="1"/>
              </p:cNvSpPr>
              <p:nvPr/>
            </p:nvSpPr>
            <p:spPr bwMode="auto">
              <a:xfrm>
                <a:off x="4661" y="2049"/>
                <a:ext cx="1694" cy="2"/>
              </a:xfrm>
              <a:prstGeom prst="rect">
                <a:avLst/>
              </a:prstGeom>
              <a:solidFill>
                <a:srgbClr val="91C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2" name="Rectangle 263"/>
              <p:cNvSpPr>
                <a:spLocks noChangeArrowheads="1"/>
              </p:cNvSpPr>
              <p:nvPr/>
            </p:nvSpPr>
            <p:spPr bwMode="auto">
              <a:xfrm>
                <a:off x="4661" y="2051"/>
                <a:ext cx="1694" cy="2"/>
              </a:xfrm>
              <a:prstGeom prst="rect">
                <a:avLst/>
              </a:prstGeom>
              <a:solidFill>
                <a:srgbClr val="94CE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3" name="Rectangle 264"/>
              <p:cNvSpPr>
                <a:spLocks noChangeArrowheads="1"/>
              </p:cNvSpPr>
              <p:nvPr/>
            </p:nvSpPr>
            <p:spPr bwMode="auto">
              <a:xfrm>
                <a:off x="4661" y="2053"/>
                <a:ext cx="1694" cy="1"/>
              </a:xfrm>
              <a:prstGeom prst="rect">
                <a:avLst/>
              </a:prstGeom>
              <a:solidFill>
                <a:srgbClr val="96CF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4" name="Rectangle 265"/>
              <p:cNvSpPr>
                <a:spLocks noChangeArrowheads="1"/>
              </p:cNvSpPr>
              <p:nvPr/>
            </p:nvSpPr>
            <p:spPr bwMode="auto">
              <a:xfrm>
                <a:off x="4661" y="2054"/>
                <a:ext cx="1694" cy="1"/>
              </a:xfrm>
              <a:prstGeom prst="rect">
                <a:avLst/>
              </a:prstGeom>
              <a:solidFill>
                <a:srgbClr val="98D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5" name="Rectangle 267"/>
              <p:cNvSpPr>
                <a:spLocks noChangeArrowheads="1"/>
              </p:cNvSpPr>
              <p:nvPr/>
            </p:nvSpPr>
            <p:spPr bwMode="auto">
              <a:xfrm>
                <a:off x="4661" y="2056"/>
                <a:ext cx="1694" cy="1"/>
              </a:xfrm>
              <a:prstGeom prst="rect">
                <a:avLst/>
              </a:prstGeom>
              <a:solidFill>
                <a:srgbClr val="9D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6" name="Rectangle 268"/>
              <p:cNvSpPr>
                <a:spLocks noChangeArrowheads="1"/>
              </p:cNvSpPr>
              <p:nvPr/>
            </p:nvSpPr>
            <p:spPr bwMode="auto">
              <a:xfrm>
                <a:off x="4661" y="2057"/>
                <a:ext cx="1694" cy="2"/>
              </a:xfrm>
              <a:prstGeom prst="rect">
                <a:avLst/>
              </a:prstGeom>
              <a:solidFill>
                <a:srgbClr val="9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7" name="Rectangle 269"/>
              <p:cNvSpPr>
                <a:spLocks noChangeArrowheads="1"/>
              </p:cNvSpPr>
              <p:nvPr/>
            </p:nvSpPr>
            <p:spPr bwMode="auto">
              <a:xfrm>
                <a:off x="4661" y="2059"/>
                <a:ext cx="1694" cy="1"/>
              </a:xfrm>
              <a:prstGeom prst="rect">
                <a:avLst/>
              </a:prstGeom>
              <a:solidFill>
                <a:srgbClr val="A1D5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8" name="Rectangle 270"/>
              <p:cNvSpPr>
                <a:spLocks noChangeArrowheads="1"/>
              </p:cNvSpPr>
              <p:nvPr/>
            </p:nvSpPr>
            <p:spPr bwMode="auto">
              <a:xfrm>
                <a:off x="4661" y="2059"/>
                <a:ext cx="1694" cy="2"/>
              </a:xfrm>
              <a:prstGeom prst="rect">
                <a:avLst/>
              </a:prstGeom>
              <a:solidFill>
                <a:srgbClr val="A3D5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9" name="Rectangle 271"/>
              <p:cNvSpPr>
                <a:spLocks noChangeArrowheads="1"/>
              </p:cNvSpPr>
              <p:nvPr/>
            </p:nvSpPr>
            <p:spPr bwMode="auto">
              <a:xfrm>
                <a:off x="4661" y="2061"/>
                <a:ext cx="1694" cy="2"/>
              </a:xfrm>
              <a:prstGeom prst="rect">
                <a:avLst/>
              </a:prstGeom>
              <a:solidFill>
                <a:srgbClr val="A6D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0" name="Rectangle 272"/>
              <p:cNvSpPr>
                <a:spLocks noChangeArrowheads="1"/>
              </p:cNvSpPr>
              <p:nvPr/>
            </p:nvSpPr>
            <p:spPr bwMode="auto">
              <a:xfrm>
                <a:off x="4661" y="2063"/>
                <a:ext cx="1694" cy="1"/>
              </a:xfrm>
              <a:prstGeom prst="rect">
                <a:avLst/>
              </a:prstGeom>
              <a:solidFill>
                <a:srgbClr val="A9D8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1" name="Rectangle 275"/>
              <p:cNvSpPr>
                <a:spLocks noChangeArrowheads="1"/>
              </p:cNvSpPr>
              <p:nvPr/>
            </p:nvSpPr>
            <p:spPr bwMode="auto">
              <a:xfrm>
                <a:off x="4661" y="2067"/>
                <a:ext cx="1694" cy="1"/>
              </a:xfrm>
              <a:prstGeom prst="rect">
                <a:avLst/>
              </a:prstGeom>
              <a:solidFill>
                <a:srgbClr val="B0D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2" name="Rectangle 276"/>
              <p:cNvSpPr>
                <a:spLocks noChangeArrowheads="1"/>
              </p:cNvSpPr>
              <p:nvPr/>
            </p:nvSpPr>
            <p:spPr bwMode="auto">
              <a:xfrm>
                <a:off x="4661" y="2068"/>
                <a:ext cx="1694" cy="2"/>
              </a:xfrm>
              <a:prstGeom prst="rect">
                <a:avLst/>
              </a:prstGeom>
              <a:solidFill>
                <a:srgbClr val="B2DC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3" name="Rectangle 277"/>
              <p:cNvSpPr>
                <a:spLocks noChangeArrowheads="1"/>
              </p:cNvSpPr>
              <p:nvPr/>
            </p:nvSpPr>
            <p:spPr bwMode="auto">
              <a:xfrm>
                <a:off x="4661" y="2070"/>
                <a:ext cx="1694" cy="1"/>
              </a:xfrm>
              <a:prstGeom prst="rect">
                <a:avLst/>
              </a:prstGeom>
              <a:solidFill>
                <a:srgbClr val="B5D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4" name="Rectangle 278"/>
              <p:cNvSpPr>
                <a:spLocks noChangeArrowheads="1"/>
              </p:cNvSpPr>
              <p:nvPr/>
            </p:nvSpPr>
            <p:spPr bwMode="auto">
              <a:xfrm>
                <a:off x="4661" y="2070"/>
                <a:ext cx="1694" cy="2"/>
              </a:xfrm>
              <a:prstGeom prst="rect">
                <a:avLst/>
              </a:prstGeom>
              <a:solidFill>
                <a:srgbClr val="B7DE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5" name="Rectangle 279"/>
              <p:cNvSpPr>
                <a:spLocks noChangeArrowheads="1"/>
              </p:cNvSpPr>
              <p:nvPr/>
            </p:nvSpPr>
            <p:spPr bwMode="auto">
              <a:xfrm>
                <a:off x="4661" y="2072"/>
                <a:ext cx="1694" cy="1"/>
              </a:xfrm>
              <a:prstGeom prst="rect">
                <a:avLst/>
              </a:prstGeom>
              <a:solidFill>
                <a:srgbClr val="B9D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6" name="Rectangle 283"/>
              <p:cNvSpPr>
                <a:spLocks noChangeArrowheads="1"/>
              </p:cNvSpPr>
              <p:nvPr/>
            </p:nvSpPr>
            <p:spPr bwMode="auto">
              <a:xfrm>
                <a:off x="4661" y="2076"/>
                <a:ext cx="1694" cy="1"/>
              </a:xfrm>
              <a:prstGeom prst="rect">
                <a:avLst/>
              </a:prstGeom>
              <a:solidFill>
                <a:srgbClr val="C1E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7" name="Rectangle 284"/>
              <p:cNvSpPr>
                <a:spLocks noChangeArrowheads="1"/>
              </p:cNvSpPr>
              <p:nvPr/>
            </p:nvSpPr>
            <p:spPr bwMode="auto">
              <a:xfrm>
                <a:off x="4661" y="2077"/>
                <a:ext cx="1694" cy="2"/>
              </a:xfrm>
              <a:prstGeom prst="rect">
                <a:avLst/>
              </a:prstGeom>
              <a:solidFill>
                <a:srgbClr val="C3E4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8" name="Rectangle 285"/>
              <p:cNvSpPr>
                <a:spLocks noChangeArrowheads="1"/>
              </p:cNvSpPr>
              <p:nvPr/>
            </p:nvSpPr>
            <p:spPr bwMode="auto">
              <a:xfrm>
                <a:off x="4661" y="2079"/>
                <a:ext cx="1694" cy="1"/>
              </a:xfrm>
              <a:prstGeom prst="rect">
                <a:avLst/>
              </a:prstGeom>
              <a:solidFill>
                <a:srgbClr val="C6E5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9" name="Rectangle 286"/>
              <p:cNvSpPr>
                <a:spLocks noChangeArrowheads="1"/>
              </p:cNvSpPr>
              <p:nvPr/>
            </p:nvSpPr>
            <p:spPr bwMode="auto">
              <a:xfrm>
                <a:off x="4661" y="2080"/>
                <a:ext cx="1694" cy="1"/>
              </a:xfrm>
              <a:prstGeom prst="rect">
                <a:avLst/>
              </a:prstGeom>
              <a:solidFill>
                <a:srgbClr val="C8E6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0" name="Rectangle 289"/>
              <p:cNvSpPr>
                <a:spLocks noChangeArrowheads="1"/>
              </p:cNvSpPr>
              <p:nvPr/>
            </p:nvSpPr>
            <p:spPr bwMode="auto">
              <a:xfrm>
                <a:off x="4661" y="2084"/>
                <a:ext cx="1694" cy="1"/>
              </a:xfrm>
              <a:prstGeom prst="rect">
                <a:avLst/>
              </a:prstGeom>
              <a:solidFill>
                <a:srgbClr val="CFE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1" name="Rectangle 290"/>
              <p:cNvSpPr>
                <a:spLocks noChangeArrowheads="1"/>
              </p:cNvSpPr>
              <p:nvPr/>
            </p:nvSpPr>
            <p:spPr bwMode="auto">
              <a:xfrm>
                <a:off x="4661" y="2085"/>
                <a:ext cx="1694" cy="2"/>
              </a:xfrm>
              <a:prstGeom prst="rect">
                <a:avLst/>
              </a:prstGeom>
              <a:solidFill>
                <a:srgbClr val="D2E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2" name="Rectangle 291"/>
              <p:cNvSpPr>
                <a:spLocks noChangeArrowheads="1"/>
              </p:cNvSpPr>
              <p:nvPr/>
            </p:nvSpPr>
            <p:spPr bwMode="auto">
              <a:xfrm>
                <a:off x="4661" y="2087"/>
                <a:ext cx="1694" cy="2"/>
              </a:xfrm>
              <a:prstGeom prst="rect">
                <a:avLst/>
              </a:prstGeom>
              <a:solidFill>
                <a:srgbClr val="D5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3" name="Rectangle 292"/>
              <p:cNvSpPr>
                <a:spLocks noChangeArrowheads="1"/>
              </p:cNvSpPr>
              <p:nvPr/>
            </p:nvSpPr>
            <p:spPr bwMode="auto">
              <a:xfrm>
                <a:off x="4661" y="2089"/>
                <a:ext cx="1694" cy="1"/>
              </a:xfrm>
              <a:prstGeom prst="rect">
                <a:avLst/>
              </a:prstGeom>
              <a:solidFill>
                <a:srgbClr val="D8ED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4" name="Rectangle 294"/>
              <p:cNvSpPr>
                <a:spLocks noChangeArrowheads="1"/>
              </p:cNvSpPr>
              <p:nvPr/>
            </p:nvSpPr>
            <p:spPr bwMode="auto">
              <a:xfrm>
                <a:off x="4661" y="2092"/>
                <a:ext cx="1694" cy="1"/>
              </a:xfrm>
              <a:prstGeom prst="rect">
                <a:avLst/>
              </a:prstGeom>
              <a:solidFill>
                <a:srgbClr val="DE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5" name="Rectangle 295"/>
              <p:cNvSpPr>
                <a:spLocks noChangeArrowheads="1"/>
              </p:cNvSpPr>
              <p:nvPr/>
            </p:nvSpPr>
            <p:spPr bwMode="auto">
              <a:xfrm>
                <a:off x="4661" y="2093"/>
                <a:ext cx="1694" cy="2"/>
              </a:xfrm>
              <a:prstGeom prst="rect">
                <a:avLst/>
              </a:prstGeom>
              <a:solidFill>
                <a:srgbClr val="E0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6" name="Rectangle 296"/>
              <p:cNvSpPr>
                <a:spLocks noChangeArrowheads="1"/>
              </p:cNvSpPr>
              <p:nvPr/>
            </p:nvSpPr>
            <p:spPr bwMode="auto">
              <a:xfrm>
                <a:off x="4661" y="2095"/>
                <a:ext cx="1694" cy="1"/>
              </a:xfrm>
              <a:prstGeom prst="rect">
                <a:avLst/>
              </a:prstGeom>
              <a:solidFill>
                <a:srgbClr val="E2F2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7" name="Rectangle 297"/>
              <p:cNvSpPr>
                <a:spLocks noChangeArrowheads="1"/>
              </p:cNvSpPr>
              <p:nvPr/>
            </p:nvSpPr>
            <p:spPr bwMode="auto">
              <a:xfrm>
                <a:off x="4661" y="2095"/>
                <a:ext cx="1694" cy="2"/>
              </a:xfrm>
              <a:prstGeom prst="rect">
                <a:avLst/>
              </a:prstGeom>
              <a:solidFill>
                <a:srgbClr val="E4F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8" name="Rectangle 298"/>
              <p:cNvSpPr>
                <a:spLocks noChangeArrowheads="1"/>
              </p:cNvSpPr>
              <p:nvPr/>
            </p:nvSpPr>
            <p:spPr bwMode="auto">
              <a:xfrm>
                <a:off x="4661" y="2097"/>
                <a:ext cx="1694" cy="2"/>
              </a:xfrm>
              <a:prstGeom prst="rect">
                <a:avLst/>
              </a:prstGeom>
              <a:solidFill>
                <a:srgbClr val="E7F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9" name="Rectangle 300"/>
              <p:cNvSpPr>
                <a:spLocks noChangeArrowheads="1"/>
              </p:cNvSpPr>
              <p:nvPr/>
            </p:nvSpPr>
            <p:spPr bwMode="auto">
              <a:xfrm>
                <a:off x="4661" y="2100"/>
                <a:ext cx="1694" cy="1"/>
              </a:xfrm>
              <a:prstGeom prst="rect">
                <a:avLst/>
              </a:prstGeom>
              <a:solidFill>
                <a:srgbClr val="EDF7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0" name="Rectangle 301"/>
              <p:cNvSpPr>
                <a:spLocks noChangeArrowheads="1"/>
              </p:cNvSpPr>
              <p:nvPr/>
            </p:nvSpPr>
            <p:spPr bwMode="auto">
              <a:xfrm>
                <a:off x="4661" y="2101"/>
                <a:ext cx="1694" cy="2"/>
              </a:xfrm>
              <a:prstGeom prst="rect">
                <a:avLst/>
              </a:prstGeom>
              <a:solidFill>
                <a:srgbClr val="EF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1" name="Rectangle 302"/>
              <p:cNvSpPr>
                <a:spLocks noChangeArrowheads="1"/>
              </p:cNvSpPr>
              <p:nvPr/>
            </p:nvSpPr>
            <p:spPr bwMode="auto">
              <a:xfrm>
                <a:off x="4661" y="2103"/>
                <a:ext cx="1694" cy="1"/>
              </a:xfrm>
              <a:prstGeom prst="rect">
                <a:avLst/>
              </a:prstGeom>
              <a:solidFill>
                <a:srgbClr val="F1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2" name="Rectangle 303"/>
              <p:cNvSpPr>
                <a:spLocks noChangeArrowheads="1"/>
              </p:cNvSpPr>
              <p:nvPr/>
            </p:nvSpPr>
            <p:spPr bwMode="auto">
              <a:xfrm>
                <a:off x="4661" y="2104"/>
                <a:ext cx="1694" cy="1"/>
              </a:xfrm>
              <a:prstGeom prst="rect">
                <a:avLst/>
              </a:prstGeom>
              <a:solidFill>
                <a:srgbClr val="F3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3" name="Rectangle 304"/>
              <p:cNvSpPr>
                <a:spLocks noChangeArrowheads="1"/>
              </p:cNvSpPr>
              <p:nvPr/>
            </p:nvSpPr>
            <p:spPr bwMode="auto">
              <a:xfrm>
                <a:off x="4661" y="2105"/>
                <a:ext cx="1694" cy="1"/>
              </a:xfrm>
              <a:prstGeom prst="rect">
                <a:avLst/>
              </a:prstGeom>
              <a:solidFill>
                <a:srgbClr val="F5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4" name="Rectangle 306"/>
              <p:cNvSpPr>
                <a:spLocks noChangeArrowheads="1"/>
              </p:cNvSpPr>
              <p:nvPr/>
            </p:nvSpPr>
            <p:spPr bwMode="auto">
              <a:xfrm>
                <a:off x="4661" y="2108"/>
                <a:ext cx="1694" cy="1"/>
              </a:xfrm>
              <a:prstGeom prst="rect">
                <a:avLst/>
              </a:prstGeom>
              <a:solidFill>
                <a:srgbClr val="FA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5" name="Rectangle 307"/>
              <p:cNvSpPr>
                <a:spLocks noChangeArrowheads="1"/>
              </p:cNvSpPr>
              <p:nvPr/>
            </p:nvSpPr>
            <p:spPr bwMode="auto">
              <a:xfrm>
                <a:off x="4661" y="2109"/>
                <a:ext cx="1694" cy="1"/>
              </a:xfrm>
              <a:prstGeom prst="rect">
                <a:avLst/>
              </a:prstGeom>
              <a:solidFill>
                <a:srgbClr val="FC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6" name="Rectangle 311"/>
              <p:cNvSpPr>
                <a:spLocks noChangeArrowheads="1"/>
              </p:cNvSpPr>
              <p:nvPr/>
            </p:nvSpPr>
            <p:spPr bwMode="auto">
              <a:xfrm>
                <a:off x="4661" y="2343"/>
                <a:ext cx="1694" cy="10"/>
              </a:xfrm>
              <a:prstGeom prst="rect">
                <a:avLst/>
              </a:prstGeom>
              <a:solidFill>
                <a:srgbClr val="72B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7" name="Rectangle 312"/>
              <p:cNvSpPr>
                <a:spLocks noChangeArrowheads="1"/>
              </p:cNvSpPr>
              <p:nvPr/>
            </p:nvSpPr>
            <p:spPr bwMode="auto">
              <a:xfrm>
                <a:off x="4661" y="2353"/>
                <a:ext cx="1694" cy="2"/>
              </a:xfrm>
              <a:prstGeom prst="rect">
                <a:avLst/>
              </a:prstGeom>
              <a:solidFill>
                <a:srgbClr val="74C0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8" name="Rectangle 313"/>
              <p:cNvSpPr>
                <a:spLocks noChangeArrowheads="1"/>
              </p:cNvSpPr>
              <p:nvPr/>
            </p:nvSpPr>
            <p:spPr bwMode="auto">
              <a:xfrm>
                <a:off x="4661" y="2355"/>
                <a:ext cx="1694" cy="1"/>
              </a:xfrm>
              <a:prstGeom prst="rect">
                <a:avLst/>
              </a:prstGeom>
              <a:solidFill>
                <a:srgbClr val="77C1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9" name="Rectangle 314"/>
              <p:cNvSpPr>
                <a:spLocks noChangeArrowheads="1"/>
              </p:cNvSpPr>
              <p:nvPr/>
            </p:nvSpPr>
            <p:spPr bwMode="auto">
              <a:xfrm>
                <a:off x="4661" y="2356"/>
                <a:ext cx="1694" cy="1"/>
              </a:xfrm>
              <a:prstGeom prst="rect">
                <a:avLst/>
              </a:prstGeom>
              <a:solidFill>
                <a:srgbClr val="7AC3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0" name="Rectangle 315"/>
              <p:cNvSpPr>
                <a:spLocks noChangeArrowheads="1"/>
              </p:cNvSpPr>
              <p:nvPr/>
            </p:nvSpPr>
            <p:spPr bwMode="auto">
              <a:xfrm>
                <a:off x="4661" y="2357"/>
                <a:ext cx="1694" cy="2"/>
              </a:xfrm>
              <a:prstGeom prst="rect">
                <a:avLst/>
              </a:prstGeom>
              <a:solidFill>
                <a:srgbClr val="7CC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1" name="Rectangle 316"/>
              <p:cNvSpPr>
                <a:spLocks noChangeArrowheads="1"/>
              </p:cNvSpPr>
              <p:nvPr/>
            </p:nvSpPr>
            <p:spPr bwMode="auto">
              <a:xfrm>
                <a:off x="4661" y="2359"/>
                <a:ext cx="1694" cy="1"/>
              </a:xfrm>
              <a:prstGeom prst="rect">
                <a:avLst/>
              </a:prstGeom>
              <a:solidFill>
                <a:srgbClr val="7EC5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2" name="Rectangle 317"/>
              <p:cNvSpPr>
                <a:spLocks noChangeArrowheads="1"/>
              </p:cNvSpPr>
              <p:nvPr/>
            </p:nvSpPr>
            <p:spPr bwMode="auto">
              <a:xfrm>
                <a:off x="4661" y="2360"/>
                <a:ext cx="1694" cy="1"/>
              </a:xfrm>
              <a:prstGeom prst="rect">
                <a:avLst/>
              </a:prstGeom>
              <a:solidFill>
                <a:srgbClr val="80C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3" name="Rectangle 318"/>
              <p:cNvSpPr>
                <a:spLocks noChangeArrowheads="1"/>
              </p:cNvSpPr>
              <p:nvPr/>
            </p:nvSpPr>
            <p:spPr bwMode="auto">
              <a:xfrm>
                <a:off x="4661" y="2361"/>
                <a:ext cx="1694" cy="1"/>
              </a:xfrm>
              <a:prstGeom prst="rect">
                <a:avLst/>
              </a:prstGeom>
              <a:solidFill>
                <a:srgbClr val="83C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4" name="Rectangle 319"/>
              <p:cNvSpPr>
                <a:spLocks noChangeArrowheads="1"/>
              </p:cNvSpPr>
              <p:nvPr/>
            </p:nvSpPr>
            <p:spPr bwMode="auto">
              <a:xfrm>
                <a:off x="4661" y="2362"/>
                <a:ext cx="1694" cy="2"/>
              </a:xfrm>
              <a:prstGeom prst="rect">
                <a:avLst/>
              </a:prstGeom>
              <a:solidFill>
                <a:srgbClr val="85C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5" name="Rectangle 320"/>
              <p:cNvSpPr>
                <a:spLocks noChangeArrowheads="1"/>
              </p:cNvSpPr>
              <p:nvPr/>
            </p:nvSpPr>
            <p:spPr bwMode="auto">
              <a:xfrm>
                <a:off x="4661" y="2364"/>
                <a:ext cx="1694" cy="1"/>
              </a:xfrm>
              <a:prstGeom prst="rect">
                <a:avLst/>
              </a:prstGeom>
              <a:solidFill>
                <a:srgbClr val="87C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6" name="Rectangle 321"/>
              <p:cNvSpPr>
                <a:spLocks noChangeArrowheads="1"/>
              </p:cNvSpPr>
              <p:nvPr/>
            </p:nvSpPr>
            <p:spPr bwMode="auto">
              <a:xfrm>
                <a:off x="4661" y="2365"/>
                <a:ext cx="1694" cy="1"/>
              </a:xfrm>
              <a:prstGeom prst="rect">
                <a:avLst/>
              </a:prstGeom>
              <a:solidFill>
                <a:srgbClr val="89C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7" name="Rectangle 322"/>
              <p:cNvSpPr>
                <a:spLocks noChangeArrowheads="1"/>
              </p:cNvSpPr>
              <p:nvPr/>
            </p:nvSpPr>
            <p:spPr bwMode="auto">
              <a:xfrm>
                <a:off x="4661" y="2366"/>
                <a:ext cx="1694" cy="1"/>
              </a:xfrm>
              <a:prstGeom prst="rect">
                <a:avLst/>
              </a:prstGeom>
              <a:solidFill>
                <a:srgbClr val="8BCA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8" name="Rectangle 323"/>
              <p:cNvSpPr>
                <a:spLocks noChangeArrowheads="1"/>
              </p:cNvSpPr>
              <p:nvPr/>
            </p:nvSpPr>
            <p:spPr bwMode="auto">
              <a:xfrm>
                <a:off x="4661" y="2367"/>
                <a:ext cx="1694" cy="1"/>
              </a:xfrm>
              <a:prstGeom prst="rect">
                <a:avLst/>
              </a:prstGeom>
              <a:solidFill>
                <a:srgbClr val="8DCC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9" name="Rectangle 324"/>
              <p:cNvSpPr>
                <a:spLocks noChangeArrowheads="1"/>
              </p:cNvSpPr>
              <p:nvPr/>
            </p:nvSpPr>
            <p:spPr bwMode="auto">
              <a:xfrm>
                <a:off x="4661" y="2368"/>
                <a:ext cx="1694" cy="2"/>
              </a:xfrm>
              <a:prstGeom prst="rect">
                <a:avLst/>
              </a:prstGeom>
              <a:solidFill>
                <a:srgbClr val="8FCC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0" name="Rectangle 325"/>
              <p:cNvSpPr>
                <a:spLocks noChangeArrowheads="1"/>
              </p:cNvSpPr>
              <p:nvPr/>
            </p:nvSpPr>
            <p:spPr bwMode="auto">
              <a:xfrm>
                <a:off x="4661" y="2370"/>
                <a:ext cx="1694" cy="1"/>
              </a:xfrm>
              <a:prstGeom prst="rect">
                <a:avLst/>
              </a:prstGeom>
              <a:solidFill>
                <a:srgbClr val="92C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1" name="Rectangle 326"/>
              <p:cNvSpPr>
                <a:spLocks noChangeArrowheads="1"/>
              </p:cNvSpPr>
              <p:nvPr/>
            </p:nvSpPr>
            <p:spPr bwMode="auto">
              <a:xfrm>
                <a:off x="4661" y="2371"/>
                <a:ext cx="1694" cy="1"/>
              </a:xfrm>
              <a:prstGeom prst="rect">
                <a:avLst/>
              </a:prstGeom>
              <a:solidFill>
                <a:srgbClr val="94CE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2" name="Rectangle 327"/>
              <p:cNvSpPr>
                <a:spLocks noChangeArrowheads="1"/>
              </p:cNvSpPr>
              <p:nvPr/>
            </p:nvSpPr>
            <p:spPr bwMode="auto">
              <a:xfrm>
                <a:off x="4661" y="2372"/>
                <a:ext cx="1694" cy="1"/>
              </a:xfrm>
              <a:prstGeom prst="rect">
                <a:avLst/>
              </a:prstGeom>
              <a:solidFill>
                <a:srgbClr val="96CF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3" name="Rectangle 328"/>
              <p:cNvSpPr>
                <a:spLocks noChangeArrowheads="1"/>
              </p:cNvSpPr>
              <p:nvPr/>
            </p:nvSpPr>
            <p:spPr bwMode="auto">
              <a:xfrm>
                <a:off x="4661" y="2373"/>
                <a:ext cx="1694" cy="1"/>
              </a:xfrm>
              <a:prstGeom prst="rect">
                <a:avLst/>
              </a:prstGeom>
              <a:solidFill>
                <a:srgbClr val="98D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4" name="Rectangle 329"/>
              <p:cNvSpPr>
                <a:spLocks noChangeArrowheads="1"/>
              </p:cNvSpPr>
              <p:nvPr/>
            </p:nvSpPr>
            <p:spPr bwMode="auto">
              <a:xfrm>
                <a:off x="4661" y="2374"/>
                <a:ext cx="1694" cy="2"/>
              </a:xfrm>
              <a:prstGeom prst="rect">
                <a:avLst/>
              </a:prstGeom>
              <a:solidFill>
                <a:srgbClr val="9AD1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5" name="Rectangle 330"/>
              <p:cNvSpPr>
                <a:spLocks noChangeArrowheads="1"/>
              </p:cNvSpPr>
              <p:nvPr/>
            </p:nvSpPr>
            <p:spPr bwMode="auto">
              <a:xfrm>
                <a:off x="4661" y="2376"/>
                <a:ext cx="1694" cy="1"/>
              </a:xfrm>
              <a:prstGeom prst="rect">
                <a:avLst/>
              </a:prstGeom>
              <a:solidFill>
                <a:srgbClr val="9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6" name="Rectangle 331"/>
              <p:cNvSpPr>
                <a:spLocks noChangeArrowheads="1"/>
              </p:cNvSpPr>
              <p:nvPr/>
            </p:nvSpPr>
            <p:spPr bwMode="auto">
              <a:xfrm>
                <a:off x="4661" y="2376"/>
                <a:ext cx="1694" cy="1"/>
              </a:xfrm>
              <a:prstGeom prst="rect">
                <a:avLst/>
              </a:prstGeom>
              <a:solidFill>
                <a:srgbClr val="9E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7" name="Rectangle 332"/>
              <p:cNvSpPr>
                <a:spLocks noChangeArrowheads="1"/>
              </p:cNvSpPr>
              <p:nvPr/>
            </p:nvSpPr>
            <p:spPr bwMode="auto">
              <a:xfrm>
                <a:off x="4661" y="2377"/>
                <a:ext cx="1694" cy="2"/>
              </a:xfrm>
              <a:prstGeom prst="rect">
                <a:avLst/>
              </a:prstGeom>
              <a:solidFill>
                <a:srgbClr val="A0D4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8" name="Rectangle 333"/>
              <p:cNvSpPr>
                <a:spLocks noChangeArrowheads="1"/>
              </p:cNvSpPr>
              <p:nvPr/>
            </p:nvSpPr>
            <p:spPr bwMode="auto">
              <a:xfrm>
                <a:off x="4661" y="2379"/>
                <a:ext cx="1694" cy="2"/>
              </a:xfrm>
              <a:prstGeom prst="rect">
                <a:avLst/>
              </a:prstGeom>
              <a:solidFill>
                <a:srgbClr val="A3D5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9" name="Rectangle 334"/>
              <p:cNvSpPr>
                <a:spLocks noChangeArrowheads="1"/>
              </p:cNvSpPr>
              <p:nvPr/>
            </p:nvSpPr>
            <p:spPr bwMode="auto">
              <a:xfrm>
                <a:off x="4661" y="2381"/>
                <a:ext cx="1694" cy="1"/>
              </a:xfrm>
              <a:prstGeom prst="rect">
                <a:avLst/>
              </a:prstGeom>
              <a:solidFill>
                <a:srgbClr val="A5D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0" name="Rectangle 335"/>
              <p:cNvSpPr>
                <a:spLocks noChangeArrowheads="1"/>
              </p:cNvSpPr>
              <p:nvPr/>
            </p:nvSpPr>
            <p:spPr bwMode="auto">
              <a:xfrm>
                <a:off x="4661" y="2381"/>
                <a:ext cx="1694" cy="1"/>
              </a:xfrm>
              <a:prstGeom prst="rect">
                <a:avLst/>
              </a:prstGeom>
              <a:solidFill>
                <a:srgbClr val="A7D7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1" name="Rectangle 336"/>
              <p:cNvSpPr>
                <a:spLocks noChangeArrowheads="1"/>
              </p:cNvSpPr>
              <p:nvPr/>
            </p:nvSpPr>
            <p:spPr bwMode="auto">
              <a:xfrm>
                <a:off x="4661" y="2382"/>
                <a:ext cx="1694" cy="2"/>
              </a:xfrm>
              <a:prstGeom prst="rect">
                <a:avLst/>
              </a:prstGeom>
              <a:solidFill>
                <a:srgbClr val="A9D8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2" name="Rectangle 337"/>
              <p:cNvSpPr>
                <a:spLocks noChangeArrowheads="1"/>
              </p:cNvSpPr>
              <p:nvPr/>
            </p:nvSpPr>
            <p:spPr bwMode="auto">
              <a:xfrm>
                <a:off x="4661" y="2384"/>
                <a:ext cx="1694" cy="2"/>
              </a:xfrm>
              <a:prstGeom prst="rect">
                <a:avLst/>
              </a:prstGeom>
              <a:solidFill>
                <a:srgbClr val="ACD9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3" name="Rectangle 338"/>
              <p:cNvSpPr>
                <a:spLocks noChangeArrowheads="1"/>
              </p:cNvSpPr>
              <p:nvPr/>
            </p:nvSpPr>
            <p:spPr bwMode="auto">
              <a:xfrm>
                <a:off x="4661" y="2386"/>
                <a:ext cx="1694" cy="1"/>
              </a:xfrm>
              <a:prstGeom prst="rect">
                <a:avLst/>
              </a:prstGeom>
              <a:solidFill>
                <a:srgbClr val="AFDB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4" name="Rectangle 339"/>
              <p:cNvSpPr>
                <a:spLocks noChangeArrowheads="1"/>
              </p:cNvSpPr>
              <p:nvPr/>
            </p:nvSpPr>
            <p:spPr bwMode="auto">
              <a:xfrm>
                <a:off x="4661" y="2387"/>
                <a:ext cx="1694" cy="2"/>
              </a:xfrm>
              <a:prstGeom prst="rect">
                <a:avLst/>
              </a:prstGeom>
              <a:solidFill>
                <a:srgbClr val="B2D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5" name="Rectangle 340"/>
              <p:cNvSpPr>
                <a:spLocks noChangeArrowheads="1"/>
              </p:cNvSpPr>
              <p:nvPr/>
            </p:nvSpPr>
            <p:spPr bwMode="auto">
              <a:xfrm>
                <a:off x="4661" y="2389"/>
                <a:ext cx="1694" cy="1"/>
              </a:xfrm>
              <a:prstGeom prst="rect">
                <a:avLst/>
              </a:prstGeom>
              <a:solidFill>
                <a:srgbClr val="B4D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6" name="Rectangle 341"/>
              <p:cNvSpPr>
                <a:spLocks noChangeArrowheads="1"/>
              </p:cNvSpPr>
              <p:nvPr/>
            </p:nvSpPr>
            <p:spPr bwMode="auto">
              <a:xfrm>
                <a:off x="4661" y="2390"/>
                <a:ext cx="1694" cy="1"/>
              </a:xfrm>
              <a:prstGeom prst="rect">
                <a:avLst/>
              </a:prstGeom>
              <a:solidFill>
                <a:srgbClr val="B6DE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7" name="Rectangle 342"/>
              <p:cNvSpPr>
                <a:spLocks noChangeArrowheads="1"/>
              </p:cNvSpPr>
              <p:nvPr/>
            </p:nvSpPr>
            <p:spPr bwMode="auto">
              <a:xfrm>
                <a:off x="4661" y="2391"/>
                <a:ext cx="1694" cy="1"/>
              </a:xfrm>
              <a:prstGeom prst="rect">
                <a:avLst/>
              </a:prstGeom>
              <a:solidFill>
                <a:srgbClr val="B8D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8" name="Rectangle 343"/>
              <p:cNvSpPr>
                <a:spLocks noChangeArrowheads="1"/>
              </p:cNvSpPr>
              <p:nvPr/>
            </p:nvSpPr>
            <p:spPr bwMode="auto">
              <a:xfrm>
                <a:off x="4661" y="2392"/>
                <a:ext cx="1694" cy="2"/>
              </a:xfrm>
              <a:prstGeom prst="rect">
                <a:avLst/>
              </a:prstGeom>
              <a:solidFill>
                <a:srgbClr val="BBE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9" name="Rectangle 344"/>
              <p:cNvSpPr>
                <a:spLocks noChangeArrowheads="1"/>
              </p:cNvSpPr>
              <p:nvPr/>
            </p:nvSpPr>
            <p:spPr bwMode="auto">
              <a:xfrm>
                <a:off x="4661" y="2394"/>
                <a:ext cx="1694" cy="2"/>
              </a:xfrm>
              <a:prstGeom prst="rect">
                <a:avLst/>
              </a:prstGeom>
              <a:solidFill>
                <a:srgbClr val="BE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30" name="Rectangle 345"/>
              <p:cNvSpPr>
                <a:spLocks noChangeArrowheads="1"/>
              </p:cNvSpPr>
              <p:nvPr/>
            </p:nvSpPr>
            <p:spPr bwMode="auto">
              <a:xfrm>
                <a:off x="4661" y="2396"/>
                <a:ext cx="1694" cy="1"/>
              </a:xfrm>
              <a:prstGeom prst="rect">
                <a:avLst/>
              </a:prstGeom>
              <a:solidFill>
                <a:srgbClr val="C1E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31" name="Rectangle 346"/>
              <p:cNvSpPr>
                <a:spLocks noChangeArrowheads="1"/>
              </p:cNvSpPr>
              <p:nvPr/>
            </p:nvSpPr>
            <p:spPr bwMode="auto">
              <a:xfrm>
                <a:off x="4661" y="2397"/>
                <a:ext cx="1694" cy="2"/>
              </a:xfrm>
              <a:prstGeom prst="rect">
                <a:avLst/>
              </a:prstGeom>
              <a:solidFill>
                <a:srgbClr val="C4E4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32" name="Rectangle 347"/>
              <p:cNvSpPr>
                <a:spLocks noChangeArrowheads="1"/>
              </p:cNvSpPr>
              <p:nvPr/>
            </p:nvSpPr>
            <p:spPr bwMode="auto">
              <a:xfrm>
                <a:off x="4661" y="2399"/>
                <a:ext cx="1694" cy="2"/>
              </a:xfrm>
              <a:prstGeom prst="rect">
                <a:avLst/>
              </a:prstGeom>
              <a:solidFill>
                <a:srgbClr val="C7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33" name="Rectangle 348"/>
              <p:cNvSpPr>
                <a:spLocks noChangeArrowheads="1"/>
              </p:cNvSpPr>
              <p:nvPr/>
            </p:nvSpPr>
            <p:spPr bwMode="auto">
              <a:xfrm>
                <a:off x="4661" y="2401"/>
                <a:ext cx="1694" cy="1"/>
              </a:xfrm>
              <a:prstGeom prst="rect">
                <a:avLst/>
              </a:prstGeom>
              <a:solidFill>
                <a:srgbClr val="CAE7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34" name="Rectangle 349"/>
              <p:cNvSpPr>
                <a:spLocks noChangeArrowheads="1"/>
              </p:cNvSpPr>
              <p:nvPr/>
            </p:nvSpPr>
            <p:spPr bwMode="auto">
              <a:xfrm>
                <a:off x="4661" y="2401"/>
                <a:ext cx="1694" cy="2"/>
              </a:xfrm>
              <a:prstGeom prst="rect">
                <a:avLst/>
              </a:prstGeom>
              <a:solidFill>
                <a:srgbClr val="CCE8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35" name="Rectangle 350"/>
              <p:cNvSpPr>
                <a:spLocks noChangeArrowheads="1"/>
              </p:cNvSpPr>
              <p:nvPr/>
            </p:nvSpPr>
            <p:spPr bwMode="auto">
              <a:xfrm>
                <a:off x="4661" y="2403"/>
                <a:ext cx="1694" cy="1"/>
              </a:xfrm>
              <a:prstGeom prst="rect">
                <a:avLst/>
              </a:prstGeom>
              <a:solidFill>
                <a:srgbClr val="CEE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36" name="Rectangle 351"/>
              <p:cNvSpPr>
                <a:spLocks noChangeArrowheads="1"/>
              </p:cNvSpPr>
              <p:nvPr/>
            </p:nvSpPr>
            <p:spPr bwMode="auto">
              <a:xfrm>
                <a:off x="4661" y="2404"/>
                <a:ext cx="1694" cy="2"/>
              </a:xfrm>
              <a:prstGeom prst="rect">
                <a:avLst/>
              </a:prstGeom>
              <a:solidFill>
                <a:srgbClr val="D0E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37" name="Rectangle 352"/>
              <p:cNvSpPr>
                <a:spLocks noChangeArrowheads="1"/>
              </p:cNvSpPr>
              <p:nvPr/>
            </p:nvSpPr>
            <p:spPr bwMode="auto">
              <a:xfrm>
                <a:off x="4661" y="2406"/>
                <a:ext cx="1694" cy="1"/>
              </a:xfrm>
              <a:prstGeom prst="rect">
                <a:avLst/>
              </a:prstGeom>
              <a:solidFill>
                <a:srgbClr val="D3E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38" name="Rectangle 353"/>
              <p:cNvSpPr>
                <a:spLocks noChangeArrowheads="1"/>
              </p:cNvSpPr>
              <p:nvPr/>
            </p:nvSpPr>
            <p:spPr bwMode="auto">
              <a:xfrm>
                <a:off x="4661" y="2407"/>
                <a:ext cx="1694" cy="2"/>
              </a:xfrm>
              <a:prstGeom prst="rect">
                <a:avLst/>
              </a:prstGeom>
              <a:solidFill>
                <a:srgbClr val="D6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39" name="Rectangle 354"/>
              <p:cNvSpPr>
                <a:spLocks noChangeArrowheads="1"/>
              </p:cNvSpPr>
              <p:nvPr/>
            </p:nvSpPr>
            <p:spPr bwMode="auto">
              <a:xfrm>
                <a:off x="4661" y="2409"/>
                <a:ext cx="1694" cy="1"/>
              </a:xfrm>
              <a:prstGeom prst="rect">
                <a:avLst/>
              </a:prstGeom>
              <a:solidFill>
                <a:srgbClr val="D9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40" name="Rectangle 355"/>
              <p:cNvSpPr>
                <a:spLocks noChangeArrowheads="1"/>
              </p:cNvSpPr>
              <p:nvPr/>
            </p:nvSpPr>
            <p:spPr bwMode="auto">
              <a:xfrm>
                <a:off x="4661" y="2410"/>
                <a:ext cx="1694" cy="2"/>
              </a:xfrm>
              <a:prstGeom prst="rect">
                <a:avLst/>
              </a:prstGeom>
              <a:solidFill>
                <a:srgbClr val="DB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41" name="Rectangle 356"/>
              <p:cNvSpPr>
                <a:spLocks noChangeArrowheads="1"/>
              </p:cNvSpPr>
              <p:nvPr/>
            </p:nvSpPr>
            <p:spPr bwMode="auto">
              <a:xfrm>
                <a:off x="4661" y="2412"/>
                <a:ext cx="1694" cy="1"/>
              </a:xfrm>
              <a:prstGeom prst="rect">
                <a:avLst/>
              </a:prstGeom>
              <a:solidFill>
                <a:srgbClr val="DD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42" name="Rectangle 357"/>
              <p:cNvSpPr>
                <a:spLocks noChangeArrowheads="1"/>
              </p:cNvSpPr>
              <p:nvPr/>
            </p:nvSpPr>
            <p:spPr bwMode="auto">
              <a:xfrm>
                <a:off x="4661" y="2412"/>
                <a:ext cx="1694" cy="2"/>
              </a:xfrm>
              <a:prstGeom prst="rect">
                <a:avLst/>
              </a:prstGeom>
              <a:solidFill>
                <a:srgbClr val="DF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43" name="Rectangle 358"/>
              <p:cNvSpPr>
                <a:spLocks noChangeArrowheads="1"/>
              </p:cNvSpPr>
              <p:nvPr/>
            </p:nvSpPr>
            <p:spPr bwMode="auto">
              <a:xfrm>
                <a:off x="4661" y="2414"/>
                <a:ext cx="1694" cy="2"/>
              </a:xfrm>
              <a:prstGeom prst="rect">
                <a:avLst/>
              </a:prstGeom>
              <a:solidFill>
                <a:srgbClr val="E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44" name="Rectangle 359"/>
              <p:cNvSpPr>
                <a:spLocks noChangeArrowheads="1"/>
              </p:cNvSpPr>
              <p:nvPr/>
            </p:nvSpPr>
            <p:spPr bwMode="auto">
              <a:xfrm>
                <a:off x="4661" y="2416"/>
                <a:ext cx="1694" cy="1"/>
              </a:xfrm>
              <a:prstGeom prst="rect">
                <a:avLst/>
              </a:prstGeom>
              <a:solidFill>
                <a:srgbClr val="E5F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45" name="Rectangle 360"/>
              <p:cNvSpPr>
                <a:spLocks noChangeArrowheads="1"/>
              </p:cNvSpPr>
              <p:nvPr/>
            </p:nvSpPr>
            <p:spPr bwMode="auto">
              <a:xfrm>
                <a:off x="4661" y="2417"/>
                <a:ext cx="1694" cy="1"/>
              </a:xfrm>
              <a:prstGeom prst="rect">
                <a:avLst/>
              </a:prstGeom>
              <a:solidFill>
                <a:srgbClr val="E8F5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46" name="Rectangle 361"/>
              <p:cNvSpPr>
                <a:spLocks noChangeArrowheads="1"/>
              </p:cNvSpPr>
              <p:nvPr/>
            </p:nvSpPr>
            <p:spPr bwMode="auto">
              <a:xfrm>
                <a:off x="4661" y="2418"/>
                <a:ext cx="1694" cy="2"/>
              </a:xfrm>
              <a:prstGeom prst="rect">
                <a:avLst/>
              </a:prstGeom>
              <a:solidFill>
                <a:srgbClr val="EAF5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47" name="Rectangle 362"/>
              <p:cNvSpPr>
                <a:spLocks noChangeArrowheads="1"/>
              </p:cNvSpPr>
              <p:nvPr/>
            </p:nvSpPr>
            <p:spPr bwMode="auto">
              <a:xfrm>
                <a:off x="4661" y="2420"/>
                <a:ext cx="1694" cy="1"/>
              </a:xfrm>
              <a:prstGeom prst="rect">
                <a:avLst/>
              </a:prstGeom>
              <a:solidFill>
                <a:srgbClr val="ECF7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48" name="Rectangle 363"/>
              <p:cNvSpPr>
                <a:spLocks noChangeArrowheads="1"/>
              </p:cNvSpPr>
              <p:nvPr/>
            </p:nvSpPr>
            <p:spPr bwMode="auto">
              <a:xfrm>
                <a:off x="4661" y="2421"/>
                <a:ext cx="1694" cy="1"/>
              </a:xfrm>
              <a:prstGeom prst="rect">
                <a:avLst/>
              </a:prstGeom>
              <a:solidFill>
                <a:srgbClr val="EE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49" name="Rectangle 364"/>
              <p:cNvSpPr>
                <a:spLocks noChangeArrowheads="1"/>
              </p:cNvSpPr>
              <p:nvPr/>
            </p:nvSpPr>
            <p:spPr bwMode="auto">
              <a:xfrm>
                <a:off x="4661" y="2422"/>
                <a:ext cx="1694" cy="1"/>
              </a:xfrm>
              <a:prstGeom prst="rect">
                <a:avLst/>
              </a:prstGeom>
              <a:solidFill>
                <a:srgbClr val="F1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50" name="Rectangle 365"/>
              <p:cNvSpPr>
                <a:spLocks noChangeArrowheads="1"/>
              </p:cNvSpPr>
              <p:nvPr/>
            </p:nvSpPr>
            <p:spPr bwMode="auto">
              <a:xfrm>
                <a:off x="4661" y="2423"/>
                <a:ext cx="1694" cy="2"/>
              </a:xfrm>
              <a:prstGeom prst="rect">
                <a:avLst/>
              </a:prstGeom>
              <a:solidFill>
                <a:srgbClr val="F3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51" name="Rectangle 366"/>
              <p:cNvSpPr>
                <a:spLocks noChangeArrowheads="1"/>
              </p:cNvSpPr>
              <p:nvPr/>
            </p:nvSpPr>
            <p:spPr bwMode="auto">
              <a:xfrm>
                <a:off x="4661" y="2425"/>
                <a:ext cx="1694" cy="1"/>
              </a:xfrm>
              <a:prstGeom prst="rect">
                <a:avLst/>
              </a:prstGeom>
              <a:solidFill>
                <a:srgbClr val="F5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52" name="Rectangle 367"/>
              <p:cNvSpPr>
                <a:spLocks noChangeArrowheads="1"/>
              </p:cNvSpPr>
              <p:nvPr/>
            </p:nvSpPr>
            <p:spPr bwMode="auto">
              <a:xfrm>
                <a:off x="4661" y="2426"/>
                <a:ext cx="1694" cy="1"/>
              </a:xfrm>
              <a:prstGeom prst="rect">
                <a:avLst/>
              </a:prstGeom>
              <a:solidFill>
                <a:srgbClr val="F7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53" name="Rectangle 368"/>
              <p:cNvSpPr>
                <a:spLocks noChangeArrowheads="1"/>
              </p:cNvSpPr>
              <p:nvPr/>
            </p:nvSpPr>
            <p:spPr bwMode="auto">
              <a:xfrm>
                <a:off x="4661" y="2427"/>
                <a:ext cx="1694" cy="1"/>
              </a:xfrm>
              <a:prstGeom prst="rect">
                <a:avLst/>
              </a:prstGeom>
              <a:solidFill>
                <a:srgbClr val="F9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54" name="Rectangle 369"/>
              <p:cNvSpPr>
                <a:spLocks noChangeArrowheads="1"/>
              </p:cNvSpPr>
              <p:nvPr/>
            </p:nvSpPr>
            <p:spPr bwMode="auto">
              <a:xfrm>
                <a:off x="4661" y="2428"/>
                <a:ext cx="1694" cy="1"/>
              </a:xfrm>
              <a:prstGeom prst="rect">
                <a:avLst/>
              </a:prstGeom>
              <a:solidFill>
                <a:srgbClr val="FB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55" name="Rectangle 370"/>
              <p:cNvSpPr>
                <a:spLocks noChangeArrowheads="1"/>
              </p:cNvSpPr>
              <p:nvPr/>
            </p:nvSpPr>
            <p:spPr bwMode="auto">
              <a:xfrm>
                <a:off x="4661" y="2429"/>
                <a:ext cx="1694" cy="1"/>
              </a:xfrm>
              <a:prstGeom prst="rect">
                <a:avLst/>
              </a:prstGeom>
              <a:solidFill>
                <a:srgbClr val="FDF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56" name="Rectangle 371"/>
              <p:cNvSpPr>
                <a:spLocks noChangeArrowheads="1"/>
              </p:cNvSpPr>
              <p:nvPr/>
            </p:nvSpPr>
            <p:spPr bwMode="auto">
              <a:xfrm>
                <a:off x="4661" y="2430"/>
                <a:ext cx="1694" cy="1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57" name="Rectangle 372"/>
              <p:cNvSpPr>
                <a:spLocks noChangeArrowheads="1"/>
              </p:cNvSpPr>
              <p:nvPr/>
            </p:nvSpPr>
            <p:spPr bwMode="auto">
              <a:xfrm>
                <a:off x="4661" y="2343"/>
                <a:ext cx="1694" cy="237"/>
              </a:xfrm>
              <a:prstGeom prst="rect">
                <a:avLst/>
              </a:prstGeom>
              <a:noFill/>
              <a:ln w="22" cap="flat">
                <a:solidFill>
                  <a:srgbClr val="9C9C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58" name="Rectangle 375"/>
              <p:cNvSpPr>
                <a:spLocks noChangeArrowheads="1"/>
              </p:cNvSpPr>
              <p:nvPr/>
            </p:nvSpPr>
            <p:spPr bwMode="auto">
              <a:xfrm>
                <a:off x="4661" y="2686"/>
                <a:ext cx="1694" cy="10"/>
              </a:xfrm>
              <a:prstGeom prst="rect">
                <a:avLst/>
              </a:prstGeom>
              <a:solidFill>
                <a:srgbClr val="72B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59" name="Rectangle 376"/>
              <p:cNvSpPr>
                <a:spLocks noChangeArrowheads="1"/>
              </p:cNvSpPr>
              <p:nvPr/>
            </p:nvSpPr>
            <p:spPr bwMode="auto">
              <a:xfrm>
                <a:off x="4661" y="2696"/>
                <a:ext cx="1694" cy="2"/>
              </a:xfrm>
              <a:prstGeom prst="rect">
                <a:avLst/>
              </a:prstGeom>
              <a:solidFill>
                <a:srgbClr val="74C0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60" name="Rectangle 377"/>
              <p:cNvSpPr>
                <a:spLocks noChangeArrowheads="1"/>
              </p:cNvSpPr>
              <p:nvPr/>
            </p:nvSpPr>
            <p:spPr bwMode="auto">
              <a:xfrm>
                <a:off x="4661" y="2698"/>
                <a:ext cx="1694" cy="1"/>
              </a:xfrm>
              <a:prstGeom prst="rect">
                <a:avLst/>
              </a:prstGeom>
              <a:solidFill>
                <a:srgbClr val="77C1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61" name="Rectangle 378"/>
              <p:cNvSpPr>
                <a:spLocks noChangeArrowheads="1"/>
              </p:cNvSpPr>
              <p:nvPr/>
            </p:nvSpPr>
            <p:spPr bwMode="auto">
              <a:xfrm>
                <a:off x="4661" y="2699"/>
                <a:ext cx="1694" cy="1"/>
              </a:xfrm>
              <a:prstGeom prst="rect">
                <a:avLst/>
              </a:prstGeom>
              <a:solidFill>
                <a:srgbClr val="7AC3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62" name="Rectangle 379"/>
              <p:cNvSpPr>
                <a:spLocks noChangeArrowheads="1"/>
              </p:cNvSpPr>
              <p:nvPr/>
            </p:nvSpPr>
            <p:spPr bwMode="auto">
              <a:xfrm>
                <a:off x="4661" y="2700"/>
                <a:ext cx="1694" cy="2"/>
              </a:xfrm>
              <a:prstGeom prst="rect">
                <a:avLst/>
              </a:prstGeom>
              <a:solidFill>
                <a:srgbClr val="7CC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63" name="Rectangle 380"/>
              <p:cNvSpPr>
                <a:spLocks noChangeArrowheads="1"/>
              </p:cNvSpPr>
              <p:nvPr/>
            </p:nvSpPr>
            <p:spPr bwMode="auto">
              <a:xfrm>
                <a:off x="4661" y="2702"/>
                <a:ext cx="1694" cy="1"/>
              </a:xfrm>
              <a:prstGeom prst="rect">
                <a:avLst/>
              </a:prstGeom>
              <a:solidFill>
                <a:srgbClr val="7EC5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64" name="Rectangle 381"/>
              <p:cNvSpPr>
                <a:spLocks noChangeArrowheads="1"/>
              </p:cNvSpPr>
              <p:nvPr/>
            </p:nvSpPr>
            <p:spPr bwMode="auto">
              <a:xfrm>
                <a:off x="4661" y="2703"/>
                <a:ext cx="1694" cy="1"/>
              </a:xfrm>
              <a:prstGeom prst="rect">
                <a:avLst/>
              </a:prstGeom>
              <a:solidFill>
                <a:srgbClr val="80C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65" name="Rectangle 382"/>
              <p:cNvSpPr>
                <a:spLocks noChangeArrowheads="1"/>
              </p:cNvSpPr>
              <p:nvPr/>
            </p:nvSpPr>
            <p:spPr bwMode="auto">
              <a:xfrm>
                <a:off x="4661" y="2704"/>
                <a:ext cx="1694" cy="1"/>
              </a:xfrm>
              <a:prstGeom prst="rect">
                <a:avLst/>
              </a:prstGeom>
              <a:solidFill>
                <a:srgbClr val="83C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66" name="Rectangle 383"/>
              <p:cNvSpPr>
                <a:spLocks noChangeArrowheads="1"/>
              </p:cNvSpPr>
              <p:nvPr/>
            </p:nvSpPr>
            <p:spPr bwMode="auto">
              <a:xfrm>
                <a:off x="4661" y="2705"/>
                <a:ext cx="1694" cy="2"/>
              </a:xfrm>
              <a:prstGeom prst="rect">
                <a:avLst/>
              </a:prstGeom>
              <a:solidFill>
                <a:srgbClr val="85C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67" name="Rectangle 384"/>
              <p:cNvSpPr>
                <a:spLocks noChangeArrowheads="1"/>
              </p:cNvSpPr>
              <p:nvPr/>
            </p:nvSpPr>
            <p:spPr bwMode="auto">
              <a:xfrm>
                <a:off x="4661" y="2707"/>
                <a:ext cx="1694" cy="1"/>
              </a:xfrm>
              <a:prstGeom prst="rect">
                <a:avLst/>
              </a:prstGeom>
              <a:solidFill>
                <a:srgbClr val="87C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68" name="Rectangle 385"/>
              <p:cNvSpPr>
                <a:spLocks noChangeArrowheads="1"/>
              </p:cNvSpPr>
              <p:nvPr/>
            </p:nvSpPr>
            <p:spPr bwMode="auto">
              <a:xfrm>
                <a:off x="4661" y="2708"/>
                <a:ext cx="1694" cy="1"/>
              </a:xfrm>
              <a:prstGeom prst="rect">
                <a:avLst/>
              </a:prstGeom>
              <a:solidFill>
                <a:srgbClr val="89C9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69" name="Rectangle 386"/>
              <p:cNvSpPr>
                <a:spLocks noChangeArrowheads="1"/>
              </p:cNvSpPr>
              <p:nvPr/>
            </p:nvSpPr>
            <p:spPr bwMode="auto">
              <a:xfrm>
                <a:off x="4661" y="2708"/>
                <a:ext cx="1694" cy="2"/>
              </a:xfrm>
              <a:prstGeom prst="rect">
                <a:avLst/>
              </a:prstGeom>
              <a:solidFill>
                <a:srgbClr val="8BCA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70" name="Rectangle 387"/>
              <p:cNvSpPr>
                <a:spLocks noChangeArrowheads="1"/>
              </p:cNvSpPr>
              <p:nvPr/>
            </p:nvSpPr>
            <p:spPr bwMode="auto">
              <a:xfrm>
                <a:off x="4661" y="2710"/>
                <a:ext cx="1694" cy="1"/>
              </a:xfrm>
              <a:prstGeom prst="rect">
                <a:avLst/>
              </a:prstGeom>
              <a:solidFill>
                <a:srgbClr val="8DCC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71" name="Rectangle 388"/>
              <p:cNvSpPr>
                <a:spLocks noChangeArrowheads="1"/>
              </p:cNvSpPr>
              <p:nvPr/>
            </p:nvSpPr>
            <p:spPr bwMode="auto">
              <a:xfrm>
                <a:off x="4661" y="2711"/>
                <a:ext cx="1694" cy="2"/>
              </a:xfrm>
              <a:prstGeom prst="rect">
                <a:avLst/>
              </a:prstGeom>
              <a:solidFill>
                <a:srgbClr val="8FCC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72" name="Rectangle 389"/>
              <p:cNvSpPr>
                <a:spLocks noChangeArrowheads="1"/>
              </p:cNvSpPr>
              <p:nvPr/>
            </p:nvSpPr>
            <p:spPr bwMode="auto">
              <a:xfrm>
                <a:off x="4661" y="2713"/>
                <a:ext cx="1694" cy="1"/>
              </a:xfrm>
              <a:prstGeom prst="rect">
                <a:avLst/>
              </a:prstGeom>
              <a:solidFill>
                <a:srgbClr val="92C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73" name="Rectangle 390"/>
              <p:cNvSpPr>
                <a:spLocks noChangeArrowheads="1"/>
              </p:cNvSpPr>
              <p:nvPr/>
            </p:nvSpPr>
            <p:spPr bwMode="auto">
              <a:xfrm>
                <a:off x="4661" y="2713"/>
                <a:ext cx="1694" cy="2"/>
              </a:xfrm>
              <a:prstGeom prst="rect">
                <a:avLst/>
              </a:prstGeom>
              <a:solidFill>
                <a:srgbClr val="94CE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74" name="Rectangle 391"/>
              <p:cNvSpPr>
                <a:spLocks noChangeArrowheads="1"/>
              </p:cNvSpPr>
              <p:nvPr/>
            </p:nvSpPr>
            <p:spPr bwMode="auto">
              <a:xfrm>
                <a:off x="4661" y="2715"/>
                <a:ext cx="1694" cy="1"/>
              </a:xfrm>
              <a:prstGeom prst="rect">
                <a:avLst/>
              </a:prstGeom>
              <a:solidFill>
                <a:srgbClr val="96CF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75" name="Rectangle 392"/>
              <p:cNvSpPr>
                <a:spLocks noChangeArrowheads="1"/>
              </p:cNvSpPr>
              <p:nvPr/>
            </p:nvSpPr>
            <p:spPr bwMode="auto">
              <a:xfrm>
                <a:off x="4661" y="2716"/>
                <a:ext cx="1694" cy="1"/>
              </a:xfrm>
              <a:prstGeom prst="rect">
                <a:avLst/>
              </a:prstGeom>
              <a:solidFill>
                <a:srgbClr val="98D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76" name="Rectangle 393"/>
              <p:cNvSpPr>
                <a:spLocks noChangeArrowheads="1"/>
              </p:cNvSpPr>
              <p:nvPr/>
            </p:nvSpPr>
            <p:spPr bwMode="auto">
              <a:xfrm>
                <a:off x="4661" y="2717"/>
                <a:ext cx="1694" cy="1"/>
              </a:xfrm>
              <a:prstGeom prst="rect">
                <a:avLst/>
              </a:prstGeom>
              <a:solidFill>
                <a:srgbClr val="9AD1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77" name="Rectangle 394"/>
              <p:cNvSpPr>
                <a:spLocks noChangeArrowheads="1"/>
              </p:cNvSpPr>
              <p:nvPr/>
            </p:nvSpPr>
            <p:spPr bwMode="auto">
              <a:xfrm>
                <a:off x="4846" y="2718"/>
                <a:ext cx="1694" cy="1"/>
              </a:xfrm>
              <a:prstGeom prst="rect">
                <a:avLst/>
              </a:prstGeom>
              <a:solidFill>
                <a:srgbClr val="9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78" name="Rectangle 395"/>
              <p:cNvSpPr>
                <a:spLocks noChangeArrowheads="1"/>
              </p:cNvSpPr>
              <p:nvPr/>
            </p:nvSpPr>
            <p:spPr bwMode="auto">
              <a:xfrm>
                <a:off x="4661" y="2719"/>
                <a:ext cx="1694" cy="1"/>
              </a:xfrm>
              <a:prstGeom prst="rect">
                <a:avLst/>
              </a:prstGeom>
              <a:solidFill>
                <a:srgbClr val="9E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79" name="Rectangle 396"/>
              <p:cNvSpPr>
                <a:spLocks noChangeArrowheads="1"/>
              </p:cNvSpPr>
              <p:nvPr/>
            </p:nvSpPr>
            <p:spPr bwMode="auto">
              <a:xfrm>
                <a:off x="4661" y="2720"/>
                <a:ext cx="1694" cy="2"/>
              </a:xfrm>
              <a:prstGeom prst="rect">
                <a:avLst/>
              </a:prstGeom>
              <a:solidFill>
                <a:srgbClr val="A0D4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80" name="Rectangle 397"/>
              <p:cNvSpPr>
                <a:spLocks noChangeArrowheads="1"/>
              </p:cNvSpPr>
              <p:nvPr/>
            </p:nvSpPr>
            <p:spPr bwMode="auto">
              <a:xfrm>
                <a:off x="4661" y="2722"/>
                <a:ext cx="1694" cy="1"/>
              </a:xfrm>
              <a:prstGeom prst="rect">
                <a:avLst/>
              </a:prstGeom>
              <a:solidFill>
                <a:srgbClr val="A3D5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81" name="Rectangle 398"/>
              <p:cNvSpPr>
                <a:spLocks noChangeArrowheads="1"/>
              </p:cNvSpPr>
              <p:nvPr/>
            </p:nvSpPr>
            <p:spPr bwMode="auto">
              <a:xfrm>
                <a:off x="4661" y="2723"/>
                <a:ext cx="1694" cy="1"/>
              </a:xfrm>
              <a:prstGeom prst="rect">
                <a:avLst/>
              </a:prstGeom>
              <a:solidFill>
                <a:srgbClr val="A5D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82" name="Rectangle 399"/>
              <p:cNvSpPr>
                <a:spLocks noChangeArrowheads="1"/>
              </p:cNvSpPr>
              <p:nvPr/>
            </p:nvSpPr>
            <p:spPr bwMode="auto">
              <a:xfrm>
                <a:off x="4661" y="2724"/>
                <a:ext cx="1694" cy="1"/>
              </a:xfrm>
              <a:prstGeom prst="rect">
                <a:avLst/>
              </a:prstGeom>
              <a:solidFill>
                <a:srgbClr val="A7D7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83" name="Rectangle 400"/>
              <p:cNvSpPr>
                <a:spLocks noChangeArrowheads="1"/>
              </p:cNvSpPr>
              <p:nvPr/>
            </p:nvSpPr>
            <p:spPr bwMode="auto">
              <a:xfrm>
                <a:off x="4661" y="2725"/>
                <a:ext cx="1694" cy="2"/>
              </a:xfrm>
              <a:prstGeom prst="rect">
                <a:avLst/>
              </a:prstGeom>
              <a:solidFill>
                <a:srgbClr val="A9D8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84" name="Rectangle 401"/>
              <p:cNvSpPr>
                <a:spLocks noChangeArrowheads="1"/>
              </p:cNvSpPr>
              <p:nvPr/>
            </p:nvSpPr>
            <p:spPr bwMode="auto">
              <a:xfrm>
                <a:off x="4661" y="2727"/>
                <a:ext cx="1694" cy="1"/>
              </a:xfrm>
              <a:prstGeom prst="rect">
                <a:avLst/>
              </a:prstGeom>
              <a:solidFill>
                <a:srgbClr val="ACD9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85" name="Rectangle 402"/>
              <p:cNvSpPr>
                <a:spLocks noChangeArrowheads="1"/>
              </p:cNvSpPr>
              <p:nvPr/>
            </p:nvSpPr>
            <p:spPr bwMode="auto">
              <a:xfrm>
                <a:off x="4661" y="2728"/>
                <a:ext cx="1694" cy="2"/>
              </a:xfrm>
              <a:prstGeom prst="rect">
                <a:avLst/>
              </a:prstGeom>
              <a:solidFill>
                <a:srgbClr val="AFDB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86" name="Rectangle 403"/>
              <p:cNvSpPr>
                <a:spLocks noChangeArrowheads="1"/>
              </p:cNvSpPr>
              <p:nvPr/>
            </p:nvSpPr>
            <p:spPr bwMode="auto">
              <a:xfrm>
                <a:off x="4661" y="2730"/>
                <a:ext cx="1694" cy="2"/>
              </a:xfrm>
              <a:prstGeom prst="rect">
                <a:avLst/>
              </a:prstGeom>
              <a:solidFill>
                <a:srgbClr val="B2D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87" name="Rectangle 404"/>
              <p:cNvSpPr>
                <a:spLocks noChangeArrowheads="1"/>
              </p:cNvSpPr>
              <p:nvPr/>
            </p:nvSpPr>
            <p:spPr bwMode="auto">
              <a:xfrm>
                <a:off x="4661" y="2732"/>
                <a:ext cx="1694" cy="1"/>
              </a:xfrm>
              <a:prstGeom prst="rect">
                <a:avLst/>
              </a:prstGeom>
              <a:solidFill>
                <a:srgbClr val="B4D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88" name="Rectangle 405"/>
              <p:cNvSpPr>
                <a:spLocks noChangeArrowheads="1"/>
              </p:cNvSpPr>
              <p:nvPr/>
            </p:nvSpPr>
            <p:spPr bwMode="auto">
              <a:xfrm>
                <a:off x="4661" y="2733"/>
                <a:ext cx="1694" cy="1"/>
              </a:xfrm>
              <a:prstGeom prst="rect">
                <a:avLst/>
              </a:prstGeom>
              <a:solidFill>
                <a:srgbClr val="B6DE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</p:grpSp>
        <p:sp>
          <p:nvSpPr>
            <p:cNvPr id="6" name="Rectangle 407"/>
            <p:cNvSpPr>
              <a:spLocks noChangeArrowheads="1"/>
            </p:cNvSpPr>
            <p:nvPr/>
          </p:nvSpPr>
          <p:spPr bwMode="auto">
            <a:xfrm>
              <a:off x="4661" y="2733"/>
              <a:ext cx="1694" cy="2"/>
            </a:xfrm>
            <a:prstGeom prst="rect">
              <a:avLst/>
            </a:prstGeom>
            <a:solidFill>
              <a:srgbClr val="B8D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7" name="Rectangle 408"/>
            <p:cNvSpPr>
              <a:spLocks noChangeArrowheads="1"/>
            </p:cNvSpPr>
            <p:nvPr/>
          </p:nvSpPr>
          <p:spPr bwMode="auto">
            <a:xfrm>
              <a:off x="4661" y="2735"/>
              <a:ext cx="1694" cy="2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" name="Rectangle 409"/>
            <p:cNvSpPr>
              <a:spLocks noChangeArrowheads="1"/>
            </p:cNvSpPr>
            <p:nvPr/>
          </p:nvSpPr>
          <p:spPr bwMode="auto">
            <a:xfrm>
              <a:off x="4661" y="2737"/>
              <a:ext cx="1694" cy="1"/>
            </a:xfrm>
            <a:prstGeom prst="rect">
              <a:avLst/>
            </a:prstGeom>
            <a:solidFill>
              <a:srgbClr val="BEE2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" name="Rectangle 410"/>
            <p:cNvSpPr>
              <a:spLocks noChangeArrowheads="1"/>
            </p:cNvSpPr>
            <p:nvPr/>
          </p:nvSpPr>
          <p:spPr bwMode="auto">
            <a:xfrm>
              <a:off x="4661" y="2738"/>
              <a:ext cx="1694" cy="2"/>
            </a:xfrm>
            <a:prstGeom prst="rect">
              <a:avLst/>
            </a:prstGeom>
            <a:solidFill>
              <a:srgbClr val="C1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0" name="Rectangle 411"/>
            <p:cNvSpPr>
              <a:spLocks noChangeArrowheads="1"/>
            </p:cNvSpPr>
            <p:nvPr/>
          </p:nvSpPr>
          <p:spPr bwMode="auto">
            <a:xfrm>
              <a:off x="4661" y="2740"/>
              <a:ext cx="1694" cy="2"/>
            </a:xfrm>
            <a:prstGeom prst="rect">
              <a:avLst/>
            </a:prstGeom>
            <a:solidFill>
              <a:srgbClr val="C4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1" name="Rectangle 412"/>
            <p:cNvSpPr>
              <a:spLocks noChangeArrowheads="1"/>
            </p:cNvSpPr>
            <p:nvPr/>
          </p:nvSpPr>
          <p:spPr bwMode="auto">
            <a:xfrm>
              <a:off x="4661" y="2742"/>
              <a:ext cx="1694" cy="2"/>
            </a:xfrm>
            <a:prstGeom prst="rect">
              <a:avLst/>
            </a:prstGeom>
            <a:solidFill>
              <a:srgbClr val="C7E5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2" name="Rectangle 413"/>
            <p:cNvSpPr>
              <a:spLocks noChangeArrowheads="1"/>
            </p:cNvSpPr>
            <p:nvPr/>
          </p:nvSpPr>
          <p:spPr bwMode="auto">
            <a:xfrm>
              <a:off x="4661" y="2744"/>
              <a:ext cx="1694" cy="1"/>
            </a:xfrm>
            <a:prstGeom prst="rect">
              <a:avLst/>
            </a:prstGeom>
            <a:solidFill>
              <a:srgbClr val="CAE7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3" name="Rectangle 414"/>
            <p:cNvSpPr>
              <a:spLocks noChangeArrowheads="1"/>
            </p:cNvSpPr>
            <p:nvPr/>
          </p:nvSpPr>
          <p:spPr bwMode="auto">
            <a:xfrm>
              <a:off x="4661" y="2744"/>
              <a:ext cx="1694" cy="2"/>
            </a:xfrm>
            <a:prstGeom prst="rect">
              <a:avLst/>
            </a:prstGeom>
            <a:solidFill>
              <a:srgbClr val="CCE8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4" name="Rectangle 415"/>
            <p:cNvSpPr>
              <a:spLocks noChangeArrowheads="1"/>
            </p:cNvSpPr>
            <p:nvPr/>
          </p:nvSpPr>
          <p:spPr bwMode="auto">
            <a:xfrm>
              <a:off x="4661" y="2746"/>
              <a:ext cx="1694" cy="1"/>
            </a:xfrm>
            <a:prstGeom prst="rect">
              <a:avLst/>
            </a:prstGeom>
            <a:solidFill>
              <a:srgbClr val="CEE9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5" name="Rectangle 416"/>
            <p:cNvSpPr>
              <a:spLocks noChangeArrowheads="1"/>
            </p:cNvSpPr>
            <p:nvPr/>
          </p:nvSpPr>
          <p:spPr bwMode="auto">
            <a:xfrm>
              <a:off x="4661" y="2747"/>
              <a:ext cx="1694" cy="2"/>
            </a:xfrm>
            <a:prstGeom prst="rect">
              <a:avLst/>
            </a:prstGeom>
            <a:solidFill>
              <a:srgbClr val="D0E9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Rectangle 417"/>
            <p:cNvSpPr>
              <a:spLocks noChangeArrowheads="1"/>
            </p:cNvSpPr>
            <p:nvPr/>
          </p:nvSpPr>
          <p:spPr bwMode="auto">
            <a:xfrm>
              <a:off x="4661" y="2749"/>
              <a:ext cx="1694" cy="1"/>
            </a:xfrm>
            <a:prstGeom prst="rect">
              <a:avLst/>
            </a:prstGeom>
            <a:solidFill>
              <a:srgbClr val="D3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7" name="Rectangle 418"/>
            <p:cNvSpPr>
              <a:spLocks noChangeArrowheads="1"/>
            </p:cNvSpPr>
            <p:nvPr/>
          </p:nvSpPr>
          <p:spPr bwMode="auto">
            <a:xfrm>
              <a:off x="4661" y="2750"/>
              <a:ext cx="1694" cy="2"/>
            </a:xfrm>
            <a:prstGeom prst="rect">
              <a:avLst/>
            </a:prstGeom>
            <a:solidFill>
              <a:srgbClr val="D6E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8" name="Rectangle 419"/>
            <p:cNvSpPr>
              <a:spLocks noChangeArrowheads="1"/>
            </p:cNvSpPr>
            <p:nvPr/>
          </p:nvSpPr>
          <p:spPr bwMode="auto">
            <a:xfrm>
              <a:off x="4661" y="2752"/>
              <a:ext cx="1694" cy="1"/>
            </a:xfrm>
            <a:prstGeom prst="rect">
              <a:avLst/>
            </a:prstGeom>
            <a:solidFill>
              <a:srgbClr val="D9E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9" name="Rectangle 420"/>
            <p:cNvSpPr>
              <a:spLocks noChangeArrowheads="1"/>
            </p:cNvSpPr>
            <p:nvPr/>
          </p:nvSpPr>
          <p:spPr bwMode="auto">
            <a:xfrm>
              <a:off x="4661" y="2753"/>
              <a:ext cx="1694" cy="1"/>
            </a:xfrm>
            <a:prstGeom prst="rect">
              <a:avLst/>
            </a:prstGeom>
            <a:solidFill>
              <a:srgbClr val="DBE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" name="Rectangle 421"/>
            <p:cNvSpPr>
              <a:spLocks noChangeArrowheads="1"/>
            </p:cNvSpPr>
            <p:nvPr/>
          </p:nvSpPr>
          <p:spPr bwMode="auto">
            <a:xfrm>
              <a:off x="4661" y="2754"/>
              <a:ext cx="1694" cy="1"/>
            </a:xfrm>
            <a:prstGeom prst="rect">
              <a:avLst/>
            </a:prstGeom>
            <a:solidFill>
              <a:srgbClr val="DD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" name="Rectangle 422"/>
            <p:cNvSpPr>
              <a:spLocks noChangeArrowheads="1"/>
            </p:cNvSpPr>
            <p:nvPr/>
          </p:nvSpPr>
          <p:spPr bwMode="auto">
            <a:xfrm>
              <a:off x="4661" y="2755"/>
              <a:ext cx="1694" cy="2"/>
            </a:xfrm>
            <a:prstGeom prst="rect">
              <a:avLst/>
            </a:prstGeom>
            <a:solidFill>
              <a:srgbClr val="DF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2" name="Rectangle 423"/>
            <p:cNvSpPr>
              <a:spLocks noChangeArrowheads="1"/>
            </p:cNvSpPr>
            <p:nvPr/>
          </p:nvSpPr>
          <p:spPr bwMode="auto">
            <a:xfrm>
              <a:off x="4661" y="2757"/>
              <a:ext cx="1694" cy="2"/>
            </a:xfrm>
            <a:prstGeom prst="rect">
              <a:avLst/>
            </a:prstGeom>
            <a:solidFill>
              <a:srgbClr val="E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3" name="Rectangle 424"/>
            <p:cNvSpPr>
              <a:spLocks noChangeArrowheads="1"/>
            </p:cNvSpPr>
            <p:nvPr/>
          </p:nvSpPr>
          <p:spPr bwMode="auto">
            <a:xfrm>
              <a:off x="4661" y="2759"/>
              <a:ext cx="1694" cy="1"/>
            </a:xfrm>
            <a:prstGeom prst="rect">
              <a:avLst/>
            </a:prstGeom>
            <a:solidFill>
              <a:srgbClr val="E5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4" name="Rectangle 425"/>
            <p:cNvSpPr>
              <a:spLocks noChangeArrowheads="1"/>
            </p:cNvSpPr>
            <p:nvPr/>
          </p:nvSpPr>
          <p:spPr bwMode="auto">
            <a:xfrm>
              <a:off x="4661" y="2760"/>
              <a:ext cx="1694" cy="1"/>
            </a:xfrm>
            <a:prstGeom prst="rect">
              <a:avLst/>
            </a:prstGeom>
            <a:solidFill>
              <a:srgbClr val="E8F5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5" name="Rectangle 426"/>
            <p:cNvSpPr>
              <a:spLocks noChangeArrowheads="1"/>
            </p:cNvSpPr>
            <p:nvPr/>
          </p:nvSpPr>
          <p:spPr bwMode="auto">
            <a:xfrm>
              <a:off x="4661" y="2761"/>
              <a:ext cx="1694" cy="2"/>
            </a:xfrm>
            <a:prstGeom prst="rect">
              <a:avLst/>
            </a:prstGeom>
            <a:solidFill>
              <a:srgbClr val="EAF5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6" name="Rectangle 427"/>
            <p:cNvSpPr>
              <a:spLocks noChangeArrowheads="1"/>
            </p:cNvSpPr>
            <p:nvPr/>
          </p:nvSpPr>
          <p:spPr bwMode="auto">
            <a:xfrm>
              <a:off x="4661" y="2763"/>
              <a:ext cx="1694" cy="1"/>
            </a:xfrm>
            <a:prstGeom prst="rect">
              <a:avLst/>
            </a:prstGeom>
            <a:solidFill>
              <a:srgbClr val="ECF7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7" name="Rectangle 428"/>
            <p:cNvSpPr>
              <a:spLocks noChangeArrowheads="1"/>
            </p:cNvSpPr>
            <p:nvPr/>
          </p:nvSpPr>
          <p:spPr bwMode="auto">
            <a:xfrm>
              <a:off x="4661" y="2764"/>
              <a:ext cx="1694" cy="1"/>
            </a:xfrm>
            <a:prstGeom prst="rect">
              <a:avLst/>
            </a:prstGeom>
            <a:solidFill>
              <a:srgbClr val="EE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8" name="Rectangle 429"/>
            <p:cNvSpPr>
              <a:spLocks noChangeArrowheads="1"/>
            </p:cNvSpPr>
            <p:nvPr/>
          </p:nvSpPr>
          <p:spPr bwMode="auto">
            <a:xfrm>
              <a:off x="4661" y="2765"/>
              <a:ext cx="1694" cy="1"/>
            </a:xfrm>
            <a:prstGeom prst="rect">
              <a:avLst/>
            </a:prstGeom>
            <a:solidFill>
              <a:srgbClr val="F1F8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9" name="Rectangle 430"/>
            <p:cNvSpPr>
              <a:spLocks noChangeArrowheads="1"/>
            </p:cNvSpPr>
            <p:nvPr/>
          </p:nvSpPr>
          <p:spPr bwMode="auto">
            <a:xfrm>
              <a:off x="4661" y="2766"/>
              <a:ext cx="1694" cy="2"/>
            </a:xfrm>
            <a:prstGeom prst="rect">
              <a:avLst/>
            </a:prstGeom>
            <a:solidFill>
              <a:srgbClr val="F3F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30" name="Rectangle 431"/>
            <p:cNvSpPr>
              <a:spLocks noChangeArrowheads="1"/>
            </p:cNvSpPr>
            <p:nvPr/>
          </p:nvSpPr>
          <p:spPr bwMode="auto">
            <a:xfrm>
              <a:off x="4661" y="2768"/>
              <a:ext cx="1694" cy="1"/>
            </a:xfrm>
            <a:prstGeom prst="rect">
              <a:avLst/>
            </a:prstGeom>
            <a:solidFill>
              <a:srgbClr val="F5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31" name="Rectangle 432"/>
            <p:cNvSpPr>
              <a:spLocks noChangeArrowheads="1"/>
            </p:cNvSpPr>
            <p:nvPr/>
          </p:nvSpPr>
          <p:spPr bwMode="auto">
            <a:xfrm>
              <a:off x="4661" y="2769"/>
              <a:ext cx="1694" cy="1"/>
            </a:xfrm>
            <a:prstGeom prst="rect">
              <a:avLst/>
            </a:prstGeom>
            <a:solidFill>
              <a:srgbClr val="F7FB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32" name="Rectangle 433"/>
            <p:cNvSpPr>
              <a:spLocks noChangeArrowheads="1"/>
            </p:cNvSpPr>
            <p:nvPr/>
          </p:nvSpPr>
          <p:spPr bwMode="auto">
            <a:xfrm>
              <a:off x="4661" y="2769"/>
              <a:ext cx="1694" cy="2"/>
            </a:xfrm>
            <a:prstGeom prst="rect">
              <a:avLst/>
            </a:prstGeom>
            <a:solidFill>
              <a:srgbClr val="F9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33" name="Rectangle 434"/>
            <p:cNvSpPr>
              <a:spLocks noChangeArrowheads="1"/>
            </p:cNvSpPr>
            <p:nvPr/>
          </p:nvSpPr>
          <p:spPr bwMode="auto">
            <a:xfrm>
              <a:off x="4661" y="2771"/>
              <a:ext cx="1694" cy="1"/>
            </a:xfrm>
            <a:prstGeom prst="rect">
              <a:avLst/>
            </a:prstGeom>
            <a:solidFill>
              <a:srgbClr val="FB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34" name="Rectangle 435"/>
            <p:cNvSpPr>
              <a:spLocks noChangeArrowheads="1"/>
            </p:cNvSpPr>
            <p:nvPr/>
          </p:nvSpPr>
          <p:spPr bwMode="auto">
            <a:xfrm>
              <a:off x="4661" y="2772"/>
              <a:ext cx="1694" cy="1"/>
            </a:xfrm>
            <a:prstGeom prst="rect">
              <a:avLst/>
            </a:prstGeom>
            <a:solidFill>
              <a:srgbClr val="FD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35" name="Rectangle 436"/>
            <p:cNvSpPr>
              <a:spLocks noChangeArrowheads="1"/>
            </p:cNvSpPr>
            <p:nvPr/>
          </p:nvSpPr>
          <p:spPr bwMode="auto">
            <a:xfrm>
              <a:off x="4846" y="2773"/>
              <a:ext cx="1694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36" name="Rectangle 437"/>
            <p:cNvSpPr>
              <a:spLocks noChangeArrowheads="1"/>
            </p:cNvSpPr>
            <p:nvPr/>
          </p:nvSpPr>
          <p:spPr bwMode="auto">
            <a:xfrm>
              <a:off x="4661" y="2686"/>
              <a:ext cx="1694" cy="236"/>
            </a:xfrm>
            <a:prstGeom prst="rect">
              <a:avLst/>
            </a:prstGeom>
            <a:noFill/>
            <a:ln w="22" cap="flat">
              <a:solidFill>
                <a:srgbClr val="9C9C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37" name="Rectangle 439"/>
            <p:cNvSpPr>
              <a:spLocks noChangeArrowheads="1"/>
            </p:cNvSpPr>
            <p:nvPr/>
          </p:nvSpPr>
          <p:spPr bwMode="auto">
            <a:xfrm>
              <a:off x="4657" y="2971"/>
              <a:ext cx="1694" cy="10"/>
            </a:xfrm>
            <a:prstGeom prst="rect">
              <a:avLst/>
            </a:prstGeom>
            <a:solidFill>
              <a:srgbClr val="72B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38" name="Rectangle 440"/>
            <p:cNvSpPr>
              <a:spLocks noChangeArrowheads="1"/>
            </p:cNvSpPr>
            <p:nvPr/>
          </p:nvSpPr>
          <p:spPr bwMode="auto">
            <a:xfrm>
              <a:off x="4657" y="2981"/>
              <a:ext cx="1694" cy="2"/>
            </a:xfrm>
            <a:prstGeom prst="rect">
              <a:avLst/>
            </a:prstGeom>
            <a:solidFill>
              <a:srgbClr val="74C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39" name="Rectangle 441"/>
            <p:cNvSpPr>
              <a:spLocks noChangeArrowheads="1"/>
            </p:cNvSpPr>
            <p:nvPr/>
          </p:nvSpPr>
          <p:spPr bwMode="auto">
            <a:xfrm>
              <a:off x="4657" y="2983"/>
              <a:ext cx="1694" cy="1"/>
            </a:xfrm>
            <a:prstGeom prst="rect">
              <a:avLst/>
            </a:prstGeom>
            <a:solidFill>
              <a:srgbClr val="77C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40" name="Rectangle 442"/>
            <p:cNvSpPr>
              <a:spLocks noChangeArrowheads="1"/>
            </p:cNvSpPr>
            <p:nvPr/>
          </p:nvSpPr>
          <p:spPr bwMode="auto">
            <a:xfrm>
              <a:off x="4657" y="2984"/>
              <a:ext cx="1694" cy="1"/>
            </a:xfrm>
            <a:prstGeom prst="rect">
              <a:avLst/>
            </a:prstGeom>
            <a:solidFill>
              <a:srgbClr val="7AC3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41" name="Rectangle 443"/>
            <p:cNvSpPr>
              <a:spLocks noChangeArrowheads="1"/>
            </p:cNvSpPr>
            <p:nvPr/>
          </p:nvSpPr>
          <p:spPr bwMode="auto">
            <a:xfrm>
              <a:off x="4657" y="2985"/>
              <a:ext cx="1694" cy="2"/>
            </a:xfrm>
            <a:prstGeom prst="rect">
              <a:avLst/>
            </a:prstGeom>
            <a:solidFill>
              <a:srgbClr val="7CC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42" name="Rectangle 444"/>
            <p:cNvSpPr>
              <a:spLocks noChangeArrowheads="1"/>
            </p:cNvSpPr>
            <p:nvPr/>
          </p:nvSpPr>
          <p:spPr bwMode="auto">
            <a:xfrm>
              <a:off x="4657" y="2987"/>
              <a:ext cx="1694" cy="1"/>
            </a:xfrm>
            <a:prstGeom prst="rect">
              <a:avLst/>
            </a:prstGeom>
            <a:solidFill>
              <a:srgbClr val="7EC5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43" name="Rectangle 445"/>
            <p:cNvSpPr>
              <a:spLocks noChangeArrowheads="1"/>
            </p:cNvSpPr>
            <p:nvPr/>
          </p:nvSpPr>
          <p:spPr bwMode="auto">
            <a:xfrm>
              <a:off x="4657" y="2988"/>
              <a:ext cx="1694" cy="1"/>
            </a:xfrm>
            <a:prstGeom prst="rect">
              <a:avLst/>
            </a:prstGeom>
            <a:solidFill>
              <a:srgbClr val="80C6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44" name="Rectangle 446"/>
            <p:cNvSpPr>
              <a:spLocks noChangeArrowheads="1"/>
            </p:cNvSpPr>
            <p:nvPr/>
          </p:nvSpPr>
          <p:spPr bwMode="auto">
            <a:xfrm>
              <a:off x="4657" y="2989"/>
              <a:ext cx="1694" cy="1"/>
            </a:xfrm>
            <a:prstGeom prst="rect">
              <a:avLst/>
            </a:prstGeom>
            <a:solidFill>
              <a:srgbClr val="83C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45" name="Rectangle 447"/>
            <p:cNvSpPr>
              <a:spLocks noChangeArrowheads="1"/>
            </p:cNvSpPr>
            <p:nvPr/>
          </p:nvSpPr>
          <p:spPr bwMode="auto">
            <a:xfrm>
              <a:off x="4657" y="2990"/>
              <a:ext cx="1694" cy="2"/>
            </a:xfrm>
            <a:prstGeom prst="rect">
              <a:avLst/>
            </a:prstGeom>
            <a:solidFill>
              <a:srgbClr val="85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46" name="Rectangle 448"/>
            <p:cNvSpPr>
              <a:spLocks noChangeArrowheads="1"/>
            </p:cNvSpPr>
            <p:nvPr/>
          </p:nvSpPr>
          <p:spPr bwMode="auto">
            <a:xfrm>
              <a:off x="4657" y="2992"/>
              <a:ext cx="1694" cy="1"/>
            </a:xfrm>
            <a:prstGeom prst="rect">
              <a:avLst/>
            </a:prstGeom>
            <a:solidFill>
              <a:srgbClr val="87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47" name="Rectangle 449"/>
            <p:cNvSpPr>
              <a:spLocks noChangeArrowheads="1"/>
            </p:cNvSpPr>
            <p:nvPr/>
          </p:nvSpPr>
          <p:spPr bwMode="auto">
            <a:xfrm>
              <a:off x="4657" y="2993"/>
              <a:ext cx="1694" cy="1"/>
            </a:xfrm>
            <a:prstGeom prst="rect">
              <a:avLst/>
            </a:prstGeom>
            <a:solidFill>
              <a:srgbClr val="89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48" name="Rectangle 450"/>
            <p:cNvSpPr>
              <a:spLocks noChangeArrowheads="1"/>
            </p:cNvSpPr>
            <p:nvPr/>
          </p:nvSpPr>
          <p:spPr bwMode="auto">
            <a:xfrm>
              <a:off x="4657" y="2994"/>
              <a:ext cx="1694" cy="1"/>
            </a:xfrm>
            <a:prstGeom prst="rect">
              <a:avLst/>
            </a:prstGeom>
            <a:solidFill>
              <a:srgbClr val="8BC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49" name="Rectangle 451"/>
            <p:cNvSpPr>
              <a:spLocks noChangeArrowheads="1"/>
            </p:cNvSpPr>
            <p:nvPr/>
          </p:nvSpPr>
          <p:spPr bwMode="auto">
            <a:xfrm>
              <a:off x="4657" y="2995"/>
              <a:ext cx="1694" cy="1"/>
            </a:xfrm>
            <a:prstGeom prst="rect">
              <a:avLst/>
            </a:prstGeom>
            <a:solidFill>
              <a:srgbClr val="8DC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50" name="Rectangle 452"/>
            <p:cNvSpPr>
              <a:spLocks noChangeArrowheads="1"/>
            </p:cNvSpPr>
            <p:nvPr/>
          </p:nvSpPr>
          <p:spPr bwMode="auto">
            <a:xfrm>
              <a:off x="4657" y="2996"/>
              <a:ext cx="1694" cy="2"/>
            </a:xfrm>
            <a:prstGeom prst="rect">
              <a:avLst/>
            </a:prstGeom>
            <a:solidFill>
              <a:srgbClr val="8FC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51" name="Rectangle 453"/>
            <p:cNvSpPr>
              <a:spLocks noChangeArrowheads="1"/>
            </p:cNvSpPr>
            <p:nvPr/>
          </p:nvSpPr>
          <p:spPr bwMode="auto">
            <a:xfrm>
              <a:off x="4657" y="2998"/>
              <a:ext cx="1694" cy="1"/>
            </a:xfrm>
            <a:prstGeom prst="rect">
              <a:avLst/>
            </a:prstGeom>
            <a:solidFill>
              <a:srgbClr val="92C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52" name="Rectangle 454"/>
            <p:cNvSpPr>
              <a:spLocks noChangeArrowheads="1"/>
            </p:cNvSpPr>
            <p:nvPr/>
          </p:nvSpPr>
          <p:spPr bwMode="auto">
            <a:xfrm>
              <a:off x="4657" y="2999"/>
              <a:ext cx="1694" cy="1"/>
            </a:xfrm>
            <a:prstGeom prst="rect">
              <a:avLst/>
            </a:prstGeom>
            <a:solidFill>
              <a:srgbClr val="94CE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53" name="Rectangle 455"/>
            <p:cNvSpPr>
              <a:spLocks noChangeArrowheads="1"/>
            </p:cNvSpPr>
            <p:nvPr/>
          </p:nvSpPr>
          <p:spPr bwMode="auto">
            <a:xfrm>
              <a:off x="4657" y="3000"/>
              <a:ext cx="1694" cy="1"/>
            </a:xfrm>
            <a:prstGeom prst="rect">
              <a:avLst/>
            </a:prstGeom>
            <a:solidFill>
              <a:srgbClr val="96CF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54" name="Rectangle 456"/>
            <p:cNvSpPr>
              <a:spLocks noChangeArrowheads="1"/>
            </p:cNvSpPr>
            <p:nvPr/>
          </p:nvSpPr>
          <p:spPr bwMode="auto">
            <a:xfrm>
              <a:off x="4657" y="3001"/>
              <a:ext cx="1694" cy="1"/>
            </a:xfrm>
            <a:prstGeom prst="rect">
              <a:avLst/>
            </a:prstGeom>
            <a:solidFill>
              <a:srgbClr val="98D0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55" name="Rectangle 457"/>
            <p:cNvSpPr>
              <a:spLocks noChangeArrowheads="1"/>
            </p:cNvSpPr>
            <p:nvPr/>
          </p:nvSpPr>
          <p:spPr bwMode="auto">
            <a:xfrm>
              <a:off x="4657" y="3002"/>
              <a:ext cx="1694" cy="2"/>
            </a:xfrm>
            <a:prstGeom prst="rect">
              <a:avLst/>
            </a:prstGeom>
            <a:solidFill>
              <a:srgbClr val="9AD1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56" name="Rectangle 458"/>
            <p:cNvSpPr>
              <a:spLocks noChangeArrowheads="1"/>
            </p:cNvSpPr>
            <p:nvPr/>
          </p:nvSpPr>
          <p:spPr bwMode="auto">
            <a:xfrm>
              <a:off x="4657" y="3004"/>
              <a:ext cx="1694" cy="1"/>
            </a:xfrm>
            <a:prstGeom prst="rect">
              <a:avLst/>
            </a:prstGeom>
            <a:solidFill>
              <a:srgbClr val="9CD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57" name="Rectangle 459"/>
            <p:cNvSpPr>
              <a:spLocks noChangeArrowheads="1"/>
            </p:cNvSpPr>
            <p:nvPr/>
          </p:nvSpPr>
          <p:spPr bwMode="auto">
            <a:xfrm>
              <a:off x="4657" y="3004"/>
              <a:ext cx="1694" cy="1"/>
            </a:xfrm>
            <a:prstGeom prst="rect">
              <a:avLst/>
            </a:prstGeom>
            <a:solidFill>
              <a:srgbClr val="9ED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58" name="Rectangle 460"/>
            <p:cNvSpPr>
              <a:spLocks noChangeArrowheads="1"/>
            </p:cNvSpPr>
            <p:nvPr/>
          </p:nvSpPr>
          <p:spPr bwMode="auto">
            <a:xfrm>
              <a:off x="4657" y="3005"/>
              <a:ext cx="1694" cy="2"/>
            </a:xfrm>
            <a:prstGeom prst="rect">
              <a:avLst/>
            </a:prstGeom>
            <a:solidFill>
              <a:srgbClr val="A0D4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59" name="Rectangle 461"/>
            <p:cNvSpPr>
              <a:spLocks noChangeArrowheads="1"/>
            </p:cNvSpPr>
            <p:nvPr/>
          </p:nvSpPr>
          <p:spPr bwMode="auto">
            <a:xfrm>
              <a:off x="4657" y="3007"/>
              <a:ext cx="1694" cy="2"/>
            </a:xfrm>
            <a:prstGeom prst="rect">
              <a:avLst/>
            </a:prstGeom>
            <a:solidFill>
              <a:srgbClr val="A3D5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60" name="Rectangle 462"/>
            <p:cNvSpPr>
              <a:spLocks noChangeArrowheads="1"/>
            </p:cNvSpPr>
            <p:nvPr/>
          </p:nvSpPr>
          <p:spPr bwMode="auto">
            <a:xfrm>
              <a:off x="4657" y="3009"/>
              <a:ext cx="1694" cy="1"/>
            </a:xfrm>
            <a:prstGeom prst="rect">
              <a:avLst/>
            </a:prstGeom>
            <a:solidFill>
              <a:srgbClr val="A5D6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61" name="Rectangle 463"/>
            <p:cNvSpPr>
              <a:spLocks noChangeArrowheads="1"/>
            </p:cNvSpPr>
            <p:nvPr/>
          </p:nvSpPr>
          <p:spPr bwMode="auto">
            <a:xfrm>
              <a:off x="4657" y="3009"/>
              <a:ext cx="1694" cy="1"/>
            </a:xfrm>
            <a:prstGeom prst="rect">
              <a:avLst/>
            </a:prstGeom>
            <a:solidFill>
              <a:srgbClr val="A7D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62" name="Rectangle 464"/>
            <p:cNvSpPr>
              <a:spLocks noChangeArrowheads="1"/>
            </p:cNvSpPr>
            <p:nvPr/>
          </p:nvSpPr>
          <p:spPr bwMode="auto">
            <a:xfrm>
              <a:off x="4657" y="3010"/>
              <a:ext cx="1694" cy="2"/>
            </a:xfrm>
            <a:prstGeom prst="rect">
              <a:avLst/>
            </a:prstGeom>
            <a:solidFill>
              <a:srgbClr val="A9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63" name="Rectangle 465"/>
            <p:cNvSpPr>
              <a:spLocks noChangeArrowheads="1"/>
            </p:cNvSpPr>
            <p:nvPr/>
          </p:nvSpPr>
          <p:spPr bwMode="auto">
            <a:xfrm>
              <a:off x="4657" y="3012"/>
              <a:ext cx="1694" cy="2"/>
            </a:xfrm>
            <a:prstGeom prst="rect">
              <a:avLst/>
            </a:prstGeom>
            <a:solidFill>
              <a:srgbClr val="ACD9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64" name="Rectangle 466"/>
            <p:cNvSpPr>
              <a:spLocks noChangeArrowheads="1"/>
            </p:cNvSpPr>
            <p:nvPr/>
          </p:nvSpPr>
          <p:spPr bwMode="auto">
            <a:xfrm>
              <a:off x="4657" y="3014"/>
              <a:ext cx="1694" cy="1"/>
            </a:xfrm>
            <a:prstGeom prst="rect">
              <a:avLst/>
            </a:prstGeom>
            <a:solidFill>
              <a:srgbClr val="AFD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65" name="Rectangle 467"/>
            <p:cNvSpPr>
              <a:spLocks noChangeArrowheads="1"/>
            </p:cNvSpPr>
            <p:nvPr/>
          </p:nvSpPr>
          <p:spPr bwMode="auto">
            <a:xfrm>
              <a:off x="4657" y="3015"/>
              <a:ext cx="1694" cy="2"/>
            </a:xfrm>
            <a:prstGeom prst="rect">
              <a:avLst/>
            </a:prstGeom>
            <a:solidFill>
              <a:srgbClr val="B2DC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66" name="Rectangle 468"/>
            <p:cNvSpPr>
              <a:spLocks noChangeArrowheads="1"/>
            </p:cNvSpPr>
            <p:nvPr/>
          </p:nvSpPr>
          <p:spPr bwMode="auto">
            <a:xfrm>
              <a:off x="4657" y="3017"/>
              <a:ext cx="1694" cy="1"/>
            </a:xfrm>
            <a:prstGeom prst="rect">
              <a:avLst/>
            </a:prstGeom>
            <a:solidFill>
              <a:srgbClr val="B4D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67" name="Rectangle 469"/>
            <p:cNvSpPr>
              <a:spLocks noChangeArrowheads="1"/>
            </p:cNvSpPr>
            <p:nvPr/>
          </p:nvSpPr>
          <p:spPr bwMode="auto">
            <a:xfrm>
              <a:off x="4657" y="3018"/>
              <a:ext cx="1694" cy="1"/>
            </a:xfrm>
            <a:prstGeom prst="rect">
              <a:avLst/>
            </a:prstGeom>
            <a:solidFill>
              <a:srgbClr val="B6DE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68" name="Rectangle 470"/>
            <p:cNvSpPr>
              <a:spLocks noChangeArrowheads="1"/>
            </p:cNvSpPr>
            <p:nvPr/>
          </p:nvSpPr>
          <p:spPr bwMode="auto">
            <a:xfrm>
              <a:off x="4657" y="3019"/>
              <a:ext cx="1694" cy="1"/>
            </a:xfrm>
            <a:prstGeom prst="rect">
              <a:avLst/>
            </a:prstGeom>
            <a:solidFill>
              <a:srgbClr val="B8D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69" name="Rectangle 471"/>
            <p:cNvSpPr>
              <a:spLocks noChangeArrowheads="1"/>
            </p:cNvSpPr>
            <p:nvPr/>
          </p:nvSpPr>
          <p:spPr bwMode="auto">
            <a:xfrm>
              <a:off x="4657" y="3020"/>
              <a:ext cx="1694" cy="2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70" name="Rectangle 472"/>
            <p:cNvSpPr>
              <a:spLocks noChangeArrowheads="1"/>
            </p:cNvSpPr>
            <p:nvPr/>
          </p:nvSpPr>
          <p:spPr bwMode="auto">
            <a:xfrm>
              <a:off x="4657" y="3022"/>
              <a:ext cx="1694" cy="2"/>
            </a:xfrm>
            <a:prstGeom prst="rect">
              <a:avLst/>
            </a:prstGeom>
            <a:solidFill>
              <a:srgbClr val="BEE2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71" name="Rectangle 473"/>
            <p:cNvSpPr>
              <a:spLocks noChangeArrowheads="1"/>
            </p:cNvSpPr>
            <p:nvPr/>
          </p:nvSpPr>
          <p:spPr bwMode="auto">
            <a:xfrm>
              <a:off x="4657" y="3024"/>
              <a:ext cx="1694" cy="1"/>
            </a:xfrm>
            <a:prstGeom prst="rect">
              <a:avLst/>
            </a:prstGeom>
            <a:solidFill>
              <a:srgbClr val="C1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72" name="Rectangle 474"/>
            <p:cNvSpPr>
              <a:spLocks noChangeArrowheads="1"/>
            </p:cNvSpPr>
            <p:nvPr/>
          </p:nvSpPr>
          <p:spPr bwMode="auto">
            <a:xfrm>
              <a:off x="4657" y="3025"/>
              <a:ext cx="1694" cy="2"/>
            </a:xfrm>
            <a:prstGeom prst="rect">
              <a:avLst/>
            </a:prstGeom>
            <a:solidFill>
              <a:srgbClr val="C4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73" name="Rectangle 475"/>
            <p:cNvSpPr>
              <a:spLocks noChangeArrowheads="1"/>
            </p:cNvSpPr>
            <p:nvPr/>
          </p:nvSpPr>
          <p:spPr bwMode="auto">
            <a:xfrm>
              <a:off x="4657" y="3027"/>
              <a:ext cx="1694" cy="2"/>
            </a:xfrm>
            <a:prstGeom prst="rect">
              <a:avLst/>
            </a:prstGeom>
            <a:solidFill>
              <a:srgbClr val="C7E5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74" name="Rectangle 476"/>
            <p:cNvSpPr>
              <a:spLocks noChangeArrowheads="1"/>
            </p:cNvSpPr>
            <p:nvPr/>
          </p:nvSpPr>
          <p:spPr bwMode="auto">
            <a:xfrm>
              <a:off x="4657" y="3029"/>
              <a:ext cx="1694" cy="1"/>
            </a:xfrm>
            <a:prstGeom prst="rect">
              <a:avLst/>
            </a:prstGeom>
            <a:solidFill>
              <a:srgbClr val="CAE7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75" name="Rectangle 477"/>
            <p:cNvSpPr>
              <a:spLocks noChangeArrowheads="1"/>
            </p:cNvSpPr>
            <p:nvPr/>
          </p:nvSpPr>
          <p:spPr bwMode="auto">
            <a:xfrm>
              <a:off x="4657" y="3029"/>
              <a:ext cx="1694" cy="2"/>
            </a:xfrm>
            <a:prstGeom prst="rect">
              <a:avLst/>
            </a:prstGeom>
            <a:solidFill>
              <a:srgbClr val="CCE8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76" name="Rectangle 478"/>
            <p:cNvSpPr>
              <a:spLocks noChangeArrowheads="1"/>
            </p:cNvSpPr>
            <p:nvPr/>
          </p:nvSpPr>
          <p:spPr bwMode="auto">
            <a:xfrm>
              <a:off x="4657" y="3031"/>
              <a:ext cx="1694" cy="1"/>
            </a:xfrm>
            <a:prstGeom prst="rect">
              <a:avLst/>
            </a:prstGeom>
            <a:solidFill>
              <a:srgbClr val="CEE9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77" name="Rectangle 479"/>
            <p:cNvSpPr>
              <a:spLocks noChangeArrowheads="1"/>
            </p:cNvSpPr>
            <p:nvPr/>
          </p:nvSpPr>
          <p:spPr bwMode="auto">
            <a:xfrm>
              <a:off x="4657" y="3032"/>
              <a:ext cx="1694" cy="2"/>
            </a:xfrm>
            <a:prstGeom prst="rect">
              <a:avLst/>
            </a:prstGeom>
            <a:solidFill>
              <a:srgbClr val="D0E9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78" name="Rectangle 480"/>
            <p:cNvSpPr>
              <a:spLocks noChangeArrowheads="1"/>
            </p:cNvSpPr>
            <p:nvPr/>
          </p:nvSpPr>
          <p:spPr bwMode="auto">
            <a:xfrm>
              <a:off x="4657" y="3034"/>
              <a:ext cx="1694" cy="1"/>
            </a:xfrm>
            <a:prstGeom prst="rect">
              <a:avLst/>
            </a:prstGeom>
            <a:solidFill>
              <a:srgbClr val="D3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79" name="Rectangle 481"/>
            <p:cNvSpPr>
              <a:spLocks noChangeArrowheads="1"/>
            </p:cNvSpPr>
            <p:nvPr/>
          </p:nvSpPr>
          <p:spPr bwMode="auto">
            <a:xfrm>
              <a:off x="4657" y="3035"/>
              <a:ext cx="1694" cy="2"/>
            </a:xfrm>
            <a:prstGeom prst="rect">
              <a:avLst/>
            </a:prstGeom>
            <a:solidFill>
              <a:srgbClr val="D6E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0" name="Rectangle 482"/>
            <p:cNvSpPr>
              <a:spLocks noChangeArrowheads="1"/>
            </p:cNvSpPr>
            <p:nvPr/>
          </p:nvSpPr>
          <p:spPr bwMode="auto">
            <a:xfrm>
              <a:off x="4657" y="3037"/>
              <a:ext cx="1694" cy="1"/>
            </a:xfrm>
            <a:prstGeom prst="rect">
              <a:avLst/>
            </a:prstGeom>
            <a:solidFill>
              <a:srgbClr val="D9E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1" name="Rectangle 483"/>
            <p:cNvSpPr>
              <a:spLocks noChangeArrowheads="1"/>
            </p:cNvSpPr>
            <p:nvPr/>
          </p:nvSpPr>
          <p:spPr bwMode="auto">
            <a:xfrm>
              <a:off x="4657" y="3038"/>
              <a:ext cx="1694" cy="2"/>
            </a:xfrm>
            <a:prstGeom prst="rect">
              <a:avLst/>
            </a:prstGeom>
            <a:solidFill>
              <a:srgbClr val="DBE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2" name="Rectangle 484"/>
            <p:cNvSpPr>
              <a:spLocks noChangeArrowheads="1"/>
            </p:cNvSpPr>
            <p:nvPr/>
          </p:nvSpPr>
          <p:spPr bwMode="auto">
            <a:xfrm>
              <a:off x="4657" y="3040"/>
              <a:ext cx="1694" cy="1"/>
            </a:xfrm>
            <a:prstGeom prst="rect">
              <a:avLst/>
            </a:prstGeom>
            <a:solidFill>
              <a:srgbClr val="DD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3" name="Rectangle 485"/>
            <p:cNvSpPr>
              <a:spLocks noChangeArrowheads="1"/>
            </p:cNvSpPr>
            <p:nvPr/>
          </p:nvSpPr>
          <p:spPr bwMode="auto">
            <a:xfrm>
              <a:off x="4657" y="3040"/>
              <a:ext cx="1694" cy="2"/>
            </a:xfrm>
            <a:prstGeom prst="rect">
              <a:avLst/>
            </a:prstGeom>
            <a:solidFill>
              <a:srgbClr val="DF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4" name="Rectangle 486"/>
            <p:cNvSpPr>
              <a:spLocks noChangeArrowheads="1"/>
            </p:cNvSpPr>
            <p:nvPr/>
          </p:nvSpPr>
          <p:spPr bwMode="auto">
            <a:xfrm>
              <a:off x="4657" y="3042"/>
              <a:ext cx="1694" cy="2"/>
            </a:xfrm>
            <a:prstGeom prst="rect">
              <a:avLst/>
            </a:prstGeom>
            <a:solidFill>
              <a:srgbClr val="E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5" name="Rectangle 487"/>
            <p:cNvSpPr>
              <a:spLocks noChangeArrowheads="1"/>
            </p:cNvSpPr>
            <p:nvPr/>
          </p:nvSpPr>
          <p:spPr bwMode="auto">
            <a:xfrm>
              <a:off x="4657" y="3044"/>
              <a:ext cx="1694" cy="1"/>
            </a:xfrm>
            <a:prstGeom prst="rect">
              <a:avLst/>
            </a:prstGeom>
            <a:solidFill>
              <a:srgbClr val="E5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6" name="Rectangle 488"/>
            <p:cNvSpPr>
              <a:spLocks noChangeArrowheads="1"/>
            </p:cNvSpPr>
            <p:nvPr/>
          </p:nvSpPr>
          <p:spPr bwMode="auto">
            <a:xfrm>
              <a:off x="4657" y="3045"/>
              <a:ext cx="1694" cy="1"/>
            </a:xfrm>
            <a:prstGeom prst="rect">
              <a:avLst/>
            </a:prstGeom>
            <a:solidFill>
              <a:srgbClr val="E8F5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7" name="Rectangle 489"/>
            <p:cNvSpPr>
              <a:spLocks noChangeArrowheads="1"/>
            </p:cNvSpPr>
            <p:nvPr/>
          </p:nvSpPr>
          <p:spPr bwMode="auto">
            <a:xfrm>
              <a:off x="4657" y="3046"/>
              <a:ext cx="1694" cy="2"/>
            </a:xfrm>
            <a:prstGeom prst="rect">
              <a:avLst/>
            </a:prstGeom>
            <a:solidFill>
              <a:srgbClr val="EAF5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8" name="Rectangle 490"/>
            <p:cNvSpPr>
              <a:spLocks noChangeArrowheads="1"/>
            </p:cNvSpPr>
            <p:nvPr/>
          </p:nvSpPr>
          <p:spPr bwMode="auto">
            <a:xfrm>
              <a:off x="4657" y="3048"/>
              <a:ext cx="1694" cy="1"/>
            </a:xfrm>
            <a:prstGeom prst="rect">
              <a:avLst/>
            </a:prstGeom>
            <a:solidFill>
              <a:srgbClr val="ECF7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9" name="Rectangle 491"/>
            <p:cNvSpPr>
              <a:spLocks noChangeArrowheads="1"/>
            </p:cNvSpPr>
            <p:nvPr/>
          </p:nvSpPr>
          <p:spPr bwMode="auto">
            <a:xfrm>
              <a:off x="4657" y="3049"/>
              <a:ext cx="1694" cy="1"/>
            </a:xfrm>
            <a:prstGeom prst="rect">
              <a:avLst/>
            </a:prstGeom>
            <a:solidFill>
              <a:srgbClr val="EE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0" name="Rectangle 492"/>
            <p:cNvSpPr>
              <a:spLocks noChangeArrowheads="1"/>
            </p:cNvSpPr>
            <p:nvPr/>
          </p:nvSpPr>
          <p:spPr bwMode="auto">
            <a:xfrm>
              <a:off x="4657" y="3050"/>
              <a:ext cx="1694" cy="1"/>
            </a:xfrm>
            <a:prstGeom prst="rect">
              <a:avLst/>
            </a:prstGeom>
            <a:solidFill>
              <a:srgbClr val="F1F8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1" name="Rectangle 493"/>
            <p:cNvSpPr>
              <a:spLocks noChangeArrowheads="1"/>
            </p:cNvSpPr>
            <p:nvPr/>
          </p:nvSpPr>
          <p:spPr bwMode="auto">
            <a:xfrm>
              <a:off x="4657" y="3051"/>
              <a:ext cx="1694" cy="2"/>
            </a:xfrm>
            <a:prstGeom prst="rect">
              <a:avLst/>
            </a:prstGeom>
            <a:solidFill>
              <a:srgbClr val="F3F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2" name="Rectangle 494"/>
            <p:cNvSpPr>
              <a:spLocks noChangeArrowheads="1"/>
            </p:cNvSpPr>
            <p:nvPr/>
          </p:nvSpPr>
          <p:spPr bwMode="auto">
            <a:xfrm>
              <a:off x="4657" y="3053"/>
              <a:ext cx="1694" cy="1"/>
            </a:xfrm>
            <a:prstGeom prst="rect">
              <a:avLst/>
            </a:prstGeom>
            <a:solidFill>
              <a:srgbClr val="F5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3" name="Rectangle 495"/>
            <p:cNvSpPr>
              <a:spLocks noChangeArrowheads="1"/>
            </p:cNvSpPr>
            <p:nvPr/>
          </p:nvSpPr>
          <p:spPr bwMode="auto">
            <a:xfrm>
              <a:off x="4657" y="3054"/>
              <a:ext cx="1694" cy="1"/>
            </a:xfrm>
            <a:prstGeom prst="rect">
              <a:avLst/>
            </a:prstGeom>
            <a:solidFill>
              <a:srgbClr val="F7FB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4" name="Rectangle 496"/>
            <p:cNvSpPr>
              <a:spLocks noChangeArrowheads="1"/>
            </p:cNvSpPr>
            <p:nvPr/>
          </p:nvSpPr>
          <p:spPr bwMode="auto">
            <a:xfrm>
              <a:off x="4657" y="3055"/>
              <a:ext cx="1694" cy="1"/>
            </a:xfrm>
            <a:prstGeom prst="rect">
              <a:avLst/>
            </a:prstGeom>
            <a:solidFill>
              <a:srgbClr val="F9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5" name="Rectangle 497"/>
            <p:cNvSpPr>
              <a:spLocks noChangeArrowheads="1"/>
            </p:cNvSpPr>
            <p:nvPr/>
          </p:nvSpPr>
          <p:spPr bwMode="auto">
            <a:xfrm>
              <a:off x="4657" y="3056"/>
              <a:ext cx="1694" cy="1"/>
            </a:xfrm>
            <a:prstGeom prst="rect">
              <a:avLst/>
            </a:prstGeom>
            <a:solidFill>
              <a:srgbClr val="FB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6" name="Rectangle 498"/>
            <p:cNvSpPr>
              <a:spLocks noChangeArrowheads="1"/>
            </p:cNvSpPr>
            <p:nvPr/>
          </p:nvSpPr>
          <p:spPr bwMode="auto">
            <a:xfrm>
              <a:off x="4657" y="3057"/>
              <a:ext cx="1694" cy="1"/>
            </a:xfrm>
            <a:prstGeom prst="rect">
              <a:avLst/>
            </a:prstGeom>
            <a:solidFill>
              <a:srgbClr val="FD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7" name="Rectangle 499"/>
            <p:cNvSpPr>
              <a:spLocks noChangeArrowheads="1"/>
            </p:cNvSpPr>
            <p:nvPr/>
          </p:nvSpPr>
          <p:spPr bwMode="auto">
            <a:xfrm>
              <a:off x="4842" y="3058"/>
              <a:ext cx="1694" cy="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8" name="Rectangle 500"/>
            <p:cNvSpPr>
              <a:spLocks noChangeArrowheads="1"/>
            </p:cNvSpPr>
            <p:nvPr/>
          </p:nvSpPr>
          <p:spPr bwMode="auto">
            <a:xfrm>
              <a:off x="4657" y="2971"/>
              <a:ext cx="1694" cy="237"/>
            </a:xfrm>
            <a:prstGeom prst="rect">
              <a:avLst/>
            </a:prstGeom>
            <a:noFill/>
            <a:ln w="22" cap="flat">
              <a:solidFill>
                <a:srgbClr val="9C9C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9" name="Rectangle 502"/>
            <p:cNvSpPr>
              <a:spLocks noChangeArrowheads="1"/>
            </p:cNvSpPr>
            <p:nvPr/>
          </p:nvSpPr>
          <p:spPr bwMode="auto">
            <a:xfrm>
              <a:off x="4846" y="3256"/>
              <a:ext cx="1694" cy="2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00" name="Rectangle 503"/>
            <p:cNvSpPr>
              <a:spLocks noChangeArrowheads="1"/>
            </p:cNvSpPr>
            <p:nvPr/>
          </p:nvSpPr>
          <p:spPr bwMode="auto">
            <a:xfrm>
              <a:off x="4661" y="3256"/>
              <a:ext cx="1694" cy="236"/>
            </a:xfrm>
            <a:prstGeom prst="rect">
              <a:avLst/>
            </a:prstGeom>
            <a:noFill/>
            <a:ln w="22" cap="flat">
              <a:solidFill>
                <a:srgbClr val="9C9C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01" name="Rectangle 505"/>
            <p:cNvSpPr>
              <a:spLocks noChangeArrowheads="1"/>
            </p:cNvSpPr>
            <p:nvPr/>
          </p:nvSpPr>
          <p:spPr bwMode="auto">
            <a:xfrm>
              <a:off x="4871" y="3566"/>
              <a:ext cx="1710" cy="2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02" name="Freeform 508"/>
            <p:cNvSpPr>
              <a:spLocks/>
            </p:cNvSpPr>
            <p:nvPr/>
          </p:nvSpPr>
          <p:spPr bwMode="auto">
            <a:xfrm>
              <a:off x="6411" y="2086"/>
              <a:ext cx="262" cy="1033"/>
            </a:xfrm>
            <a:custGeom>
              <a:avLst/>
              <a:gdLst>
                <a:gd name="T0" fmla="*/ 0 w 516"/>
                <a:gd name="T1" fmla="*/ 0 h 4944"/>
                <a:gd name="T2" fmla="*/ 258 w 516"/>
                <a:gd name="T3" fmla="*/ 43 h 4944"/>
                <a:gd name="T4" fmla="*/ 258 w 516"/>
                <a:gd name="T5" fmla="*/ 2430 h 4944"/>
                <a:gd name="T6" fmla="*/ 516 w 516"/>
                <a:gd name="T7" fmla="*/ 2472 h 4944"/>
                <a:gd name="T8" fmla="*/ 258 w 516"/>
                <a:gd name="T9" fmla="*/ 2515 h 4944"/>
                <a:gd name="T10" fmla="*/ 258 w 516"/>
                <a:gd name="T11" fmla="*/ 4902 h 4944"/>
                <a:gd name="T12" fmla="*/ 0 w 516"/>
                <a:gd name="T13" fmla="*/ 4944 h 4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6" h="4944">
                  <a:moveTo>
                    <a:pt x="0" y="0"/>
                  </a:moveTo>
                  <a:cubicBezTo>
                    <a:pt x="143" y="0"/>
                    <a:pt x="258" y="20"/>
                    <a:pt x="258" y="43"/>
                  </a:cubicBezTo>
                  <a:lnTo>
                    <a:pt x="258" y="2430"/>
                  </a:lnTo>
                  <a:cubicBezTo>
                    <a:pt x="258" y="2453"/>
                    <a:pt x="374" y="2472"/>
                    <a:pt x="516" y="2472"/>
                  </a:cubicBezTo>
                  <a:cubicBezTo>
                    <a:pt x="374" y="2472"/>
                    <a:pt x="258" y="2492"/>
                    <a:pt x="258" y="2515"/>
                  </a:cubicBezTo>
                  <a:lnTo>
                    <a:pt x="258" y="4902"/>
                  </a:lnTo>
                  <a:cubicBezTo>
                    <a:pt x="258" y="4925"/>
                    <a:pt x="143" y="4944"/>
                    <a:pt x="0" y="4944"/>
                  </a:cubicBezTo>
                </a:path>
              </a:pathLst>
            </a:custGeom>
            <a:noFill/>
            <a:ln w="25" cap="flat">
              <a:solidFill>
                <a:srgbClr val="2222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03" name="Freeform 509"/>
            <p:cNvSpPr>
              <a:spLocks/>
            </p:cNvSpPr>
            <p:nvPr/>
          </p:nvSpPr>
          <p:spPr bwMode="auto">
            <a:xfrm>
              <a:off x="6703" y="2193"/>
              <a:ext cx="836" cy="819"/>
            </a:xfrm>
            <a:custGeom>
              <a:avLst/>
              <a:gdLst>
                <a:gd name="T0" fmla="*/ 0 w 2556"/>
                <a:gd name="T1" fmla="*/ 426 h 3916"/>
                <a:gd name="T2" fmla="*/ 426 w 2556"/>
                <a:gd name="T3" fmla="*/ 0 h 3916"/>
                <a:gd name="T4" fmla="*/ 2130 w 2556"/>
                <a:gd name="T5" fmla="*/ 0 h 3916"/>
                <a:gd name="T6" fmla="*/ 2556 w 2556"/>
                <a:gd name="T7" fmla="*/ 426 h 3916"/>
                <a:gd name="T8" fmla="*/ 2556 w 2556"/>
                <a:gd name="T9" fmla="*/ 3490 h 3916"/>
                <a:gd name="T10" fmla="*/ 2130 w 2556"/>
                <a:gd name="T11" fmla="*/ 3916 h 3916"/>
                <a:gd name="T12" fmla="*/ 426 w 2556"/>
                <a:gd name="T13" fmla="*/ 3916 h 3916"/>
                <a:gd name="T14" fmla="*/ 0 w 2556"/>
                <a:gd name="T15" fmla="*/ 3490 h 3916"/>
                <a:gd name="T16" fmla="*/ 0 w 2556"/>
                <a:gd name="T17" fmla="*/ 426 h 3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6" h="3916">
                  <a:moveTo>
                    <a:pt x="0" y="426"/>
                  </a:moveTo>
                  <a:cubicBezTo>
                    <a:pt x="0" y="191"/>
                    <a:pt x="191" y="0"/>
                    <a:pt x="426" y="0"/>
                  </a:cubicBezTo>
                  <a:lnTo>
                    <a:pt x="2130" y="0"/>
                  </a:lnTo>
                  <a:cubicBezTo>
                    <a:pt x="2366" y="0"/>
                    <a:pt x="2556" y="191"/>
                    <a:pt x="2556" y="426"/>
                  </a:cubicBezTo>
                  <a:lnTo>
                    <a:pt x="2556" y="3490"/>
                  </a:lnTo>
                  <a:cubicBezTo>
                    <a:pt x="2556" y="3726"/>
                    <a:pt x="2366" y="3916"/>
                    <a:pt x="2130" y="3916"/>
                  </a:cubicBezTo>
                  <a:lnTo>
                    <a:pt x="426" y="3916"/>
                  </a:lnTo>
                  <a:cubicBezTo>
                    <a:pt x="191" y="3916"/>
                    <a:pt x="0" y="3726"/>
                    <a:pt x="0" y="3490"/>
                  </a:cubicBezTo>
                  <a:lnTo>
                    <a:pt x="0" y="426"/>
                  </a:lnTo>
                  <a:close/>
                </a:path>
              </a:pathLst>
            </a:custGeom>
            <a:solidFill>
              <a:srgbClr val="CECEE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04" name="Rectangle 517"/>
            <p:cNvSpPr>
              <a:spLocks noChangeArrowheads="1"/>
            </p:cNvSpPr>
            <p:nvPr/>
          </p:nvSpPr>
          <p:spPr bwMode="auto">
            <a:xfrm>
              <a:off x="6640" y="279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Freeform 518"/>
            <p:cNvSpPr>
              <a:spLocks/>
            </p:cNvSpPr>
            <p:nvPr/>
          </p:nvSpPr>
          <p:spPr bwMode="auto">
            <a:xfrm>
              <a:off x="224" y="719"/>
              <a:ext cx="7150" cy="207"/>
            </a:xfrm>
            <a:custGeom>
              <a:avLst/>
              <a:gdLst>
                <a:gd name="T0" fmla="*/ 0 w 21928"/>
                <a:gd name="T1" fmla="*/ 172 h 1028"/>
                <a:gd name="T2" fmla="*/ 172 w 21928"/>
                <a:gd name="T3" fmla="*/ 0 h 1028"/>
                <a:gd name="T4" fmla="*/ 21757 w 21928"/>
                <a:gd name="T5" fmla="*/ 0 h 1028"/>
                <a:gd name="T6" fmla="*/ 21928 w 21928"/>
                <a:gd name="T7" fmla="*/ 172 h 1028"/>
                <a:gd name="T8" fmla="*/ 21928 w 21928"/>
                <a:gd name="T9" fmla="*/ 857 h 1028"/>
                <a:gd name="T10" fmla="*/ 21757 w 21928"/>
                <a:gd name="T11" fmla="*/ 1028 h 1028"/>
                <a:gd name="T12" fmla="*/ 172 w 21928"/>
                <a:gd name="T13" fmla="*/ 1028 h 1028"/>
                <a:gd name="T14" fmla="*/ 0 w 21928"/>
                <a:gd name="T15" fmla="*/ 857 h 1028"/>
                <a:gd name="T16" fmla="*/ 0 w 21928"/>
                <a:gd name="T17" fmla="*/ 172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28" h="1028">
                  <a:moveTo>
                    <a:pt x="0" y="172"/>
                  </a:moveTo>
                  <a:cubicBezTo>
                    <a:pt x="0" y="77"/>
                    <a:pt x="77" y="0"/>
                    <a:pt x="172" y="0"/>
                  </a:cubicBezTo>
                  <a:lnTo>
                    <a:pt x="21757" y="0"/>
                  </a:lnTo>
                  <a:cubicBezTo>
                    <a:pt x="21852" y="0"/>
                    <a:pt x="21928" y="77"/>
                    <a:pt x="21928" y="172"/>
                  </a:cubicBezTo>
                  <a:lnTo>
                    <a:pt x="21928" y="857"/>
                  </a:lnTo>
                  <a:cubicBezTo>
                    <a:pt x="21928" y="952"/>
                    <a:pt x="21852" y="1028"/>
                    <a:pt x="21757" y="1028"/>
                  </a:cubicBezTo>
                  <a:lnTo>
                    <a:pt x="172" y="1028"/>
                  </a:lnTo>
                  <a:cubicBezTo>
                    <a:pt x="77" y="1028"/>
                    <a:pt x="0" y="952"/>
                    <a:pt x="0" y="857"/>
                  </a:cubicBezTo>
                  <a:lnTo>
                    <a:pt x="0" y="172"/>
                  </a:lnTo>
                  <a:close/>
                </a:path>
              </a:pathLst>
            </a:custGeom>
            <a:solidFill>
              <a:srgbClr val="BBE0E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06" name="Freeform 519"/>
            <p:cNvSpPr>
              <a:spLocks/>
            </p:cNvSpPr>
            <p:nvPr/>
          </p:nvSpPr>
          <p:spPr bwMode="auto">
            <a:xfrm>
              <a:off x="217" y="716"/>
              <a:ext cx="7169" cy="215"/>
            </a:xfrm>
            <a:custGeom>
              <a:avLst/>
              <a:gdLst>
                <a:gd name="T0" fmla="*/ 0 w 21928"/>
                <a:gd name="T1" fmla="*/ 172 h 1028"/>
                <a:gd name="T2" fmla="*/ 172 w 21928"/>
                <a:gd name="T3" fmla="*/ 0 h 1028"/>
                <a:gd name="T4" fmla="*/ 21757 w 21928"/>
                <a:gd name="T5" fmla="*/ 0 h 1028"/>
                <a:gd name="T6" fmla="*/ 21928 w 21928"/>
                <a:gd name="T7" fmla="*/ 172 h 1028"/>
                <a:gd name="T8" fmla="*/ 21928 w 21928"/>
                <a:gd name="T9" fmla="*/ 857 h 1028"/>
                <a:gd name="T10" fmla="*/ 21757 w 21928"/>
                <a:gd name="T11" fmla="*/ 1028 h 1028"/>
                <a:gd name="T12" fmla="*/ 172 w 21928"/>
                <a:gd name="T13" fmla="*/ 1028 h 1028"/>
                <a:gd name="T14" fmla="*/ 0 w 21928"/>
                <a:gd name="T15" fmla="*/ 857 h 1028"/>
                <a:gd name="T16" fmla="*/ 0 w 21928"/>
                <a:gd name="T17" fmla="*/ 172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28" h="1028">
                  <a:moveTo>
                    <a:pt x="0" y="172"/>
                  </a:moveTo>
                  <a:cubicBezTo>
                    <a:pt x="0" y="77"/>
                    <a:pt x="77" y="0"/>
                    <a:pt x="172" y="0"/>
                  </a:cubicBezTo>
                  <a:lnTo>
                    <a:pt x="21757" y="0"/>
                  </a:lnTo>
                  <a:cubicBezTo>
                    <a:pt x="21852" y="0"/>
                    <a:pt x="21928" y="77"/>
                    <a:pt x="21928" y="172"/>
                  </a:cubicBezTo>
                  <a:lnTo>
                    <a:pt x="21928" y="857"/>
                  </a:lnTo>
                  <a:cubicBezTo>
                    <a:pt x="21928" y="952"/>
                    <a:pt x="21852" y="1028"/>
                    <a:pt x="21757" y="1028"/>
                  </a:cubicBezTo>
                  <a:lnTo>
                    <a:pt x="172" y="1028"/>
                  </a:lnTo>
                  <a:cubicBezTo>
                    <a:pt x="77" y="1028"/>
                    <a:pt x="0" y="952"/>
                    <a:pt x="0" y="857"/>
                  </a:cubicBezTo>
                  <a:lnTo>
                    <a:pt x="0" y="172"/>
                  </a:lnTo>
                  <a:close/>
                </a:path>
              </a:pathLst>
            </a:custGeom>
            <a:noFill/>
            <a:ln w="22" cap="flat">
              <a:solidFill>
                <a:srgbClr val="89A4A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07" name="Rectangle 520"/>
            <p:cNvSpPr>
              <a:spLocks noChangeArrowheads="1"/>
            </p:cNvSpPr>
            <p:nvPr/>
          </p:nvSpPr>
          <p:spPr bwMode="auto">
            <a:xfrm>
              <a:off x="1947" y="759"/>
              <a:ext cx="4844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sz="1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NUEVA ESTRUCTURA DEL RÉGIMEN DE CONTABILIDAD PÚBLICA</a:t>
              </a:r>
              <a:endParaRPr kumimoji="0" lang="es-CO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Freeform 521"/>
            <p:cNvSpPr>
              <a:spLocks/>
            </p:cNvSpPr>
            <p:nvPr/>
          </p:nvSpPr>
          <p:spPr bwMode="auto">
            <a:xfrm>
              <a:off x="78" y="3959"/>
              <a:ext cx="7178" cy="235"/>
            </a:xfrm>
            <a:custGeom>
              <a:avLst/>
              <a:gdLst>
                <a:gd name="T0" fmla="*/ 0 w 21928"/>
                <a:gd name="T1" fmla="*/ 188 h 1124"/>
                <a:gd name="T2" fmla="*/ 188 w 21928"/>
                <a:gd name="T3" fmla="*/ 0 h 1124"/>
                <a:gd name="T4" fmla="*/ 21741 w 21928"/>
                <a:gd name="T5" fmla="*/ 0 h 1124"/>
                <a:gd name="T6" fmla="*/ 21928 w 21928"/>
                <a:gd name="T7" fmla="*/ 188 h 1124"/>
                <a:gd name="T8" fmla="*/ 21928 w 21928"/>
                <a:gd name="T9" fmla="*/ 937 h 1124"/>
                <a:gd name="T10" fmla="*/ 21741 w 21928"/>
                <a:gd name="T11" fmla="*/ 1124 h 1124"/>
                <a:gd name="T12" fmla="*/ 188 w 21928"/>
                <a:gd name="T13" fmla="*/ 1124 h 1124"/>
                <a:gd name="T14" fmla="*/ 0 w 21928"/>
                <a:gd name="T15" fmla="*/ 937 h 1124"/>
                <a:gd name="T16" fmla="*/ 0 w 21928"/>
                <a:gd name="T17" fmla="*/ 188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28" h="1124">
                  <a:moveTo>
                    <a:pt x="0" y="188"/>
                  </a:moveTo>
                  <a:cubicBezTo>
                    <a:pt x="0" y="84"/>
                    <a:pt x="84" y="0"/>
                    <a:pt x="188" y="0"/>
                  </a:cubicBezTo>
                  <a:lnTo>
                    <a:pt x="21741" y="0"/>
                  </a:lnTo>
                  <a:cubicBezTo>
                    <a:pt x="21845" y="0"/>
                    <a:pt x="21928" y="84"/>
                    <a:pt x="21928" y="188"/>
                  </a:cubicBezTo>
                  <a:lnTo>
                    <a:pt x="21928" y="937"/>
                  </a:lnTo>
                  <a:cubicBezTo>
                    <a:pt x="21928" y="1041"/>
                    <a:pt x="21845" y="1124"/>
                    <a:pt x="21741" y="1124"/>
                  </a:cubicBezTo>
                  <a:lnTo>
                    <a:pt x="188" y="1124"/>
                  </a:lnTo>
                  <a:cubicBezTo>
                    <a:pt x="84" y="1124"/>
                    <a:pt x="0" y="1041"/>
                    <a:pt x="0" y="937"/>
                  </a:cubicBezTo>
                  <a:lnTo>
                    <a:pt x="0" y="188"/>
                  </a:lnTo>
                  <a:close/>
                </a:path>
              </a:pathLst>
            </a:custGeom>
            <a:solidFill>
              <a:srgbClr val="6B6BC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09" name="Freeform 522"/>
            <p:cNvSpPr>
              <a:spLocks/>
            </p:cNvSpPr>
            <p:nvPr/>
          </p:nvSpPr>
          <p:spPr bwMode="auto">
            <a:xfrm>
              <a:off x="78" y="3959"/>
              <a:ext cx="7178" cy="235"/>
            </a:xfrm>
            <a:custGeom>
              <a:avLst/>
              <a:gdLst>
                <a:gd name="T0" fmla="*/ 0 w 21928"/>
                <a:gd name="T1" fmla="*/ 188 h 1124"/>
                <a:gd name="T2" fmla="*/ 188 w 21928"/>
                <a:gd name="T3" fmla="*/ 0 h 1124"/>
                <a:gd name="T4" fmla="*/ 21741 w 21928"/>
                <a:gd name="T5" fmla="*/ 0 h 1124"/>
                <a:gd name="T6" fmla="*/ 21928 w 21928"/>
                <a:gd name="T7" fmla="*/ 188 h 1124"/>
                <a:gd name="T8" fmla="*/ 21928 w 21928"/>
                <a:gd name="T9" fmla="*/ 937 h 1124"/>
                <a:gd name="T10" fmla="*/ 21741 w 21928"/>
                <a:gd name="T11" fmla="*/ 1124 h 1124"/>
                <a:gd name="T12" fmla="*/ 188 w 21928"/>
                <a:gd name="T13" fmla="*/ 1124 h 1124"/>
                <a:gd name="T14" fmla="*/ 0 w 21928"/>
                <a:gd name="T15" fmla="*/ 937 h 1124"/>
                <a:gd name="T16" fmla="*/ 0 w 21928"/>
                <a:gd name="T17" fmla="*/ 188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28" h="1124">
                  <a:moveTo>
                    <a:pt x="0" y="188"/>
                  </a:moveTo>
                  <a:cubicBezTo>
                    <a:pt x="0" y="84"/>
                    <a:pt x="84" y="0"/>
                    <a:pt x="188" y="0"/>
                  </a:cubicBezTo>
                  <a:lnTo>
                    <a:pt x="21741" y="0"/>
                  </a:lnTo>
                  <a:cubicBezTo>
                    <a:pt x="21845" y="0"/>
                    <a:pt x="21928" y="84"/>
                    <a:pt x="21928" y="188"/>
                  </a:cubicBezTo>
                  <a:lnTo>
                    <a:pt x="21928" y="937"/>
                  </a:lnTo>
                  <a:cubicBezTo>
                    <a:pt x="21928" y="1041"/>
                    <a:pt x="21845" y="1124"/>
                    <a:pt x="21741" y="1124"/>
                  </a:cubicBezTo>
                  <a:lnTo>
                    <a:pt x="188" y="1124"/>
                  </a:lnTo>
                  <a:cubicBezTo>
                    <a:pt x="84" y="1124"/>
                    <a:pt x="0" y="1041"/>
                    <a:pt x="0" y="937"/>
                  </a:cubicBezTo>
                  <a:lnTo>
                    <a:pt x="0" y="188"/>
                  </a:lnTo>
                  <a:close/>
                </a:path>
              </a:pathLst>
            </a:custGeom>
            <a:noFill/>
            <a:ln w="22" cap="flat">
              <a:solidFill>
                <a:srgbClr val="89A4A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10" name="Rectangle 523"/>
            <p:cNvSpPr>
              <a:spLocks noChangeArrowheads="1"/>
            </p:cNvSpPr>
            <p:nvPr/>
          </p:nvSpPr>
          <p:spPr bwMode="auto">
            <a:xfrm>
              <a:off x="1866" y="4034"/>
              <a:ext cx="385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sz="10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PROCESO CONTABLE  Y SISTEMA DOCUMENTAL CONTABLE </a:t>
              </a:r>
              <a:endParaRPr kumimoji="0" lang="es-C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Freeform 524"/>
            <p:cNvSpPr>
              <a:spLocks/>
            </p:cNvSpPr>
            <p:nvPr/>
          </p:nvSpPr>
          <p:spPr bwMode="auto">
            <a:xfrm>
              <a:off x="936" y="3738"/>
              <a:ext cx="391" cy="214"/>
            </a:xfrm>
            <a:custGeom>
              <a:avLst/>
              <a:gdLst>
                <a:gd name="T0" fmla="*/ 0 w 391"/>
                <a:gd name="T1" fmla="*/ 107 h 214"/>
                <a:gd name="T2" fmla="*/ 195 w 391"/>
                <a:gd name="T3" fmla="*/ 0 h 214"/>
                <a:gd name="T4" fmla="*/ 391 w 391"/>
                <a:gd name="T5" fmla="*/ 107 h 214"/>
                <a:gd name="T6" fmla="*/ 293 w 391"/>
                <a:gd name="T7" fmla="*/ 107 h 214"/>
                <a:gd name="T8" fmla="*/ 293 w 391"/>
                <a:gd name="T9" fmla="*/ 214 h 214"/>
                <a:gd name="T10" fmla="*/ 98 w 391"/>
                <a:gd name="T11" fmla="*/ 214 h 214"/>
                <a:gd name="T12" fmla="*/ 98 w 391"/>
                <a:gd name="T13" fmla="*/ 107 h 214"/>
                <a:gd name="T14" fmla="*/ 0 w 391"/>
                <a:gd name="T15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1" h="214">
                  <a:moveTo>
                    <a:pt x="0" y="107"/>
                  </a:moveTo>
                  <a:lnTo>
                    <a:pt x="195" y="0"/>
                  </a:lnTo>
                  <a:lnTo>
                    <a:pt x="391" y="107"/>
                  </a:lnTo>
                  <a:lnTo>
                    <a:pt x="293" y="107"/>
                  </a:lnTo>
                  <a:lnTo>
                    <a:pt x="293" y="214"/>
                  </a:lnTo>
                  <a:lnTo>
                    <a:pt x="98" y="214"/>
                  </a:lnTo>
                  <a:lnTo>
                    <a:pt x="98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6B6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12" name="Freeform 525"/>
            <p:cNvSpPr>
              <a:spLocks/>
            </p:cNvSpPr>
            <p:nvPr/>
          </p:nvSpPr>
          <p:spPr bwMode="auto">
            <a:xfrm>
              <a:off x="922" y="3738"/>
              <a:ext cx="391" cy="214"/>
            </a:xfrm>
            <a:custGeom>
              <a:avLst/>
              <a:gdLst>
                <a:gd name="T0" fmla="*/ 0 w 391"/>
                <a:gd name="T1" fmla="*/ 107 h 214"/>
                <a:gd name="T2" fmla="*/ 195 w 391"/>
                <a:gd name="T3" fmla="*/ 0 h 214"/>
                <a:gd name="T4" fmla="*/ 391 w 391"/>
                <a:gd name="T5" fmla="*/ 107 h 214"/>
                <a:gd name="T6" fmla="*/ 293 w 391"/>
                <a:gd name="T7" fmla="*/ 107 h 214"/>
                <a:gd name="T8" fmla="*/ 293 w 391"/>
                <a:gd name="T9" fmla="*/ 214 h 214"/>
                <a:gd name="T10" fmla="*/ 98 w 391"/>
                <a:gd name="T11" fmla="*/ 214 h 214"/>
                <a:gd name="T12" fmla="*/ 98 w 391"/>
                <a:gd name="T13" fmla="*/ 107 h 214"/>
                <a:gd name="T14" fmla="*/ 0 w 391"/>
                <a:gd name="T15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1" h="214">
                  <a:moveTo>
                    <a:pt x="0" y="107"/>
                  </a:moveTo>
                  <a:lnTo>
                    <a:pt x="195" y="0"/>
                  </a:lnTo>
                  <a:lnTo>
                    <a:pt x="391" y="107"/>
                  </a:lnTo>
                  <a:lnTo>
                    <a:pt x="293" y="107"/>
                  </a:lnTo>
                  <a:lnTo>
                    <a:pt x="293" y="214"/>
                  </a:lnTo>
                  <a:lnTo>
                    <a:pt x="98" y="214"/>
                  </a:lnTo>
                  <a:lnTo>
                    <a:pt x="98" y="107"/>
                  </a:lnTo>
                  <a:lnTo>
                    <a:pt x="0" y="107"/>
                  </a:lnTo>
                  <a:close/>
                </a:path>
              </a:pathLst>
            </a:custGeom>
            <a:noFill/>
            <a:ln w="22" cap="flat">
              <a:solidFill>
                <a:srgbClr val="89A4A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13" name="Freeform 526"/>
            <p:cNvSpPr>
              <a:spLocks/>
            </p:cNvSpPr>
            <p:nvPr/>
          </p:nvSpPr>
          <p:spPr bwMode="auto">
            <a:xfrm>
              <a:off x="2751" y="3750"/>
              <a:ext cx="391" cy="214"/>
            </a:xfrm>
            <a:custGeom>
              <a:avLst/>
              <a:gdLst>
                <a:gd name="T0" fmla="*/ 0 w 391"/>
                <a:gd name="T1" fmla="*/ 107 h 214"/>
                <a:gd name="T2" fmla="*/ 196 w 391"/>
                <a:gd name="T3" fmla="*/ 0 h 214"/>
                <a:gd name="T4" fmla="*/ 391 w 391"/>
                <a:gd name="T5" fmla="*/ 107 h 214"/>
                <a:gd name="T6" fmla="*/ 294 w 391"/>
                <a:gd name="T7" fmla="*/ 107 h 214"/>
                <a:gd name="T8" fmla="*/ 294 w 391"/>
                <a:gd name="T9" fmla="*/ 214 h 214"/>
                <a:gd name="T10" fmla="*/ 98 w 391"/>
                <a:gd name="T11" fmla="*/ 214 h 214"/>
                <a:gd name="T12" fmla="*/ 98 w 391"/>
                <a:gd name="T13" fmla="*/ 107 h 214"/>
                <a:gd name="T14" fmla="*/ 0 w 391"/>
                <a:gd name="T15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1" h="214">
                  <a:moveTo>
                    <a:pt x="0" y="107"/>
                  </a:moveTo>
                  <a:lnTo>
                    <a:pt x="196" y="0"/>
                  </a:lnTo>
                  <a:lnTo>
                    <a:pt x="391" y="107"/>
                  </a:lnTo>
                  <a:lnTo>
                    <a:pt x="294" y="107"/>
                  </a:lnTo>
                  <a:lnTo>
                    <a:pt x="294" y="214"/>
                  </a:lnTo>
                  <a:lnTo>
                    <a:pt x="98" y="214"/>
                  </a:lnTo>
                  <a:lnTo>
                    <a:pt x="98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6B6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14" name="Freeform 527"/>
            <p:cNvSpPr>
              <a:spLocks/>
            </p:cNvSpPr>
            <p:nvPr/>
          </p:nvSpPr>
          <p:spPr bwMode="auto">
            <a:xfrm>
              <a:off x="2751" y="3750"/>
              <a:ext cx="391" cy="214"/>
            </a:xfrm>
            <a:custGeom>
              <a:avLst/>
              <a:gdLst>
                <a:gd name="T0" fmla="*/ 0 w 391"/>
                <a:gd name="T1" fmla="*/ 107 h 214"/>
                <a:gd name="T2" fmla="*/ 196 w 391"/>
                <a:gd name="T3" fmla="*/ 0 h 214"/>
                <a:gd name="T4" fmla="*/ 391 w 391"/>
                <a:gd name="T5" fmla="*/ 107 h 214"/>
                <a:gd name="T6" fmla="*/ 294 w 391"/>
                <a:gd name="T7" fmla="*/ 107 h 214"/>
                <a:gd name="T8" fmla="*/ 294 w 391"/>
                <a:gd name="T9" fmla="*/ 214 h 214"/>
                <a:gd name="T10" fmla="*/ 98 w 391"/>
                <a:gd name="T11" fmla="*/ 214 h 214"/>
                <a:gd name="T12" fmla="*/ 98 w 391"/>
                <a:gd name="T13" fmla="*/ 107 h 214"/>
                <a:gd name="T14" fmla="*/ 0 w 391"/>
                <a:gd name="T15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1" h="214">
                  <a:moveTo>
                    <a:pt x="0" y="107"/>
                  </a:moveTo>
                  <a:lnTo>
                    <a:pt x="196" y="0"/>
                  </a:lnTo>
                  <a:lnTo>
                    <a:pt x="391" y="107"/>
                  </a:lnTo>
                  <a:lnTo>
                    <a:pt x="294" y="107"/>
                  </a:lnTo>
                  <a:lnTo>
                    <a:pt x="294" y="214"/>
                  </a:lnTo>
                  <a:lnTo>
                    <a:pt x="98" y="214"/>
                  </a:lnTo>
                  <a:lnTo>
                    <a:pt x="98" y="107"/>
                  </a:lnTo>
                  <a:lnTo>
                    <a:pt x="0" y="107"/>
                  </a:lnTo>
                  <a:close/>
                </a:path>
              </a:pathLst>
            </a:custGeom>
            <a:noFill/>
            <a:ln w="22" cap="flat">
              <a:solidFill>
                <a:srgbClr val="89A4A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15" name="Freeform 528"/>
            <p:cNvSpPr>
              <a:spLocks/>
            </p:cNvSpPr>
            <p:nvPr/>
          </p:nvSpPr>
          <p:spPr bwMode="auto">
            <a:xfrm>
              <a:off x="5356" y="3780"/>
              <a:ext cx="392" cy="214"/>
            </a:xfrm>
            <a:custGeom>
              <a:avLst/>
              <a:gdLst>
                <a:gd name="T0" fmla="*/ 0 w 392"/>
                <a:gd name="T1" fmla="*/ 107 h 214"/>
                <a:gd name="T2" fmla="*/ 196 w 392"/>
                <a:gd name="T3" fmla="*/ 0 h 214"/>
                <a:gd name="T4" fmla="*/ 392 w 392"/>
                <a:gd name="T5" fmla="*/ 107 h 214"/>
                <a:gd name="T6" fmla="*/ 294 w 392"/>
                <a:gd name="T7" fmla="*/ 107 h 214"/>
                <a:gd name="T8" fmla="*/ 294 w 392"/>
                <a:gd name="T9" fmla="*/ 214 h 214"/>
                <a:gd name="T10" fmla="*/ 98 w 392"/>
                <a:gd name="T11" fmla="*/ 214 h 214"/>
                <a:gd name="T12" fmla="*/ 98 w 392"/>
                <a:gd name="T13" fmla="*/ 107 h 214"/>
                <a:gd name="T14" fmla="*/ 0 w 392"/>
                <a:gd name="T15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2" h="214">
                  <a:moveTo>
                    <a:pt x="0" y="107"/>
                  </a:moveTo>
                  <a:lnTo>
                    <a:pt x="196" y="0"/>
                  </a:lnTo>
                  <a:lnTo>
                    <a:pt x="392" y="107"/>
                  </a:lnTo>
                  <a:lnTo>
                    <a:pt x="294" y="107"/>
                  </a:lnTo>
                  <a:lnTo>
                    <a:pt x="294" y="214"/>
                  </a:lnTo>
                  <a:lnTo>
                    <a:pt x="98" y="214"/>
                  </a:lnTo>
                  <a:lnTo>
                    <a:pt x="98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6B6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16" name="Freeform 529"/>
            <p:cNvSpPr>
              <a:spLocks/>
            </p:cNvSpPr>
            <p:nvPr/>
          </p:nvSpPr>
          <p:spPr bwMode="auto">
            <a:xfrm>
              <a:off x="5356" y="3780"/>
              <a:ext cx="392" cy="214"/>
            </a:xfrm>
            <a:custGeom>
              <a:avLst/>
              <a:gdLst>
                <a:gd name="T0" fmla="*/ 0 w 392"/>
                <a:gd name="T1" fmla="*/ 107 h 214"/>
                <a:gd name="T2" fmla="*/ 196 w 392"/>
                <a:gd name="T3" fmla="*/ 0 h 214"/>
                <a:gd name="T4" fmla="*/ 392 w 392"/>
                <a:gd name="T5" fmla="*/ 107 h 214"/>
                <a:gd name="T6" fmla="*/ 294 w 392"/>
                <a:gd name="T7" fmla="*/ 107 h 214"/>
                <a:gd name="T8" fmla="*/ 294 w 392"/>
                <a:gd name="T9" fmla="*/ 214 h 214"/>
                <a:gd name="T10" fmla="*/ 98 w 392"/>
                <a:gd name="T11" fmla="*/ 214 h 214"/>
                <a:gd name="T12" fmla="*/ 98 w 392"/>
                <a:gd name="T13" fmla="*/ 107 h 214"/>
                <a:gd name="T14" fmla="*/ 0 w 392"/>
                <a:gd name="T15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2" h="214">
                  <a:moveTo>
                    <a:pt x="0" y="107"/>
                  </a:moveTo>
                  <a:lnTo>
                    <a:pt x="196" y="0"/>
                  </a:lnTo>
                  <a:lnTo>
                    <a:pt x="392" y="107"/>
                  </a:lnTo>
                  <a:lnTo>
                    <a:pt x="294" y="107"/>
                  </a:lnTo>
                  <a:lnTo>
                    <a:pt x="294" y="214"/>
                  </a:lnTo>
                  <a:lnTo>
                    <a:pt x="98" y="214"/>
                  </a:lnTo>
                  <a:lnTo>
                    <a:pt x="98" y="107"/>
                  </a:lnTo>
                  <a:lnTo>
                    <a:pt x="0" y="107"/>
                  </a:lnTo>
                  <a:close/>
                </a:path>
              </a:pathLst>
            </a:custGeom>
            <a:noFill/>
            <a:ln w="22" cap="flat">
              <a:solidFill>
                <a:srgbClr val="89A4A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  <p:sp>
        <p:nvSpPr>
          <p:cNvPr id="469" name="CuadroTexto 468"/>
          <p:cNvSpPr txBox="1"/>
          <p:nvPr/>
        </p:nvSpPr>
        <p:spPr>
          <a:xfrm>
            <a:off x="2560579" y="2577098"/>
            <a:ext cx="25154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b="1" dirty="0">
                <a:solidFill>
                  <a:srgbClr val="000000"/>
                </a:solidFill>
                <a:latin typeface="Calibri" panose="020F0502020204030204" pitchFamily="34" charset="0"/>
              </a:rPr>
              <a:t>Empresas que no cotizan en el mercado de valores</a:t>
            </a:r>
          </a:p>
        </p:txBody>
      </p:sp>
      <p:sp>
        <p:nvSpPr>
          <p:cNvPr id="470" name="Freeform 509"/>
          <p:cNvSpPr>
            <a:spLocks/>
          </p:cNvSpPr>
          <p:nvPr/>
        </p:nvSpPr>
        <p:spPr bwMode="auto">
          <a:xfrm>
            <a:off x="4683025" y="3429000"/>
            <a:ext cx="596008" cy="1708151"/>
          </a:xfrm>
          <a:custGeom>
            <a:avLst/>
            <a:gdLst>
              <a:gd name="T0" fmla="*/ 0 w 2556"/>
              <a:gd name="T1" fmla="*/ 426 h 3916"/>
              <a:gd name="T2" fmla="*/ 426 w 2556"/>
              <a:gd name="T3" fmla="*/ 0 h 3916"/>
              <a:gd name="T4" fmla="*/ 2130 w 2556"/>
              <a:gd name="T5" fmla="*/ 0 h 3916"/>
              <a:gd name="T6" fmla="*/ 2556 w 2556"/>
              <a:gd name="T7" fmla="*/ 426 h 3916"/>
              <a:gd name="T8" fmla="*/ 2556 w 2556"/>
              <a:gd name="T9" fmla="*/ 3490 h 3916"/>
              <a:gd name="T10" fmla="*/ 2130 w 2556"/>
              <a:gd name="T11" fmla="*/ 3916 h 3916"/>
              <a:gd name="T12" fmla="*/ 426 w 2556"/>
              <a:gd name="T13" fmla="*/ 3916 h 3916"/>
              <a:gd name="T14" fmla="*/ 0 w 2556"/>
              <a:gd name="T15" fmla="*/ 3490 h 3916"/>
              <a:gd name="T16" fmla="*/ 0 w 2556"/>
              <a:gd name="T17" fmla="*/ 426 h 3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56" h="3916">
                <a:moveTo>
                  <a:pt x="0" y="426"/>
                </a:moveTo>
                <a:cubicBezTo>
                  <a:pt x="0" y="191"/>
                  <a:pt x="191" y="0"/>
                  <a:pt x="426" y="0"/>
                </a:cubicBezTo>
                <a:lnTo>
                  <a:pt x="2130" y="0"/>
                </a:lnTo>
                <a:cubicBezTo>
                  <a:pt x="2366" y="0"/>
                  <a:pt x="2556" y="191"/>
                  <a:pt x="2556" y="426"/>
                </a:cubicBezTo>
                <a:lnTo>
                  <a:pt x="2556" y="3490"/>
                </a:lnTo>
                <a:cubicBezTo>
                  <a:pt x="2556" y="3726"/>
                  <a:pt x="2366" y="3916"/>
                  <a:pt x="2130" y="3916"/>
                </a:cubicBezTo>
                <a:lnTo>
                  <a:pt x="426" y="3916"/>
                </a:lnTo>
                <a:cubicBezTo>
                  <a:pt x="191" y="3916"/>
                  <a:pt x="0" y="3726"/>
                  <a:pt x="0" y="3490"/>
                </a:cubicBezTo>
                <a:lnTo>
                  <a:pt x="0" y="426"/>
                </a:lnTo>
                <a:close/>
              </a:path>
            </a:pathLst>
          </a:custGeom>
          <a:solidFill>
            <a:srgbClr val="CECEE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sz="2000" dirty="0">
              <a:latin typeface="Calibri" panose="020F0502020204030204" pitchFamily="34" charset="0"/>
            </a:endParaRPr>
          </a:p>
        </p:txBody>
      </p:sp>
      <p:sp>
        <p:nvSpPr>
          <p:cNvPr id="471" name="Rectangle 372"/>
          <p:cNvSpPr>
            <a:spLocks noChangeArrowheads="1"/>
          </p:cNvSpPr>
          <p:nvPr/>
        </p:nvSpPr>
        <p:spPr bwMode="auto">
          <a:xfrm>
            <a:off x="5545874" y="3216477"/>
            <a:ext cx="2000130" cy="376238"/>
          </a:xfrm>
          <a:prstGeom prst="rect">
            <a:avLst/>
          </a:prstGeom>
          <a:noFill/>
          <a:ln w="22" cap="flat">
            <a:solidFill>
              <a:srgbClr val="9C9CD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72" name="CuadroTexto 471"/>
          <p:cNvSpPr txBox="1"/>
          <p:nvPr/>
        </p:nvSpPr>
        <p:spPr>
          <a:xfrm>
            <a:off x="7980969" y="3524815"/>
            <a:ext cx="992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latin typeface="Calibri" panose="020F0502020204030204" pitchFamily="34" charset="0"/>
              </a:rPr>
              <a:t>Res, 743/13 (Anexo D.N 2784/12 y normas que lo modifiquen) </a:t>
            </a:r>
          </a:p>
        </p:txBody>
      </p:sp>
      <p:sp>
        <p:nvSpPr>
          <p:cNvPr id="473" name="Freeform 508"/>
          <p:cNvSpPr>
            <a:spLocks/>
          </p:cNvSpPr>
          <p:nvPr/>
        </p:nvSpPr>
        <p:spPr bwMode="auto">
          <a:xfrm>
            <a:off x="4486137" y="3432204"/>
            <a:ext cx="164349" cy="1639888"/>
          </a:xfrm>
          <a:custGeom>
            <a:avLst/>
            <a:gdLst>
              <a:gd name="T0" fmla="*/ 0 w 516"/>
              <a:gd name="T1" fmla="*/ 0 h 4944"/>
              <a:gd name="T2" fmla="*/ 258 w 516"/>
              <a:gd name="T3" fmla="*/ 43 h 4944"/>
              <a:gd name="T4" fmla="*/ 258 w 516"/>
              <a:gd name="T5" fmla="*/ 2430 h 4944"/>
              <a:gd name="T6" fmla="*/ 516 w 516"/>
              <a:gd name="T7" fmla="*/ 2472 h 4944"/>
              <a:gd name="T8" fmla="*/ 258 w 516"/>
              <a:gd name="T9" fmla="*/ 2515 h 4944"/>
              <a:gd name="T10" fmla="*/ 258 w 516"/>
              <a:gd name="T11" fmla="*/ 4902 h 4944"/>
              <a:gd name="T12" fmla="*/ 0 w 516"/>
              <a:gd name="T13" fmla="*/ 4944 h 4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6" h="4944">
                <a:moveTo>
                  <a:pt x="0" y="0"/>
                </a:moveTo>
                <a:cubicBezTo>
                  <a:pt x="143" y="0"/>
                  <a:pt x="258" y="20"/>
                  <a:pt x="258" y="43"/>
                </a:cubicBezTo>
                <a:lnTo>
                  <a:pt x="258" y="2430"/>
                </a:lnTo>
                <a:cubicBezTo>
                  <a:pt x="258" y="2453"/>
                  <a:pt x="374" y="2472"/>
                  <a:pt x="516" y="2472"/>
                </a:cubicBezTo>
                <a:cubicBezTo>
                  <a:pt x="374" y="2472"/>
                  <a:pt x="258" y="2492"/>
                  <a:pt x="258" y="2515"/>
                </a:cubicBezTo>
                <a:lnTo>
                  <a:pt x="258" y="4902"/>
                </a:lnTo>
                <a:cubicBezTo>
                  <a:pt x="258" y="4925"/>
                  <a:pt x="143" y="4944"/>
                  <a:pt x="0" y="4944"/>
                </a:cubicBezTo>
              </a:path>
            </a:pathLst>
          </a:custGeom>
          <a:noFill/>
          <a:ln w="25" cap="flat">
            <a:solidFill>
              <a:srgbClr val="2222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74" name="CuadroTexto 473"/>
          <p:cNvSpPr txBox="1"/>
          <p:nvPr/>
        </p:nvSpPr>
        <p:spPr>
          <a:xfrm>
            <a:off x="4666495" y="3429000"/>
            <a:ext cx="697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latin typeface="Calibri" panose="020F0502020204030204" pitchFamily="34" charset="0"/>
              </a:rPr>
              <a:t>Res. 414 </a:t>
            </a:r>
            <a:r>
              <a:rPr lang="es-CO" sz="1200" b="1" dirty="0" err="1">
                <a:latin typeface="Calibri" panose="020F0502020204030204" pitchFamily="34" charset="0"/>
              </a:rPr>
              <a:t>Sep</a:t>
            </a:r>
            <a:r>
              <a:rPr lang="es-CO" sz="1200" b="1" dirty="0">
                <a:latin typeface="Calibri" panose="020F0502020204030204" pitchFamily="34" charset="0"/>
              </a:rPr>
              <a:t>, 2014.</a:t>
            </a:r>
          </a:p>
          <a:p>
            <a:r>
              <a:rPr lang="es-CO" sz="1200" b="1" dirty="0">
                <a:latin typeface="Calibri" panose="020F0502020204030204" pitchFamily="34" charset="0"/>
              </a:rPr>
              <a:t>Carta Circular 03 oct, 2014</a:t>
            </a:r>
          </a:p>
        </p:txBody>
      </p:sp>
      <p:sp>
        <p:nvSpPr>
          <p:cNvPr id="475" name="CuadroTexto 474"/>
          <p:cNvSpPr txBox="1"/>
          <p:nvPr/>
        </p:nvSpPr>
        <p:spPr>
          <a:xfrm>
            <a:off x="283430" y="2673787"/>
            <a:ext cx="2113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b="1" dirty="0">
                <a:solidFill>
                  <a:srgbClr val="000000"/>
                </a:solidFill>
                <a:latin typeface="Calibri" panose="020F0502020204030204" pitchFamily="34" charset="0"/>
              </a:rPr>
              <a:t>Entidades de gobierno</a:t>
            </a:r>
          </a:p>
        </p:txBody>
      </p:sp>
      <p:sp>
        <p:nvSpPr>
          <p:cNvPr id="476" name="CuadroTexto 475"/>
          <p:cNvSpPr txBox="1"/>
          <p:nvPr/>
        </p:nvSpPr>
        <p:spPr>
          <a:xfrm>
            <a:off x="2085975" y="1508848"/>
            <a:ext cx="36520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b="1" dirty="0">
                <a:solidFill>
                  <a:srgbClr val="000000"/>
                </a:solidFill>
                <a:latin typeface="Calibri" panose="020F0502020204030204" pitchFamily="34" charset="0"/>
              </a:rPr>
              <a:t>CONTEXTO DEL SECTOR PÚBLICO COLOMBIANO Y SISTEMA NACIONAL DE CONTABILIDAD PÚBLICA</a:t>
            </a:r>
          </a:p>
        </p:txBody>
      </p:sp>
      <p:sp>
        <p:nvSpPr>
          <p:cNvPr id="477" name="CuadroTexto 476"/>
          <p:cNvSpPr txBox="1"/>
          <p:nvPr/>
        </p:nvSpPr>
        <p:spPr>
          <a:xfrm>
            <a:off x="5081298" y="2564904"/>
            <a:ext cx="25154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b="1" dirty="0">
                <a:solidFill>
                  <a:srgbClr val="000000"/>
                </a:solidFill>
                <a:latin typeface="Calibri" panose="020F0502020204030204" pitchFamily="34" charset="0"/>
              </a:rPr>
              <a:t>Empresas que cotizan en el mercado de valores</a:t>
            </a:r>
          </a:p>
        </p:txBody>
      </p:sp>
      <p:sp>
        <p:nvSpPr>
          <p:cNvPr id="478" name="Rectangle 136"/>
          <p:cNvSpPr>
            <a:spLocks noChangeArrowheads="1"/>
          </p:cNvSpPr>
          <p:nvPr/>
        </p:nvSpPr>
        <p:spPr bwMode="auto">
          <a:xfrm>
            <a:off x="1167310" y="3830605"/>
            <a:ext cx="5850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Normas</a:t>
            </a:r>
            <a:endParaRPr kumimoji="0" lang="es-CO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9" name="Rectangle 136"/>
          <p:cNvSpPr>
            <a:spLocks noChangeArrowheads="1"/>
          </p:cNvSpPr>
          <p:nvPr/>
        </p:nvSpPr>
        <p:spPr bwMode="auto">
          <a:xfrm>
            <a:off x="3243681" y="3816372"/>
            <a:ext cx="5850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Normas</a:t>
            </a:r>
            <a:endParaRPr kumimoji="0" lang="es-CO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0" name="Rectangle 143"/>
          <p:cNvSpPr>
            <a:spLocks noChangeArrowheads="1"/>
          </p:cNvSpPr>
          <p:nvPr/>
        </p:nvSpPr>
        <p:spPr bwMode="auto">
          <a:xfrm>
            <a:off x="2976892" y="4360098"/>
            <a:ext cx="1431026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Guías de aplicación</a:t>
            </a:r>
            <a:endParaRPr kumimoji="0" lang="es-CO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" name="Rectangle 146"/>
          <p:cNvSpPr>
            <a:spLocks noChangeArrowheads="1"/>
          </p:cNvSpPr>
          <p:nvPr/>
        </p:nvSpPr>
        <p:spPr bwMode="auto">
          <a:xfrm>
            <a:off x="2891629" y="4847461"/>
            <a:ext cx="134601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Doctrina Contable</a:t>
            </a:r>
            <a:endParaRPr kumimoji="0" lang="es-CO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2" name="Rectangle 149"/>
          <p:cNvSpPr>
            <a:spLocks noChangeArrowheads="1"/>
          </p:cNvSpPr>
          <p:nvPr/>
        </p:nvSpPr>
        <p:spPr bwMode="auto">
          <a:xfrm>
            <a:off x="2842474" y="5347523"/>
            <a:ext cx="155263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Catálogo de Cuentas </a:t>
            </a:r>
            <a:endParaRPr kumimoji="0" lang="es-CO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3" name="Rectangle 192"/>
          <p:cNvSpPr>
            <a:spLocks noChangeArrowheads="1"/>
          </p:cNvSpPr>
          <p:nvPr/>
        </p:nvSpPr>
        <p:spPr bwMode="auto">
          <a:xfrm>
            <a:off x="5832446" y="3318330"/>
            <a:ext cx="1356641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Marco Conceptual</a:t>
            </a:r>
            <a:endParaRPr kumimoji="0" lang="es-CO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4" name="Rectangle 136"/>
          <p:cNvSpPr>
            <a:spLocks noChangeArrowheads="1"/>
          </p:cNvSpPr>
          <p:nvPr/>
        </p:nvSpPr>
        <p:spPr bwMode="auto">
          <a:xfrm>
            <a:off x="6169560" y="3789040"/>
            <a:ext cx="5850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Normas</a:t>
            </a:r>
            <a:endParaRPr kumimoji="0" lang="es-CO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5" name="Rectangle 143"/>
          <p:cNvSpPr>
            <a:spLocks noChangeArrowheads="1"/>
          </p:cNvSpPr>
          <p:nvPr/>
        </p:nvSpPr>
        <p:spPr bwMode="auto">
          <a:xfrm>
            <a:off x="5830426" y="4330254"/>
            <a:ext cx="1431026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Guías de aplicación</a:t>
            </a:r>
            <a:endParaRPr kumimoji="0" lang="es-CO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6" name="Rectangle 146"/>
          <p:cNvSpPr>
            <a:spLocks noChangeArrowheads="1"/>
          </p:cNvSpPr>
          <p:nvPr/>
        </p:nvSpPr>
        <p:spPr bwMode="auto">
          <a:xfrm>
            <a:off x="5814478" y="4797152"/>
            <a:ext cx="12271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sz="14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Interpretaciones</a:t>
            </a:r>
            <a:endParaRPr kumimoji="0" lang="es-CO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7" name="Rectangle 503"/>
          <p:cNvSpPr>
            <a:spLocks noChangeArrowheads="1"/>
          </p:cNvSpPr>
          <p:nvPr/>
        </p:nvSpPr>
        <p:spPr bwMode="auto">
          <a:xfrm>
            <a:off x="5531692" y="5662382"/>
            <a:ext cx="2000130" cy="374650"/>
          </a:xfrm>
          <a:prstGeom prst="rect">
            <a:avLst/>
          </a:prstGeom>
          <a:noFill/>
          <a:ln w="22" cap="flat">
            <a:solidFill>
              <a:srgbClr val="9C9CD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88" name="Rectangle 146"/>
          <p:cNvSpPr>
            <a:spLocks noChangeArrowheads="1"/>
          </p:cNvSpPr>
          <p:nvPr/>
        </p:nvSpPr>
        <p:spPr bwMode="auto">
          <a:xfrm>
            <a:off x="5801149" y="5256910"/>
            <a:ext cx="134601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Doctrina Contable</a:t>
            </a:r>
            <a:endParaRPr kumimoji="0" lang="es-CO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9" name="Rectangle 149"/>
          <p:cNvSpPr>
            <a:spLocks noChangeArrowheads="1"/>
          </p:cNvSpPr>
          <p:nvPr/>
        </p:nvSpPr>
        <p:spPr bwMode="auto">
          <a:xfrm>
            <a:off x="5793824" y="5777693"/>
            <a:ext cx="155263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Catálogo de Cuentas </a:t>
            </a:r>
            <a:endParaRPr kumimoji="0" lang="es-CO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3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84213" y="1193800"/>
            <a:ext cx="8043228" cy="557156"/>
          </a:xfrm>
          <a:prstGeom prst="roundRect">
            <a:avLst>
              <a:gd name="adj" fmla="val 21667"/>
            </a:avLst>
          </a:prstGeom>
          <a:gradFill rotWithShape="1">
            <a:gsLst>
              <a:gs pos="0">
                <a:srgbClr val="BDC9AF"/>
              </a:gs>
              <a:gs pos="100000">
                <a:srgbClr val="FFFFFF"/>
              </a:gs>
            </a:gsLst>
            <a:lin ang="2700000" scaled="1"/>
          </a:gradFill>
          <a:ln w="50800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" b="1" kern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CATÁLOGO DE CUENTAS</a:t>
            </a:r>
          </a:p>
        </p:txBody>
      </p:sp>
      <p:sp>
        <p:nvSpPr>
          <p:cNvPr id="10" name="5 Rectángulo"/>
          <p:cNvSpPr/>
          <p:nvPr/>
        </p:nvSpPr>
        <p:spPr>
          <a:xfrm>
            <a:off x="107504" y="1916832"/>
            <a:ext cx="8928992" cy="4941168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23000">
                <a:schemeClr val="accent3">
                  <a:lumMod val="60000"/>
                  <a:lumOff val="40000"/>
                </a:schemeClr>
              </a:gs>
              <a:gs pos="99000">
                <a:schemeClr val="bg1"/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CO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Se definió la estructura a nivel de cuenta (4 dígitos)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CO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Empresas que cotizan (Res. 743/13)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Se desarrollará a nivel de subcuenta (6 dígitos ) y lo utilizarán para el reporte a la CGN a partir de 2015</a:t>
            </a:r>
            <a:endParaRPr lang="es-ES" sz="25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CO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Empresas que no cotizan (Res. 414/14)</a:t>
            </a:r>
          </a:p>
          <a:p>
            <a:pPr marL="457200" lvl="2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Se desarrollará a nivel de subcuenta (6 dígitos ) y se definirán descripciones y dinámicas y lo utilizarán para registro a partir de 2016</a:t>
            </a:r>
            <a:endParaRPr lang="es-ES" sz="25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CO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Entidades de gobierno (Regulación en construcción)</a:t>
            </a:r>
          </a:p>
          <a:p>
            <a:pPr marL="457200" lvl="2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500" b="1" dirty="0">
                <a:solidFill>
                  <a:srgbClr val="000000"/>
                </a:solidFill>
                <a:latin typeface="Calibri" panose="020F0502020204030204" pitchFamily="34" charset="0"/>
              </a:rPr>
              <a:t>Se desarrollará a nivel de subcuenta (6 dígitos ) y se definirán descripciones y dinámicas y lo utilizarán para registro a partir de 2017</a:t>
            </a:r>
            <a:endParaRPr lang="es-ES" sz="25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63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066896"/>
            <a:ext cx="3384376" cy="5674472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glow rad="139700">
              <a:srgbClr val="F3A447">
                <a:satMod val="175000"/>
                <a:alpha val="40000"/>
              </a:srgbClr>
            </a:glow>
            <a:outerShdw dist="35921" dir="2700000" algn="ctr" rotWithShape="0">
              <a:srgbClr val="FEFAC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69" y="1475087"/>
            <a:ext cx="554031" cy="800922"/>
          </a:xfrm>
          <a:prstGeom prst="rect">
            <a:avLst/>
          </a:prstGeom>
        </p:spPr>
      </p:pic>
      <p:pic>
        <p:nvPicPr>
          <p:cNvPr id="9" name="Picture 8" descr="https://encrypted-tbn1.gstatic.com/images?q=tbn:ANd9GcQrH5Tw90PI9eRIJV36EcrNouLeKNTdsfV8pCwbQW5PO-MeMF_cD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7" y="3518423"/>
            <a:ext cx="5508103" cy="333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://www.fedecop.org/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7" y="1066896"/>
            <a:ext cx="2812264" cy="245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http://www.fedecop.org/Asoc%20Adecont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161" y="1066896"/>
            <a:ext cx="2695839" cy="245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3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 bwMode="auto">
          <a:xfrm>
            <a:off x="323528" y="1556792"/>
            <a:ext cx="8424935" cy="44644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indent="0" algn="ctr" eaLnBrk="1" hangingPunct="1"/>
            <a:r>
              <a:rPr lang="es-CO" altLang="es-CO" sz="5000" dirty="0">
                <a:ln>
                  <a:noFill/>
                </a:ln>
                <a:solidFill>
                  <a:schemeClr val="tx1"/>
                </a:solidFill>
              </a:rPr>
              <a:t>1. EL CIC EN EL MARCO DE LA RESOLUCIÓN CGN 357 DE 2008 </a:t>
            </a:r>
          </a:p>
        </p:txBody>
      </p:sp>
    </p:spTree>
    <p:extLst>
      <p:ext uri="{BB962C8B-B14F-4D97-AF65-F5344CB8AC3E}">
        <p14:creationId xmlns:p14="http://schemas.microsoft.com/office/powerpoint/2010/main" val="20940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45370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1125"/>
            <a:ext cx="4716463" cy="3108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55576" y="1556792"/>
            <a:ext cx="4494064" cy="72008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3200" b="1" dirty="0">
                <a:solidFill>
                  <a:schemeClr val="tx1"/>
                </a:solidFill>
              </a:rPr>
              <a:t>CONTROL INTERNO </a:t>
            </a:r>
          </a:p>
        </p:txBody>
      </p:sp>
      <p:sp>
        <p:nvSpPr>
          <p:cNvPr id="8" name="Flecha curvada hacia arriba 7"/>
          <p:cNvSpPr/>
          <p:nvPr/>
        </p:nvSpPr>
        <p:spPr>
          <a:xfrm rot="16200000">
            <a:off x="6773900" y="789894"/>
            <a:ext cx="1893837" cy="2808312"/>
          </a:xfrm>
          <a:prstGeom prst="curvedUp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schemeClr val="tx1"/>
              </a:solidFill>
            </a:endParaRPr>
          </a:p>
        </p:txBody>
      </p:sp>
      <p:sp>
        <p:nvSpPr>
          <p:cNvPr id="9" name="Cinta perforada 8"/>
          <p:cNvSpPr/>
          <p:nvPr/>
        </p:nvSpPr>
        <p:spPr>
          <a:xfrm>
            <a:off x="107950" y="2349500"/>
            <a:ext cx="5903913" cy="122396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0" name="Cinta perforada 9"/>
          <p:cNvSpPr/>
          <p:nvPr/>
        </p:nvSpPr>
        <p:spPr>
          <a:xfrm>
            <a:off x="260350" y="2505075"/>
            <a:ext cx="5903913" cy="1355725"/>
          </a:xfrm>
          <a:prstGeom prst="flowChartPunchedTape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2600" b="1" i="1" dirty="0">
                <a:solidFill>
                  <a:srgbClr val="002060"/>
                </a:solidFill>
              </a:rPr>
              <a:t>RESPONSABILDAD Y COMPROMISO DE  Y PARA  </a:t>
            </a:r>
            <a:r>
              <a:rPr lang="es-CO" sz="2800" b="1" i="1" dirty="0">
                <a:solidFill>
                  <a:srgbClr val="002060"/>
                </a:solidFill>
              </a:rPr>
              <a:t>…  T  O  D  O  S</a:t>
            </a:r>
          </a:p>
        </p:txBody>
      </p:sp>
      <p:sp>
        <p:nvSpPr>
          <p:cNvPr id="5" name="Flecha abajo 4"/>
          <p:cNvSpPr/>
          <p:nvPr/>
        </p:nvSpPr>
        <p:spPr>
          <a:xfrm>
            <a:off x="2051050" y="2295525"/>
            <a:ext cx="269875" cy="274638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80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00025" y="4046538"/>
            <a:ext cx="2079625" cy="831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CO" sz="2400" dirty="0">
                <a:solidFill>
                  <a:srgbClr val="000000"/>
                </a:solidFill>
                <a:latin typeface="Arial" charset="0"/>
              </a:rPr>
              <a:t>Constitución Política</a:t>
            </a:r>
            <a:endParaRPr lang="es-ES" altLang="es-CO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978150" y="4267200"/>
            <a:ext cx="1524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CO" sz="2400" dirty="0">
                <a:solidFill>
                  <a:srgbClr val="000000"/>
                </a:solidFill>
                <a:latin typeface="Arial" charset="0"/>
              </a:rPr>
              <a:t>Art. 354</a:t>
            </a:r>
            <a:endParaRPr lang="es-ES" altLang="es-CO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111750" y="4076700"/>
            <a:ext cx="16764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CO" sz="2400">
                <a:solidFill>
                  <a:srgbClr val="000000"/>
                </a:solidFill>
                <a:latin typeface="Arial" charset="0"/>
              </a:rPr>
              <a:t>Ley 298 de 1996</a:t>
            </a:r>
            <a:endParaRPr lang="es-ES" altLang="es-CO" sz="24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3557" name="AutoShape 5"/>
          <p:cNvCxnSpPr>
            <a:cxnSpLocks noChangeShapeType="1"/>
          </p:cNvCxnSpPr>
          <p:nvPr/>
        </p:nvCxnSpPr>
        <p:spPr bwMode="auto">
          <a:xfrm>
            <a:off x="6792913" y="4489450"/>
            <a:ext cx="658812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8" name="AutoShape 6"/>
          <p:cNvCxnSpPr>
            <a:cxnSpLocks noChangeShapeType="1"/>
            <a:stCxn id="23554" idx="3"/>
          </p:cNvCxnSpPr>
          <p:nvPr/>
        </p:nvCxnSpPr>
        <p:spPr bwMode="auto">
          <a:xfrm flipV="1">
            <a:off x="2279650" y="4457700"/>
            <a:ext cx="622300" cy="47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9" name="AutoShape 7"/>
          <p:cNvCxnSpPr>
            <a:cxnSpLocks noChangeShapeType="1"/>
            <a:stCxn id="23555" idx="3"/>
            <a:endCxn id="23556" idx="1"/>
          </p:cNvCxnSpPr>
          <p:nvPr/>
        </p:nvCxnSpPr>
        <p:spPr bwMode="auto">
          <a:xfrm flipV="1">
            <a:off x="4502150" y="4492199"/>
            <a:ext cx="609600" cy="3601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7304088" y="2420938"/>
            <a:ext cx="1524000" cy="8302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CO" sz="2400" dirty="0">
                <a:solidFill>
                  <a:srgbClr val="000000"/>
                </a:solidFill>
                <a:latin typeface="Arial" charset="0"/>
              </a:rPr>
              <a:t>Res. 354/07</a:t>
            </a:r>
            <a:endParaRPr lang="es-ES" altLang="es-CO" sz="24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3561" name="AutoShape 10"/>
          <p:cNvCxnSpPr>
            <a:cxnSpLocks noChangeShapeType="1"/>
          </p:cNvCxnSpPr>
          <p:nvPr/>
        </p:nvCxnSpPr>
        <p:spPr bwMode="auto">
          <a:xfrm flipV="1">
            <a:off x="6735763" y="3194050"/>
            <a:ext cx="568325" cy="7921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7486650" y="4084638"/>
            <a:ext cx="15240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CO" sz="2400">
                <a:solidFill>
                  <a:srgbClr val="000000"/>
                </a:solidFill>
                <a:latin typeface="Arial" charset="0"/>
              </a:rPr>
              <a:t>Res. 357/08</a:t>
            </a:r>
            <a:endParaRPr lang="es-ES" altLang="es-CO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63" name="Text Box 13"/>
          <p:cNvSpPr txBox="1">
            <a:spLocks noChangeArrowheads="1"/>
          </p:cNvSpPr>
          <p:nvPr/>
        </p:nvSpPr>
        <p:spPr bwMode="auto">
          <a:xfrm>
            <a:off x="7400925" y="5373688"/>
            <a:ext cx="1524000" cy="10144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CO" sz="2400" dirty="0" err="1">
                <a:solidFill>
                  <a:srgbClr val="000000"/>
                </a:solidFill>
                <a:latin typeface="Arial" charset="0"/>
              </a:rPr>
              <a:t>Sent</a:t>
            </a:r>
            <a:r>
              <a:rPr lang="es-MX" altLang="es-CO" sz="24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s-MX" altLang="es-CO" sz="2400" dirty="0">
                <a:solidFill>
                  <a:srgbClr val="000000"/>
                </a:solidFill>
                <a:latin typeface="Arial" charset="0"/>
              </a:rPr>
              <a:t>C- 487/97</a:t>
            </a:r>
            <a:endParaRPr lang="es-ES" altLang="es-CO" sz="24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3564" name="AutoShape 14"/>
          <p:cNvCxnSpPr>
            <a:cxnSpLocks noChangeShapeType="1"/>
          </p:cNvCxnSpPr>
          <p:nvPr/>
        </p:nvCxnSpPr>
        <p:spPr bwMode="auto">
          <a:xfrm>
            <a:off x="6588125" y="4878388"/>
            <a:ext cx="681038" cy="14065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ángulo 1"/>
          <p:cNvSpPr/>
          <p:nvPr/>
        </p:nvSpPr>
        <p:spPr>
          <a:xfrm>
            <a:off x="0" y="1131888"/>
            <a:ext cx="9144000" cy="11449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3700" b="1" dirty="0">
                <a:solidFill>
                  <a:schemeClr val="tx1"/>
                </a:solidFill>
              </a:rPr>
              <a:t>FUNDAMENTOS JURÍDICOS DEL CONTROL INTERNO CONTABLE </a:t>
            </a:r>
          </a:p>
        </p:txBody>
      </p:sp>
      <p:sp>
        <p:nvSpPr>
          <p:cNvPr id="3" name="Flecha abajo 2"/>
          <p:cNvSpPr/>
          <p:nvPr/>
        </p:nvSpPr>
        <p:spPr>
          <a:xfrm>
            <a:off x="3419475" y="2492747"/>
            <a:ext cx="647700" cy="1584325"/>
          </a:xfrm>
          <a:prstGeom prst="downArrow">
            <a:avLst>
              <a:gd name="adj1" fmla="val 50000"/>
              <a:gd name="adj2" fmla="val 54475"/>
            </a:avLst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64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0DEBB7-D92F-4506-94D5-690F41CDEA94}" type="datetime6">
              <a:rPr lang="es-CO" smtClean="0"/>
              <a:pPr>
                <a:defRPr/>
              </a:pPr>
              <a:t>mayo de 2021</a:t>
            </a:fld>
            <a:endParaRPr lang="es-CO"/>
          </a:p>
        </p:txBody>
      </p:sp>
      <p:sp>
        <p:nvSpPr>
          <p:cNvPr id="6" name="Marcador de fecha 3"/>
          <p:cNvSpPr txBox="1">
            <a:spLocks/>
          </p:cNvSpPr>
          <p:nvPr/>
        </p:nvSpPr>
        <p:spPr>
          <a:xfrm>
            <a:off x="6956425" y="6381750"/>
            <a:ext cx="1544638" cy="28575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es-ES" sz="900" b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7C970E91-068D-4D40-9064-11D79F37EC7B}" type="datetime1">
              <a:rPr lang="es-CO" smtClean="0"/>
              <a:pPr>
                <a:defRPr/>
              </a:pPr>
              <a:t>27/05/2021</a:t>
            </a:fld>
            <a:endParaRPr lang="es-CO" dirty="0"/>
          </a:p>
        </p:txBody>
      </p:sp>
      <p:sp>
        <p:nvSpPr>
          <p:cNvPr id="7" name="Marcador de pie de página 4"/>
          <p:cNvSpPr txBox="1">
            <a:spLocks/>
          </p:cNvSpPr>
          <p:nvPr/>
        </p:nvSpPr>
        <p:spPr>
          <a:xfrm>
            <a:off x="1403350" y="6381750"/>
            <a:ext cx="4260850" cy="300038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es-ES" sz="900" kern="120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s-CO"/>
              <a:t>Contaduría General de la Nación</a:t>
            </a:r>
            <a:endParaRPr lang="es-CO" dirty="0"/>
          </a:p>
        </p:txBody>
      </p:sp>
      <p:sp>
        <p:nvSpPr>
          <p:cNvPr id="8" name="3 Rectángulo"/>
          <p:cNvSpPr/>
          <p:nvPr/>
        </p:nvSpPr>
        <p:spPr>
          <a:xfrm>
            <a:off x="1331640" y="1052736"/>
            <a:ext cx="6624736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LA  AUDITORIA  INTERNA </a:t>
            </a:r>
            <a:endParaRPr lang="es-CO" sz="3200" b="1" dirty="0">
              <a:solidFill>
                <a:schemeClr val="tx1"/>
              </a:solidFill>
            </a:endParaRPr>
          </a:p>
        </p:txBody>
      </p:sp>
      <p:pic>
        <p:nvPicPr>
          <p:cNvPr id="9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1863880"/>
            <a:ext cx="1080120" cy="682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10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14" y="2690129"/>
            <a:ext cx="3078163" cy="4151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4 Flecha abajo"/>
          <p:cNvSpPr/>
          <p:nvPr/>
        </p:nvSpPr>
        <p:spPr>
          <a:xfrm rot="5400000">
            <a:off x="2922588" y="4533900"/>
            <a:ext cx="346075" cy="504825"/>
          </a:xfrm>
          <a:prstGeom prst="downArrow">
            <a:avLst>
              <a:gd name="adj1" fmla="val 50000"/>
              <a:gd name="adj2" fmla="val 27495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12" name="6 Rectángulo redondeado"/>
          <p:cNvSpPr/>
          <p:nvPr/>
        </p:nvSpPr>
        <p:spPr>
          <a:xfrm>
            <a:off x="3347865" y="2780928"/>
            <a:ext cx="2236960" cy="39627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VITAL EN EL ACTUAL PROCESO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DE </a:t>
            </a:r>
            <a:r>
              <a:rPr lang="en-US" sz="1600" b="1" dirty="0">
                <a:solidFill>
                  <a:schemeClr val="tx1"/>
                </a:solidFill>
              </a:rPr>
              <a:t>GLOBALIZACIÓN </a:t>
            </a:r>
            <a:r>
              <a:rPr lang="en-US" sz="2800" b="1" dirty="0">
                <a:solidFill>
                  <a:schemeClr val="tx1"/>
                </a:solidFill>
              </a:rPr>
              <a:t>CONTABLE </a:t>
            </a:r>
            <a:endParaRPr lang="es-CO" sz="2800" b="1" dirty="0">
              <a:solidFill>
                <a:schemeClr val="tx1"/>
              </a:solidFill>
            </a:endParaRPr>
          </a:p>
        </p:txBody>
      </p:sp>
      <p:pic>
        <p:nvPicPr>
          <p:cNvPr id="14" name="Imagen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358" y="2651352"/>
            <a:ext cx="2989262" cy="41068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4532313"/>
            <a:ext cx="6064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 Rectángulo"/>
          <p:cNvSpPr/>
          <p:nvPr/>
        </p:nvSpPr>
        <p:spPr>
          <a:xfrm>
            <a:off x="5004048" y="1772816"/>
            <a:ext cx="4104572" cy="8166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GENERADORA DE VALOR PARA UN PAÍS DE BUENAS PRÁCTICAS DE GOBIERNO  </a:t>
            </a:r>
            <a:endParaRPr lang="es-CO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9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3"/>
          <p:cNvSpPr txBox="1">
            <a:spLocks noChangeArrowheads="1"/>
          </p:cNvSpPr>
          <p:nvPr/>
        </p:nvSpPr>
        <p:spPr bwMode="auto">
          <a:xfrm>
            <a:off x="1987550" y="3941763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endParaRPr lang="es-CO" altLang="es-CO"/>
          </a:p>
        </p:txBody>
      </p:sp>
      <p:sp>
        <p:nvSpPr>
          <p:cNvPr id="3" name="Llamada ovalada 2"/>
          <p:cNvSpPr/>
          <p:nvPr/>
        </p:nvSpPr>
        <p:spPr>
          <a:xfrm>
            <a:off x="107504" y="1833424"/>
            <a:ext cx="8928992" cy="4908689"/>
          </a:xfrm>
          <a:prstGeom prst="wedgeEllipseCallout">
            <a:avLst>
              <a:gd name="adj1" fmla="val 46681"/>
              <a:gd name="adj2" fmla="val -5331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altLang="es-CO" sz="23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defRPr/>
            </a:pPr>
            <a:endParaRPr lang="es-ES" altLang="es-CO" sz="2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es-ES" altLang="es-CO" sz="2600" b="1" dirty="0">
                <a:solidFill>
                  <a:srgbClr val="000000"/>
                </a:solidFill>
                <a:latin typeface="Arial" panose="020B0604020202020204" pitchFamily="34" charset="0"/>
              </a:rPr>
              <a:t>Conjunto ordenado de etapas que</a:t>
            </a:r>
          </a:p>
          <a:p>
            <a:pPr algn="ctr">
              <a:defRPr/>
            </a:pPr>
            <a:r>
              <a:rPr lang="es-ES" altLang="es-CO" sz="2600" b="1" dirty="0">
                <a:solidFill>
                  <a:srgbClr val="000000"/>
                </a:solidFill>
                <a:latin typeface="Arial" panose="020B0604020202020204" pitchFamily="34" charset="0"/>
              </a:rPr>
              <a:t> se concretan en el </a:t>
            </a:r>
            <a:r>
              <a:rPr lang="es-ES" altLang="es-CO" sz="2600" b="1" i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RECONOCIMIENTO</a:t>
            </a:r>
            <a:r>
              <a:rPr lang="es-ES" altLang="es-CO" sz="2600" b="1" dirty="0">
                <a:solidFill>
                  <a:srgbClr val="000000"/>
                </a:solidFill>
                <a:latin typeface="Arial" panose="020B0604020202020204" pitchFamily="34" charset="0"/>
              </a:rPr>
              <a:t> y la </a:t>
            </a:r>
            <a:r>
              <a:rPr lang="es-ES" altLang="es-CO" sz="2600" b="1" i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REVELACIÓN</a:t>
            </a:r>
            <a:r>
              <a:rPr lang="es-ES" altLang="es-CO" sz="2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ES" altLang="es-CO" sz="2600" b="1" dirty="0">
                <a:solidFill>
                  <a:srgbClr val="000000"/>
                </a:solidFill>
                <a:latin typeface="Arial" panose="020B0604020202020204" pitchFamily="34" charset="0"/>
              </a:rPr>
              <a:t>de las transacciones, </a:t>
            </a:r>
          </a:p>
          <a:p>
            <a:pPr algn="ctr">
              <a:defRPr/>
            </a:pPr>
            <a:r>
              <a:rPr lang="es-ES" altLang="es-CO" sz="2600" b="1" dirty="0">
                <a:solidFill>
                  <a:srgbClr val="000000"/>
                </a:solidFill>
                <a:latin typeface="Arial" panose="020B0604020202020204" pitchFamily="34" charset="0"/>
              </a:rPr>
              <a:t>los hechos y las operaciones financieras, económicas, sociales y ambientales, que afectan la situación, la actividad y la capacidad para prestar servicios o generar flujos de recursos de una entidad contable pública en particular</a:t>
            </a:r>
            <a:r>
              <a:rPr lang="es-ES" altLang="es-CO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defRPr/>
            </a:pPr>
            <a:endParaRPr lang="es-ES" altLang="es-CO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es-CO" sz="2300" dirty="0"/>
          </a:p>
        </p:txBody>
      </p:sp>
      <p:sp>
        <p:nvSpPr>
          <p:cNvPr id="4" name="Rectángulo 3"/>
          <p:cNvSpPr/>
          <p:nvPr/>
        </p:nvSpPr>
        <p:spPr>
          <a:xfrm>
            <a:off x="211672" y="1125538"/>
            <a:ext cx="872065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    PROCESO CONTABLE PÚBLICO  </a:t>
            </a:r>
            <a:endParaRPr lang="es-ES" sz="40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020271" y="6525344"/>
            <a:ext cx="2016225" cy="288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es-CO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Párrafo 61 del PGCP</a:t>
            </a:r>
            <a:endParaRPr lang="es-CO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179958" y="1551445"/>
            <a:ext cx="2225005" cy="30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941" tIns="30971" rIns="61941" bIns="30971">
            <a:spAutoFit/>
          </a:bodyPr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CO" sz="1600" dirty="0">
                <a:latin typeface="Arial" charset="0"/>
              </a:rPr>
              <a:t>IDENTIFICACIÓN</a:t>
            </a:r>
            <a:endParaRPr lang="es-ES" altLang="es-CO" sz="1600" dirty="0">
              <a:latin typeface="Arial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258763" y="1862683"/>
            <a:ext cx="1184275" cy="1074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1941" tIns="30971" rIns="61941" bIns="30971" anchor="ctr"/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r>
              <a:rPr lang="es-ES_tradnl" altLang="es-CO" sz="1600" dirty="0">
                <a:latin typeface="Arial Narrow" pitchFamily="34" charset="0"/>
              </a:rPr>
              <a:t>HECHOS</a:t>
            </a:r>
          </a:p>
          <a:p>
            <a:pPr algn="ctr"/>
            <a:r>
              <a:rPr lang="es-ES_tradnl" altLang="es-CO" sz="1600" dirty="0">
                <a:latin typeface="Arial Narrow" pitchFamily="34" charset="0"/>
              </a:rPr>
              <a:t>ECONÓMICOS</a:t>
            </a:r>
          </a:p>
          <a:p>
            <a:pPr algn="ctr"/>
            <a:r>
              <a:rPr lang="es-ES_tradnl" altLang="es-CO" sz="1600" dirty="0">
                <a:latin typeface="Arial Narrow" pitchFamily="34" charset="0"/>
              </a:rPr>
              <a:t>FINANCIEROS</a:t>
            </a:r>
          </a:p>
          <a:p>
            <a:pPr algn="ctr"/>
            <a:r>
              <a:rPr lang="es-ES_tradnl" altLang="es-CO" sz="1600" dirty="0">
                <a:latin typeface="Arial Narrow" pitchFamily="34" charset="0"/>
              </a:rPr>
              <a:t>Y SOCIALES</a:t>
            </a:r>
          </a:p>
          <a:p>
            <a:pPr algn="ctr" eaLnBrk="1" hangingPunct="1"/>
            <a:endParaRPr lang="es-ES" altLang="es-CO" sz="800" dirty="0">
              <a:latin typeface="Arial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07950" y="3346103"/>
            <a:ext cx="2073275" cy="2258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1941" tIns="30971" rIns="61941" bIns="30971" anchor="ctr"/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r>
              <a:rPr lang="es-ES_tradnl" altLang="es-CO" sz="1400" dirty="0">
                <a:latin typeface="Arial Narrow" pitchFamily="34" charset="0"/>
              </a:rPr>
              <a:t>SUBSISTEMAS DE :</a:t>
            </a:r>
          </a:p>
          <a:p>
            <a:pPr algn="ctr"/>
            <a:r>
              <a:rPr lang="es-ES_tradnl" altLang="es-CO" sz="1400" dirty="0">
                <a:latin typeface="Arial Narrow" pitchFamily="34" charset="0"/>
              </a:rPr>
              <a:t>-PLANEACIÓN</a:t>
            </a:r>
          </a:p>
          <a:p>
            <a:pPr algn="ctr"/>
            <a:r>
              <a:rPr lang="es-ES_tradnl" altLang="es-CO" sz="1400" dirty="0">
                <a:latin typeface="Arial Narrow" pitchFamily="34" charset="0"/>
              </a:rPr>
              <a:t>-PRESUPUESTO</a:t>
            </a:r>
          </a:p>
          <a:p>
            <a:pPr algn="ctr"/>
            <a:r>
              <a:rPr lang="es-ES_tradnl" altLang="es-CO" sz="1400" dirty="0">
                <a:latin typeface="Arial Narrow" pitchFamily="34" charset="0"/>
              </a:rPr>
              <a:t>-RENTAS Y CUENTAS</a:t>
            </a:r>
          </a:p>
          <a:p>
            <a:pPr algn="ctr"/>
            <a:r>
              <a:rPr lang="es-ES_tradnl" altLang="es-CO" sz="1400" dirty="0">
                <a:latin typeface="Arial Narrow" pitchFamily="34" charset="0"/>
              </a:rPr>
              <a:t>  POR COBRAR</a:t>
            </a:r>
          </a:p>
          <a:p>
            <a:pPr algn="ctr"/>
            <a:r>
              <a:rPr lang="es-ES_tradnl" altLang="es-CO" sz="1400" dirty="0">
                <a:latin typeface="Arial Narrow" pitchFamily="34" charset="0"/>
              </a:rPr>
              <a:t>-CUENTAS POR PAGAR</a:t>
            </a:r>
          </a:p>
          <a:p>
            <a:pPr algn="ctr"/>
            <a:r>
              <a:rPr lang="es-ES_tradnl" altLang="es-CO" sz="1400" dirty="0">
                <a:latin typeface="Arial Narrow" pitchFamily="34" charset="0"/>
              </a:rPr>
              <a:t>-NÓMINA</a:t>
            </a:r>
          </a:p>
          <a:p>
            <a:pPr algn="ctr"/>
            <a:r>
              <a:rPr lang="es-ES_tradnl" altLang="es-CO" sz="1400" dirty="0">
                <a:latin typeface="Arial Narrow" pitchFamily="34" charset="0"/>
              </a:rPr>
              <a:t>-TESORERÍA</a:t>
            </a:r>
          </a:p>
          <a:p>
            <a:pPr algn="ctr"/>
            <a:r>
              <a:rPr lang="es-ES_tradnl" altLang="es-CO" sz="1400" dirty="0">
                <a:latin typeface="Arial Narrow" pitchFamily="34" charset="0"/>
              </a:rPr>
              <a:t>-INVENTARIOS</a:t>
            </a:r>
          </a:p>
          <a:p>
            <a:pPr algn="ctr"/>
            <a:r>
              <a:rPr lang="es-ES_tradnl" altLang="es-CO" sz="1400" dirty="0">
                <a:latin typeface="Arial Narrow" pitchFamily="34" charset="0"/>
              </a:rPr>
              <a:t>-ACTIVOS FIJOS</a:t>
            </a:r>
          </a:p>
          <a:p>
            <a:pPr algn="ctr" eaLnBrk="1" hangingPunct="1"/>
            <a:endParaRPr lang="es-ES" altLang="es-CO" sz="800" dirty="0">
              <a:latin typeface="Arial" charset="0"/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2912740" y="1536056"/>
            <a:ext cx="2019300" cy="30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941" tIns="30971" rIns="61941" bIns="30971">
            <a:spAutoFit/>
          </a:bodyPr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CO" sz="1600" dirty="0">
                <a:latin typeface="Arial" charset="0"/>
              </a:rPr>
              <a:t>CLASIFICACIÓN</a:t>
            </a:r>
            <a:endParaRPr lang="es-ES" altLang="es-CO" sz="1600" dirty="0">
              <a:latin typeface="Arial" charset="0"/>
            </a:endParaRPr>
          </a:p>
        </p:txBody>
      </p:sp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2949575" y="1859210"/>
            <a:ext cx="1344613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941" tIns="30971" rIns="61941" bIns="30971">
            <a:spAutoFit/>
          </a:bodyPr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altLang="es-CO" sz="1200" dirty="0">
                <a:latin typeface="Arial Narrow" pitchFamily="34" charset="0"/>
              </a:rPr>
              <a:t>REVISIÓN</a:t>
            </a:r>
          </a:p>
          <a:p>
            <a:pPr algn="ctr">
              <a:spcBef>
                <a:spcPct val="50000"/>
              </a:spcBef>
            </a:pPr>
            <a:r>
              <a:rPr lang="es-ES_tradnl" altLang="es-CO" sz="1200" dirty="0">
                <a:latin typeface="Arial Narrow" pitchFamily="34" charset="0"/>
              </a:rPr>
              <a:t>VERIFICACIÓN Y</a:t>
            </a:r>
          </a:p>
          <a:p>
            <a:pPr algn="ctr">
              <a:spcBef>
                <a:spcPct val="50000"/>
              </a:spcBef>
            </a:pPr>
            <a:r>
              <a:rPr lang="es-ES_tradnl" altLang="es-CO" sz="1200" dirty="0">
                <a:latin typeface="Arial Narrow" pitchFamily="34" charset="0"/>
              </a:rPr>
              <a:t>CLASIFICACIÓN DE</a:t>
            </a:r>
          </a:p>
          <a:p>
            <a:pPr algn="ctr">
              <a:spcBef>
                <a:spcPct val="50000"/>
              </a:spcBef>
            </a:pPr>
            <a:r>
              <a:rPr lang="es-ES_tradnl" altLang="es-CO" sz="1200" dirty="0">
                <a:latin typeface="Arial Narrow" pitchFamily="34" charset="0"/>
              </a:rPr>
              <a:t>TRANSACCIONES DE</a:t>
            </a:r>
          </a:p>
          <a:p>
            <a:pPr algn="ctr">
              <a:spcBef>
                <a:spcPct val="50000"/>
              </a:spcBef>
            </a:pPr>
            <a:r>
              <a:rPr lang="es-ES_tradnl" altLang="es-CO" sz="1200" dirty="0">
                <a:latin typeface="Arial Narrow" pitchFamily="34" charset="0"/>
              </a:rPr>
              <a:t>DOCUMENTOS </a:t>
            </a:r>
          </a:p>
          <a:p>
            <a:pPr algn="ctr">
              <a:spcBef>
                <a:spcPct val="50000"/>
              </a:spcBef>
            </a:pPr>
            <a:r>
              <a:rPr lang="es-ES_tradnl" altLang="es-CO" sz="1200" dirty="0">
                <a:latin typeface="Arial Narrow" pitchFamily="34" charset="0"/>
              </a:rPr>
              <a:t>FUENTE Y  SOPORTE</a:t>
            </a:r>
            <a:endParaRPr lang="es-ES" altLang="es-CO" sz="1200" dirty="0">
              <a:latin typeface="Arial Narrow" pitchFamily="34" charset="0"/>
            </a:endParaRPr>
          </a:p>
        </p:txBody>
      </p:sp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2989263" y="1871340"/>
            <a:ext cx="1357312" cy="191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04" name="Rectangle 11"/>
          <p:cNvSpPr>
            <a:spLocks noChangeArrowheads="1"/>
          </p:cNvSpPr>
          <p:nvPr/>
        </p:nvSpPr>
        <p:spPr bwMode="auto">
          <a:xfrm>
            <a:off x="6403600" y="1340768"/>
            <a:ext cx="2375067" cy="30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941" tIns="30971" rIns="61941" bIns="30971">
            <a:spAutoFit/>
          </a:bodyPr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CO" sz="1600" dirty="0">
                <a:latin typeface="Arial" charset="0"/>
              </a:rPr>
              <a:t>REGISTRO Y AJUSTES</a:t>
            </a:r>
            <a:endParaRPr lang="es-ES" altLang="es-CO" sz="1600" u="sng" dirty="0">
              <a:latin typeface="Arial" charset="0"/>
            </a:endParaRPr>
          </a:p>
        </p:txBody>
      </p:sp>
      <p:sp>
        <p:nvSpPr>
          <p:cNvPr id="29705" name="Rectangle 12"/>
          <p:cNvSpPr>
            <a:spLocks noChangeArrowheads="1"/>
          </p:cNvSpPr>
          <p:nvPr/>
        </p:nvSpPr>
        <p:spPr bwMode="auto">
          <a:xfrm>
            <a:off x="5419725" y="1864941"/>
            <a:ext cx="1168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941" tIns="30971" rIns="61941" bIns="30971">
            <a:spAutoFit/>
          </a:bodyPr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CO" sz="1100">
                <a:latin typeface="Arial Narrow" pitchFamily="34" charset="0"/>
              </a:rPr>
              <a:t>IMPUTACIÓN</a:t>
            </a:r>
          </a:p>
          <a:p>
            <a:pPr>
              <a:spcBef>
                <a:spcPct val="50000"/>
              </a:spcBef>
            </a:pPr>
            <a:r>
              <a:rPr lang="es-ES_tradnl" altLang="es-CO" sz="1100">
                <a:latin typeface="Arial Narrow" pitchFamily="34" charset="0"/>
              </a:rPr>
              <a:t>SOPORTES</a:t>
            </a:r>
          </a:p>
          <a:p>
            <a:pPr>
              <a:spcBef>
                <a:spcPct val="50000"/>
              </a:spcBef>
            </a:pPr>
            <a:r>
              <a:rPr lang="es-ES_tradnl" altLang="es-CO" sz="1100">
                <a:latin typeface="Arial Narrow" pitchFamily="34" charset="0"/>
              </a:rPr>
              <a:t>CONTABLES</a:t>
            </a:r>
            <a:endParaRPr lang="es-ES" altLang="es-CO" sz="1100">
              <a:latin typeface="Arial Narrow" pitchFamily="34" charset="0"/>
            </a:endParaRPr>
          </a:p>
        </p:txBody>
      </p:sp>
      <p:sp>
        <p:nvSpPr>
          <p:cNvPr id="29706" name="Rectangle 13"/>
          <p:cNvSpPr>
            <a:spLocks noChangeArrowheads="1"/>
          </p:cNvSpPr>
          <p:nvPr/>
        </p:nvSpPr>
        <p:spPr bwMode="auto">
          <a:xfrm>
            <a:off x="4778375" y="3427958"/>
            <a:ext cx="12954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941" tIns="30971" rIns="61941" bIns="30971">
            <a:spAutoFit/>
          </a:bodyPr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altLang="es-CO" sz="1200" dirty="0">
                <a:latin typeface="Arial Narrow" pitchFamily="34" charset="0"/>
              </a:rPr>
              <a:t>UTILIZACIÓN</a:t>
            </a:r>
          </a:p>
          <a:p>
            <a:pPr algn="ctr">
              <a:spcBef>
                <a:spcPct val="50000"/>
              </a:spcBef>
            </a:pPr>
            <a:r>
              <a:rPr lang="es-ES_tradnl" altLang="es-CO" sz="1200" dirty="0">
                <a:latin typeface="Arial Narrow" pitchFamily="34" charset="0"/>
              </a:rPr>
              <a:t>CATÁLOGO DE</a:t>
            </a:r>
          </a:p>
          <a:p>
            <a:pPr algn="ctr">
              <a:spcBef>
                <a:spcPct val="50000"/>
              </a:spcBef>
            </a:pPr>
            <a:r>
              <a:rPr lang="es-ES_tradnl" altLang="es-CO" sz="1200" dirty="0">
                <a:latin typeface="Arial Narrow" pitchFamily="34" charset="0"/>
              </a:rPr>
              <a:t>CUENTAS</a:t>
            </a:r>
          </a:p>
        </p:txBody>
      </p:sp>
      <p:sp>
        <p:nvSpPr>
          <p:cNvPr id="29707" name="Rectangle 14"/>
          <p:cNvSpPr>
            <a:spLocks noChangeArrowheads="1"/>
          </p:cNvSpPr>
          <p:nvPr/>
        </p:nvSpPr>
        <p:spPr bwMode="auto">
          <a:xfrm>
            <a:off x="5353050" y="1682378"/>
            <a:ext cx="1090613" cy="1098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08" name="Rectangle 15"/>
          <p:cNvSpPr>
            <a:spLocks noChangeArrowheads="1"/>
          </p:cNvSpPr>
          <p:nvPr/>
        </p:nvSpPr>
        <p:spPr bwMode="auto">
          <a:xfrm>
            <a:off x="4860032" y="3191371"/>
            <a:ext cx="1196975" cy="1101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09" name="Rectangle 16"/>
          <p:cNvSpPr>
            <a:spLocks noChangeArrowheads="1"/>
          </p:cNvSpPr>
          <p:nvPr/>
        </p:nvSpPr>
        <p:spPr bwMode="auto">
          <a:xfrm>
            <a:off x="6781800" y="1647081"/>
            <a:ext cx="9001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941" tIns="30971" rIns="61941" bIns="30971">
            <a:spAutoFit/>
          </a:bodyPr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altLang="es-CO" sz="1100" dirty="0">
                <a:latin typeface="Arial Narrow" pitchFamily="34" charset="0"/>
              </a:rPr>
              <a:t>LIBROS</a:t>
            </a:r>
          </a:p>
          <a:p>
            <a:pPr algn="ctr">
              <a:spcBef>
                <a:spcPct val="50000"/>
              </a:spcBef>
            </a:pPr>
            <a:r>
              <a:rPr lang="es-ES_tradnl" altLang="es-CO" sz="1100" dirty="0">
                <a:latin typeface="Arial Narrow" pitchFamily="34" charset="0"/>
              </a:rPr>
              <a:t>AUXILIARES</a:t>
            </a:r>
            <a:endParaRPr lang="es-ES" altLang="es-CO" sz="1100" dirty="0">
              <a:latin typeface="Arial Narrow" pitchFamily="34" charset="0"/>
            </a:endParaRPr>
          </a:p>
        </p:txBody>
      </p:sp>
      <p:sp>
        <p:nvSpPr>
          <p:cNvPr id="29710" name="Rectangle 17"/>
          <p:cNvSpPr>
            <a:spLocks noChangeArrowheads="1"/>
          </p:cNvSpPr>
          <p:nvPr/>
        </p:nvSpPr>
        <p:spPr bwMode="auto">
          <a:xfrm>
            <a:off x="6607175" y="1672155"/>
            <a:ext cx="1306513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6879" name="Rectangle 18"/>
          <p:cNvSpPr>
            <a:spLocks noChangeArrowheads="1"/>
          </p:cNvSpPr>
          <p:nvPr/>
        </p:nvSpPr>
        <p:spPr bwMode="auto">
          <a:xfrm>
            <a:off x="6604000" y="2420888"/>
            <a:ext cx="117157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941" tIns="30971" rIns="61941" bIns="30971">
            <a:spAutoFit/>
          </a:bodyPr>
          <a:lstStyle>
            <a:lvl1pPr defTabSz="619125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s-ES_tradnl" altLang="es-CO" sz="1050" dirty="0">
                <a:latin typeface="Arial Narrow" panose="020B0606020202030204" pitchFamily="34" charset="0"/>
              </a:rPr>
              <a:t>ELABORACIÓN DE</a:t>
            </a:r>
          </a:p>
          <a:p>
            <a:pPr algn="ctr">
              <a:spcBef>
                <a:spcPct val="50000"/>
              </a:spcBef>
              <a:defRPr/>
            </a:pPr>
            <a:r>
              <a:rPr lang="es-ES_tradnl" altLang="es-CO" sz="1050" dirty="0">
                <a:latin typeface="Arial Narrow" panose="020B0606020202030204" pitchFamily="34" charset="0"/>
              </a:rPr>
              <a:t>COMPROBANTES </a:t>
            </a:r>
          </a:p>
          <a:p>
            <a:pPr algn="ctr">
              <a:spcBef>
                <a:spcPct val="50000"/>
              </a:spcBef>
              <a:defRPr/>
            </a:pPr>
            <a:r>
              <a:rPr lang="es-ES_tradnl" altLang="es-CO" sz="1050" dirty="0">
                <a:latin typeface="Arial Narrow" panose="020B0606020202030204" pitchFamily="34" charset="0"/>
              </a:rPr>
              <a:t>DE DIARIO, DE </a:t>
            </a:r>
          </a:p>
          <a:p>
            <a:pPr algn="ctr">
              <a:spcBef>
                <a:spcPct val="50000"/>
              </a:spcBef>
              <a:defRPr/>
            </a:pPr>
            <a:r>
              <a:rPr lang="es-ES_tradnl" altLang="es-CO" sz="1050" dirty="0">
                <a:latin typeface="Arial Narrow" panose="020B0606020202030204" pitchFamily="34" charset="0"/>
              </a:rPr>
              <a:t>AJUSTE</a:t>
            </a:r>
          </a:p>
          <a:p>
            <a:pPr algn="ctr">
              <a:spcBef>
                <a:spcPct val="50000"/>
              </a:spcBef>
              <a:defRPr/>
            </a:pPr>
            <a:r>
              <a:rPr lang="es-ES_tradnl" altLang="es-CO" sz="1050" dirty="0">
                <a:latin typeface="Arial Narrow" panose="020B0606020202030204" pitchFamily="34" charset="0"/>
              </a:rPr>
              <a:t>Y DE CIERRE</a:t>
            </a:r>
            <a:endParaRPr lang="es-ES" altLang="es-CO" sz="1050" dirty="0">
              <a:latin typeface="Arial Narrow" panose="020B0606020202030204" pitchFamily="34" charset="0"/>
            </a:endParaRPr>
          </a:p>
        </p:txBody>
      </p:sp>
      <p:sp>
        <p:nvSpPr>
          <p:cNvPr id="29712" name="Rectangle 19"/>
          <p:cNvSpPr>
            <a:spLocks noChangeArrowheads="1"/>
          </p:cNvSpPr>
          <p:nvPr/>
        </p:nvSpPr>
        <p:spPr bwMode="auto">
          <a:xfrm>
            <a:off x="6607175" y="2393649"/>
            <a:ext cx="1182688" cy="1181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13" name="Rectangle 20"/>
          <p:cNvSpPr>
            <a:spLocks noChangeArrowheads="1"/>
          </p:cNvSpPr>
          <p:nvPr/>
        </p:nvSpPr>
        <p:spPr bwMode="auto">
          <a:xfrm>
            <a:off x="6637338" y="4005064"/>
            <a:ext cx="11160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941" tIns="30971" rIns="61941" bIns="30971">
            <a:spAutoFit/>
          </a:bodyPr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CO" sz="1200" dirty="0">
                <a:latin typeface="Arial Narrow" pitchFamily="34" charset="0"/>
              </a:rPr>
              <a:t>LIBRO DIARIO</a:t>
            </a:r>
            <a:endParaRPr lang="es-ES" altLang="es-CO" sz="1200" dirty="0">
              <a:latin typeface="Arial Narrow" pitchFamily="34" charset="0"/>
            </a:endParaRPr>
          </a:p>
        </p:txBody>
      </p:sp>
      <p:sp>
        <p:nvSpPr>
          <p:cNvPr id="29714" name="Rectangle 21"/>
          <p:cNvSpPr>
            <a:spLocks noChangeArrowheads="1"/>
          </p:cNvSpPr>
          <p:nvPr/>
        </p:nvSpPr>
        <p:spPr bwMode="auto">
          <a:xfrm>
            <a:off x="6538913" y="3972991"/>
            <a:ext cx="1276350" cy="392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15" name="Rectangle 22"/>
          <p:cNvSpPr>
            <a:spLocks noChangeArrowheads="1"/>
          </p:cNvSpPr>
          <p:nvPr/>
        </p:nvSpPr>
        <p:spPr bwMode="auto">
          <a:xfrm>
            <a:off x="6604000" y="4847354"/>
            <a:ext cx="118586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941" tIns="30971" rIns="61941" bIns="30971">
            <a:spAutoFit/>
          </a:bodyPr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altLang="es-CO" sz="1500">
                <a:latin typeface="Arial Narrow" pitchFamily="34" charset="0"/>
              </a:rPr>
              <a:t>MAYOR Y</a:t>
            </a:r>
          </a:p>
          <a:p>
            <a:pPr algn="ctr">
              <a:spcBef>
                <a:spcPct val="50000"/>
              </a:spcBef>
            </a:pPr>
            <a:r>
              <a:rPr lang="es-ES_tradnl" altLang="es-CO" sz="1500">
                <a:latin typeface="Arial Narrow" pitchFamily="34" charset="0"/>
              </a:rPr>
              <a:t>BALANCES</a:t>
            </a:r>
            <a:endParaRPr lang="es-ES" altLang="es-CO" sz="1500">
              <a:latin typeface="Arial Narrow" pitchFamily="34" charset="0"/>
            </a:endParaRPr>
          </a:p>
        </p:txBody>
      </p:sp>
      <p:sp>
        <p:nvSpPr>
          <p:cNvPr id="29716" name="Rectangle 23"/>
          <p:cNvSpPr>
            <a:spLocks noChangeArrowheads="1"/>
          </p:cNvSpPr>
          <p:nvPr/>
        </p:nvSpPr>
        <p:spPr bwMode="auto">
          <a:xfrm>
            <a:off x="6538913" y="4775916"/>
            <a:ext cx="1276350" cy="722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17" name="Rectangle 25"/>
          <p:cNvSpPr>
            <a:spLocks noChangeArrowheads="1"/>
          </p:cNvSpPr>
          <p:nvPr/>
        </p:nvSpPr>
        <p:spPr bwMode="auto">
          <a:xfrm>
            <a:off x="5314950" y="5533154"/>
            <a:ext cx="347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941" tIns="30971" rIns="61941" bIns="30971">
            <a:spAutoFit/>
          </a:bodyPr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es-MX" altLang="es-CO" dirty="0">
                <a:latin typeface="Arial" charset="0"/>
              </a:rPr>
              <a:t>ELABORACIÓN DE INFORMES</a:t>
            </a:r>
            <a:endParaRPr lang="es-ES" altLang="es-CO" dirty="0">
              <a:latin typeface="Arial" charset="0"/>
            </a:endParaRPr>
          </a:p>
        </p:txBody>
      </p:sp>
      <p:sp>
        <p:nvSpPr>
          <p:cNvPr id="29718" name="Rectangle 26"/>
          <p:cNvSpPr>
            <a:spLocks noChangeArrowheads="1"/>
          </p:cNvSpPr>
          <p:nvPr/>
        </p:nvSpPr>
        <p:spPr bwMode="auto">
          <a:xfrm>
            <a:off x="5759450" y="5894164"/>
            <a:ext cx="18843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941" tIns="30971" rIns="61941" bIns="30971">
            <a:spAutoFit/>
          </a:bodyPr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altLang="es-CO" sz="1200" dirty="0">
                <a:latin typeface="Arial Narrow" pitchFamily="34" charset="0"/>
              </a:rPr>
              <a:t>ELABORACIÓN</a:t>
            </a:r>
          </a:p>
          <a:p>
            <a:pPr algn="ctr">
              <a:spcBef>
                <a:spcPct val="50000"/>
              </a:spcBef>
            </a:pPr>
            <a:r>
              <a:rPr lang="es-ES_tradnl" altLang="es-CO" sz="1200" dirty="0">
                <a:latin typeface="Arial Narrow" pitchFamily="34" charset="0"/>
              </a:rPr>
              <a:t>DE  ESTADOS  E</a:t>
            </a:r>
          </a:p>
          <a:p>
            <a:pPr algn="ctr">
              <a:spcBef>
                <a:spcPct val="50000"/>
              </a:spcBef>
            </a:pPr>
            <a:r>
              <a:rPr lang="es-ES_tradnl" altLang="es-CO" sz="1200" dirty="0">
                <a:latin typeface="Arial Narrow" pitchFamily="34" charset="0"/>
              </a:rPr>
              <a:t>INFORMES CONTABLES</a:t>
            </a:r>
            <a:endParaRPr lang="es-ES" altLang="es-CO" sz="1200" dirty="0">
              <a:latin typeface="Arial Narrow" pitchFamily="34" charset="0"/>
            </a:endParaRPr>
          </a:p>
        </p:txBody>
      </p:sp>
      <p:sp>
        <p:nvSpPr>
          <p:cNvPr id="29719" name="Rectangle 27"/>
          <p:cNvSpPr>
            <a:spLocks noChangeArrowheads="1"/>
          </p:cNvSpPr>
          <p:nvPr/>
        </p:nvSpPr>
        <p:spPr bwMode="auto">
          <a:xfrm>
            <a:off x="5745163" y="5806129"/>
            <a:ext cx="2030412" cy="103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20" name="Text Box 29"/>
          <p:cNvSpPr txBox="1">
            <a:spLocks noChangeArrowheads="1"/>
          </p:cNvSpPr>
          <p:nvPr/>
        </p:nvSpPr>
        <p:spPr bwMode="auto">
          <a:xfrm>
            <a:off x="1274059" y="5326966"/>
            <a:ext cx="2858204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941" tIns="30971" rIns="61941" bIns="30971">
            <a:spAutoFit/>
          </a:bodyPr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s-MX" altLang="es-CO" sz="2200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s-MX" altLang="es-CO" sz="2000" dirty="0">
                <a:latin typeface="Arial" charset="0"/>
              </a:rPr>
              <a:t>ANÁLISIS, INTERPRETACIÓN Y COMUNICACIÓN</a:t>
            </a:r>
            <a:endParaRPr lang="es-ES" altLang="es-CO" sz="2000" dirty="0">
              <a:latin typeface="Arial" charset="0"/>
            </a:endParaRPr>
          </a:p>
        </p:txBody>
      </p:sp>
      <p:sp>
        <p:nvSpPr>
          <p:cNvPr id="29721" name="Rectangle 30"/>
          <p:cNvSpPr>
            <a:spLocks noChangeArrowheads="1"/>
          </p:cNvSpPr>
          <p:nvPr/>
        </p:nvSpPr>
        <p:spPr bwMode="auto">
          <a:xfrm>
            <a:off x="1173162" y="5630179"/>
            <a:ext cx="3013075" cy="1209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22" name="AutoShape 32"/>
          <p:cNvSpPr>
            <a:spLocks noChangeArrowheads="1"/>
          </p:cNvSpPr>
          <p:nvPr/>
        </p:nvSpPr>
        <p:spPr bwMode="auto">
          <a:xfrm>
            <a:off x="809675" y="2970758"/>
            <a:ext cx="161925" cy="342900"/>
          </a:xfrm>
          <a:prstGeom prst="downArrow">
            <a:avLst>
              <a:gd name="adj1" fmla="val 50000"/>
              <a:gd name="adj2" fmla="val 5294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941" tIns="30971" rIns="61941" bIns="30971" anchor="ctr"/>
          <a:lstStyle>
            <a:lvl1pPr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defTabSz="619125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endParaRPr lang="es-CO" altLang="es-CO" sz="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23" name="AutoShape 33"/>
          <p:cNvSpPr>
            <a:spLocks noChangeArrowheads="1"/>
          </p:cNvSpPr>
          <p:nvPr/>
        </p:nvSpPr>
        <p:spPr bwMode="auto">
          <a:xfrm>
            <a:off x="1493838" y="2418854"/>
            <a:ext cx="1506537" cy="146050"/>
          </a:xfrm>
          <a:prstGeom prst="rightArrow">
            <a:avLst>
              <a:gd name="adj1" fmla="val 50000"/>
              <a:gd name="adj2" fmla="val 257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24" name="AutoShape 34"/>
          <p:cNvSpPr>
            <a:spLocks noChangeArrowheads="1"/>
          </p:cNvSpPr>
          <p:nvPr/>
        </p:nvSpPr>
        <p:spPr bwMode="auto">
          <a:xfrm>
            <a:off x="4346574" y="2418854"/>
            <a:ext cx="1006475" cy="146050"/>
          </a:xfrm>
          <a:prstGeom prst="rightArrow">
            <a:avLst>
              <a:gd name="adj1" fmla="val 50000"/>
              <a:gd name="adj2" fmla="val 174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25" name="AutoShape 35"/>
          <p:cNvSpPr>
            <a:spLocks noChangeArrowheads="1"/>
          </p:cNvSpPr>
          <p:nvPr/>
        </p:nvSpPr>
        <p:spPr bwMode="auto">
          <a:xfrm>
            <a:off x="5530850" y="2780928"/>
            <a:ext cx="161925" cy="392112"/>
          </a:xfrm>
          <a:prstGeom prst="downArrow">
            <a:avLst>
              <a:gd name="adj1" fmla="val 50000"/>
              <a:gd name="adj2" fmla="val 605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26" name="AutoShape 36"/>
          <p:cNvSpPr>
            <a:spLocks noChangeArrowheads="1"/>
          </p:cNvSpPr>
          <p:nvPr/>
        </p:nvSpPr>
        <p:spPr bwMode="auto">
          <a:xfrm>
            <a:off x="7062788" y="2136188"/>
            <a:ext cx="161925" cy="246063"/>
          </a:xfrm>
          <a:prstGeom prst="upArrow">
            <a:avLst>
              <a:gd name="adj1" fmla="val 50000"/>
              <a:gd name="adj2" fmla="val 379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27" name="AutoShape 37"/>
          <p:cNvSpPr>
            <a:spLocks noChangeArrowheads="1"/>
          </p:cNvSpPr>
          <p:nvPr/>
        </p:nvSpPr>
        <p:spPr bwMode="auto">
          <a:xfrm>
            <a:off x="7116763" y="3632209"/>
            <a:ext cx="161925" cy="293687"/>
          </a:xfrm>
          <a:prstGeom prst="downArrow">
            <a:avLst>
              <a:gd name="adj1" fmla="val 50000"/>
              <a:gd name="adj2" fmla="val 453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28" name="AutoShape 38"/>
          <p:cNvSpPr>
            <a:spLocks noChangeArrowheads="1"/>
          </p:cNvSpPr>
          <p:nvPr/>
        </p:nvSpPr>
        <p:spPr bwMode="auto">
          <a:xfrm>
            <a:off x="7086600" y="4370217"/>
            <a:ext cx="161925" cy="392113"/>
          </a:xfrm>
          <a:prstGeom prst="downArrow">
            <a:avLst>
              <a:gd name="adj1" fmla="val 50000"/>
              <a:gd name="adj2" fmla="val 605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29" name="AutoShape 39"/>
          <p:cNvSpPr>
            <a:spLocks noChangeArrowheads="1"/>
          </p:cNvSpPr>
          <p:nvPr/>
        </p:nvSpPr>
        <p:spPr bwMode="auto">
          <a:xfrm>
            <a:off x="7807325" y="2392908"/>
            <a:ext cx="484188" cy="98425"/>
          </a:xfrm>
          <a:prstGeom prst="leftArrow">
            <a:avLst>
              <a:gd name="adj1" fmla="val 50000"/>
              <a:gd name="adj2" fmla="val 1229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30" name="AutoShape 40"/>
          <p:cNvSpPr>
            <a:spLocks noChangeArrowheads="1"/>
          </p:cNvSpPr>
          <p:nvPr/>
        </p:nvSpPr>
        <p:spPr bwMode="auto">
          <a:xfrm>
            <a:off x="7845425" y="5202783"/>
            <a:ext cx="430213" cy="98425"/>
          </a:xfrm>
          <a:prstGeom prst="leftArrow">
            <a:avLst>
              <a:gd name="adj1" fmla="val 50000"/>
              <a:gd name="adj2" fmla="val 10927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31" name="Line 41"/>
          <p:cNvSpPr>
            <a:spLocks noChangeShapeType="1"/>
          </p:cNvSpPr>
          <p:nvPr/>
        </p:nvSpPr>
        <p:spPr bwMode="auto">
          <a:xfrm flipH="1">
            <a:off x="8329295" y="2378733"/>
            <a:ext cx="13360" cy="292589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732" name="Line 42"/>
          <p:cNvSpPr>
            <a:spLocks noChangeShapeType="1"/>
          </p:cNvSpPr>
          <p:nvPr/>
        </p:nvSpPr>
        <p:spPr bwMode="auto">
          <a:xfrm>
            <a:off x="9018588" y="3194769"/>
            <a:ext cx="0" cy="3330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733" name="AutoShape 43"/>
          <p:cNvSpPr>
            <a:spLocks noChangeArrowheads="1"/>
          </p:cNvSpPr>
          <p:nvPr/>
        </p:nvSpPr>
        <p:spPr bwMode="auto">
          <a:xfrm>
            <a:off x="7875264" y="6423741"/>
            <a:ext cx="1076614" cy="196850"/>
          </a:xfrm>
          <a:prstGeom prst="leftArrow">
            <a:avLst>
              <a:gd name="adj1" fmla="val 50000"/>
              <a:gd name="adj2" fmla="val 1504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34" name="Line 44"/>
          <p:cNvSpPr>
            <a:spLocks noChangeShapeType="1"/>
          </p:cNvSpPr>
          <p:nvPr/>
        </p:nvSpPr>
        <p:spPr bwMode="auto">
          <a:xfrm flipH="1">
            <a:off x="5459407" y="6512641"/>
            <a:ext cx="28716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735" name="Line 45"/>
          <p:cNvSpPr>
            <a:spLocks noChangeShapeType="1"/>
          </p:cNvSpPr>
          <p:nvPr/>
        </p:nvSpPr>
        <p:spPr bwMode="auto">
          <a:xfrm flipV="1">
            <a:off x="5451648" y="6046717"/>
            <a:ext cx="0" cy="48623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736" name="AutoShape 46"/>
          <p:cNvSpPr>
            <a:spLocks noChangeArrowheads="1"/>
          </p:cNvSpPr>
          <p:nvPr/>
        </p:nvSpPr>
        <p:spPr bwMode="auto">
          <a:xfrm>
            <a:off x="4253409" y="6022104"/>
            <a:ext cx="1182687" cy="147637"/>
          </a:xfrm>
          <a:prstGeom prst="leftArrow">
            <a:avLst>
              <a:gd name="adj1" fmla="val 50000"/>
              <a:gd name="adj2" fmla="val 200269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37" name="AutoShape 47"/>
          <p:cNvSpPr>
            <a:spLocks noChangeArrowheads="1"/>
          </p:cNvSpPr>
          <p:nvPr/>
        </p:nvSpPr>
        <p:spPr bwMode="auto">
          <a:xfrm>
            <a:off x="7870825" y="3185071"/>
            <a:ext cx="1076325" cy="158750"/>
          </a:xfrm>
          <a:prstGeom prst="rightArrow">
            <a:avLst>
              <a:gd name="adj1" fmla="val 50000"/>
              <a:gd name="adj2" fmla="val 1849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38" name="Line 49"/>
          <p:cNvSpPr>
            <a:spLocks noChangeShapeType="1"/>
          </p:cNvSpPr>
          <p:nvPr/>
        </p:nvSpPr>
        <p:spPr bwMode="auto">
          <a:xfrm>
            <a:off x="6430784" y="2812545"/>
            <a:ext cx="0" cy="5873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739" name="AutoShape 50"/>
          <p:cNvSpPr>
            <a:spLocks noChangeArrowheads="1"/>
          </p:cNvSpPr>
          <p:nvPr/>
        </p:nvSpPr>
        <p:spPr bwMode="auto">
          <a:xfrm>
            <a:off x="6123859" y="3426966"/>
            <a:ext cx="431800" cy="146050"/>
          </a:xfrm>
          <a:prstGeom prst="rightArrow">
            <a:avLst>
              <a:gd name="adj1" fmla="val 50000"/>
              <a:gd name="adj2" fmla="val 739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endParaRPr lang="es-CO" altLang="es-CO" sz="2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741" name="WordArt 52"/>
          <p:cNvSpPr>
            <a:spLocks noChangeArrowheads="1" noChangeShapeType="1" noTextEdit="1"/>
          </p:cNvSpPr>
          <p:nvPr/>
        </p:nvSpPr>
        <p:spPr bwMode="auto">
          <a:xfrm>
            <a:off x="2832100" y="5088654"/>
            <a:ext cx="3025775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400" kern="1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REVELACIÓN</a:t>
            </a:r>
          </a:p>
        </p:txBody>
      </p:sp>
      <p:sp>
        <p:nvSpPr>
          <p:cNvPr id="3" name="2 Rectángulo redondeado"/>
          <p:cNvSpPr/>
          <p:nvPr/>
        </p:nvSpPr>
        <p:spPr>
          <a:xfrm>
            <a:off x="2404963" y="1042368"/>
            <a:ext cx="4038700" cy="514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2074169" y="980728"/>
            <a:ext cx="4802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RECONOCIMIENTO</a:t>
            </a:r>
          </a:p>
        </p:txBody>
      </p:sp>
    </p:spTree>
    <p:extLst>
      <p:ext uri="{BB962C8B-B14F-4D97-AF65-F5344CB8AC3E}">
        <p14:creationId xmlns:p14="http://schemas.microsoft.com/office/powerpoint/2010/main" val="7864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41274" y="3770632"/>
            <a:ext cx="90773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s-ES" altLang="es-CO" sz="3200" dirty="0">
                <a:solidFill>
                  <a:srgbClr val="000000"/>
                </a:solidFill>
                <a:latin typeface="Arial" panose="020B0604020202020204" pitchFamily="34" charset="0"/>
              </a:rPr>
              <a:t>Representa la posibilidad de ocurrencia de eventos, tanto internos como externos, </a:t>
            </a:r>
            <a:r>
              <a:rPr lang="es-ES" altLang="es-CO" sz="32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que tienen la probabilidad de afectar o impedir el logro de información contable con las características de</a:t>
            </a:r>
            <a:r>
              <a:rPr lang="es-ES" altLang="es-CO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ES" altLang="es-CO" sz="3200" dirty="0">
                <a:latin typeface="Arial" panose="020B0604020202020204" pitchFamily="34" charset="0"/>
              </a:rPr>
              <a:t>confiabilidad, relevancia y comprensibilidad</a:t>
            </a:r>
            <a:r>
              <a:rPr lang="es-ES" altLang="es-CO" sz="3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s-ES" altLang="es-CO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s-ES_tradnl" altLang="es-CO" sz="32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27651" name="WordArt 5"/>
          <p:cNvSpPr>
            <a:spLocks noChangeArrowheads="1" noChangeShapeType="1" noTextEdit="1"/>
          </p:cNvSpPr>
          <p:nvPr/>
        </p:nvSpPr>
        <p:spPr bwMode="auto">
          <a:xfrm>
            <a:off x="2565400" y="1042988"/>
            <a:ext cx="6553200" cy="5254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400" kern="10">
                <a:effectLst>
                  <a:outerShdw blurRad="38100" dist="19049" dir="2700000" algn="tl" rotWithShape="0">
                    <a:schemeClr val="tx1">
                      <a:alpha val="39998"/>
                    </a:schemeClr>
                  </a:outerShdw>
                </a:effectLst>
                <a:latin typeface="Impact"/>
              </a:rPr>
              <a:t>RIESGO CONTABLE</a:t>
            </a:r>
          </a:p>
        </p:txBody>
      </p:sp>
      <p:pic>
        <p:nvPicPr>
          <p:cNvPr id="2765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263" y="1773238"/>
            <a:ext cx="2289744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7" y="1773238"/>
            <a:ext cx="2314351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" y="2708275"/>
            <a:ext cx="2405063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773238"/>
            <a:ext cx="2160238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1400"/>
            <a:ext cx="24463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1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bre 4"/>
          <p:cNvSpPr/>
          <p:nvPr/>
        </p:nvSpPr>
        <p:spPr>
          <a:xfrm>
            <a:off x="-36512" y="1700808"/>
            <a:ext cx="9180512" cy="5040560"/>
          </a:xfrm>
          <a:custGeom>
            <a:avLst/>
            <a:gdLst>
              <a:gd name="connsiteX0" fmla="*/ 0 w 9138455"/>
              <a:gd name="connsiteY0" fmla="*/ 0 h 1748215"/>
              <a:gd name="connsiteX1" fmla="*/ 8264348 w 9138455"/>
              <a:gd name="connsiteY1" fmla="*/ 0 h 1748215"/>
              <a:gd name="connsiteX2" fmla="*/ 9138455 w 9138455"/>
              <a:gd name="connsiteY2" fmla="*/ 874108 h 1748215"/>
              <a:gd name="connsiteX3" fmla="*/ 8264348 w 9138455"/>
              <a:gd name="connsiteY3" fmla="*/ 1748215 h 1748215"/>
              <a:gd name="connsiteX4" fmla="*/ 0 w 9138455"/>
              <a:gd name="connsiteY4" fmla="*/ 1748215 h 1748215"/>
              <a:gd name="connsiteX5" fmla="*/ 874108 w 9138455"/>
              <a:gd name="connsiteY5" fmla="*/ 874108 h 1748215"/>
              <a:gd name="connsiteX6" fmla="*/ 0 w 9138455"/>
              <a:gd name="connsiteY6" fmla="*/ 0 h 174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38455" h="1748215">
                <a:moveTo>
                  <a:pt x="0" y="0"/>
                </a:moveTo>
                <a:lnTo>
                  <a:pt x="8264348" y="0"/>
                </a:lnTo>
                <a:lnTo>
                  <a:pt x="9138455" y="874108"/>
                </a:lnTo>
                <a:lnTo>
                  <a:pt x="8264348" y="1748215"/>
                </a:lnTo>
                <a:lnTo>
                  <a:pt x="0" y="1748215"/>
                </a:lnTo>
                <a:lnTo>
                  <a:pt x="874108" y="8741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4428" tIns="10160" rIns="874107" bIns="10160" numCol="1" spcCol="1270" anchor="ctr" anchorCtr="0">
            <a:noAutofit/>
          </a:bodyPr>
          <a:lstStyle/>
          <a:p>
            <a:pPr lvl="0" algn="just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6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Proceso que bajo la responsabilidad del representante legal o máximo directivo de la entidad contable pública, así como de los directivos de primer nivel responsables de las áreas contables, se adelanta en las entidades y organismos públicos, con el fin de lograr la existencia y efectividad de los procedimientos de control y verificación de las actividades propias del proceso contable, capaces de garantizar razonablemente que la información financiera, económica, social y ambiental cumpla con las características de confiabilidad, relevancia y comprensibilidad.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68313" y="1166837"/>
            <a:ext cx="8280400" cy="461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3600" b="1" dirty="0">
                <a:solidFill>
                  <a:schemeClr val="tx1"/>
                </a:solidFill>
              </a:rPr>
              <a:t>CONTROL INTERNO CONTABLE </a:t>
            </a:r>
          </a:p>
        </p:txBody>
      </p:sp>
    </p:spTree>
    <p:extLst>
      <p:ext uri="{BB962C8B-B14F-4D97-AF65-F5344CB8AC3E}">
        <p14:creationId xmlns:p14="http://schemas.microsoft.com/office/powerpoint/2010/main" val="11520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bre 4"/>
          <p:cNvSpPr/>
          <p:nvPr/>
        </p:nvSpPr>
        <p:spPr>
          <a:xfrm>
            <a:off x="0" y="1772816"/>
            <a:ext cx="9141707" cy="4968553"/>
          </a:xfrm>
          <a:custGeom>
            <a:avLst/>
            <a:gdLst>
              <a:gd name="connsiteX0" fmla="*/ 0 w 9247935"/>
              <a:gd name="connsiteY0" fmla="*/ 0 h 3209119"/>
              <a:gd name="connsiteX1" fmla="*/ 7643376 w 9247935"/>
              <a:gd name="connsiteY1" fmla="*/ 0 h 3209119"/>
              <a:gd name="connsiteX2" fmla="*/ 9247935 w 9247935"/>
              <a:gd name="connsiteY2" fmla="*/ 1604560 h 3209119"/>
              <a:gd name="connsiteX3" fmla="*/ 7643376 w 9247935"/>
              <a:gd name="connsiteY3" fmla="*/ 3209119 h 3209119"/>
              <a:gd name="connsiteX4" fmla="*/ 0 w 9247935"/>
              <a:gd name="connsiteY4" fmla="*/ 3209119 h 3209119"/>
              <a:gd name="connsiteX5" fmla="*/ 1604560 w 9247935"/>
              <a:gd name="connsiteY5" fmla="*/ 1604560 h 3209119"/>
              <a:gd name="connsiteX6" fmla="*/ 0 w 9247935"/>
              <a:gd name="connsiteY6" fmla="*/ 0 h 320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47935" h="3209119">
                <a:moveTo>
                  <a:pt x="0" y="0"/>
                </a:moveTo>
                <a:lnTo>
                  <a:pt x="7643376" y="0"/>
                </a:lnTo>
                <a:lnTo>
                  <a:pt x="9247935" y="1604560"/>
                </a:lnTo>
                <a:lnTo>
                  <a:pt x="7643376" y="3209119"/>
                </a:lnTo>
                <a:lnTo>
                  <a:pt x="0" y="3209119"/>
                </a:lnTo>
                <a:lnTo>
                  <a:pt x="1604560" y="16045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4880" tIns="10160" rIns="1604559" bIns="10160" numCol="1" spcCol="1270" anchor="ctr" anchorCtr="0">
            <a:noAutofit/>
          </a:bodyPr>
          <a:lstStyle/>
          <a:p>
            <a:pPr lvl="0" algn="just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0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Orientar a los responsables de la información financiera, económica, social y ambiental en las entidades públicas, mediante procedimientos de Control Interno Contable para que adelanten las gestiones administrativas necesarias que conduzcan a garantizar la producción de información con las características de </a:t>
            </a:r>
            <a:r>
              <a:rPr lang="es-CO" sz="2400" b="1" i="1" u="sng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confiabilidad, relevancia y comprensibilidad</a:t>
            </a:r>
            <a:r>
              <a:rPr lang="es-CO" sz="20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que se refiere el marco conceptual del Plan General de Contabilidad Pública.</a:t>
            </a:r>
          </a:p>
          <a:p>
            <a:pPr lvl="0" algn="just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0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proceso contable público se da como </a:t>
            </a:r>
            <a:r>
              <a:rPr lang="es-CO" sz="2000" b="1" kern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unconjunto</a:t>
            </a:r>
            <a:r>
              <a:rPr lang="es-CO" sz="20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ordenado de etapas que se concretan en el reconocimiento y la revelación de las transacciones, los hechos y las operaciones financieras, económicas, sociales y ambientales, que afectan la situación, la actividad y la capacidad para prestar servicios o generar flujos de recursos de una entidad contable pública en particular.</a:t>
            </a:r>
            <a:endParaRPr lang="es-E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68313" y="1166837"/>
            <a:ext cx="8280400" cy="461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3600" b="1" dirty="0">
                <a:solidFill>
                  <a:schemeClr val="tx1"/>
                </a:solidFill>
              </a:rPr>
              <a:t>CONTROL INTERNO CONTABLE </a:t>
            </a:r>
          </a:p>
        </p:txBody>
      </p:sp>
    </p:spTree>
    <p:extLst>
      <p:ext uri="{BB962C8B-B14F-4D97-AF65-F5344CB8AC3E}">
        <p14:creationId xmlns:p14="http://schemas.microsoft.com/office/powerpoint/2010/main" val="276827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0" y="1844824"/>
            <a:ext cx="903605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s-ES" altLang="es-CO" sz="2600" dirty="0">
                <a:solidFill>
                  <a:srgbClr val="000000"/>
                </a:solidFill>
                <a:latin typeface="Arial" panose="020B0604020202020204" pitchFamily="34" charset="0"/>
              </a:rPr>
              <a:t>Es la medición o valoración que se hace al Control Interno en el proceso contable con el propósito de determinar </a:t>
            </a:r>
            <a:r>
              <a:rPr lang="es-ES" altLang="es-CO" sz="2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su calidad, el nivel de confianza que se le puede otorgar, y si sus actividades de control son </a:t>
            </a:r>
            <a:r>
              <a:rPr lang="es-ES" altLang="es-CO" sz="3200" i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eficaces</a:t>
            </a:r>
            <a:r>
              <a:rPr lang="es-ES" altLang="es-CO" sz="32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s-ES" altLang="es-CO" sz="3200" i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eficientes</a:t>
            </a:r>
            <a:r>
              <a:rPr lang="es-ES" altLang="es-CO" sz="32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y </a:t>
            </a:r>
            <a:r>
              <a:rPr lang="es-ES" altLang="es-CO" sz="3200" i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económicas</a:t>
            </a:r>
            <a:r>
              <a:rPr lang="es-ES" altLang="es-CO" sz="32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ES" altLang="es-CO" sz="2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en la prevención y neutralización del riesgo inherente a la gestión contable.</a:t>
            </a:r>
            <a:r>
              <a:rPr lang="es-ES_tradnl" altLang="es-CO" sz="2600" i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just">
              <a:defRPr/>
            </a:pPr>
            <a:endParaRPr lang="es-ES_tradnl" altLang="es-CO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just">
              <a:defRPr/>
            </a:pPr>
            <a:r>
              <a:rPr lang="es-CO" altLang="es-CO" sz="2500" dirty="0">
                <a:solidFill>
                  <a:srgbClr val="000000"/>
                </a:solidFill>
                <a:latin typeface="Arial" panose="020B0604020202020204" pitchFamily="34" charset="0"/>
              </a:rPr>
              <a:t>El control interno contable sienta las bases para evaluar el grado de </a:t>
            </a:r>
            <a:r>
              <a:rPr lang="es-CO" altLang="es-CO" sz="3100" i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efectividad</a:t>
            </a:r>
            <a:r>
              <a:rPr lang="es-CO" altLang="es-CO" sz="31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s-CO" altLang="es-CO" sz="3100" i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eficiencia</a:t>
            </a:r>
            <a:r>
              <a:rPr lang="es-CO" altLang="es-CO" sz="31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y </a:t>
            </a:r>
            <a:r>
              <a:rPr lang="es-CO" altLang="es-CO" sz="3100" i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economía</a:t>
            </a:r>
            <a:r>
              <a:rPr lang="es-CO" altLang="es-CO" sz="32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CO" altLang="es-CO" sz="2500" dirty="0">
                <a:solidFill>
                  <a:srgbClr val="000000"/>
                </a:solidFill>
                <a:latin typeface="Arial" panose="020B0604020202020204" pitchFamily="34" charset="0"/>
              </a:rPr>
              <a:t>con que se han manejado y utilizado los recursos financieros.</a:t>
            </a:r>
          </a:p>
          <a:p>
            <a:pPr algn="just">
              <a:defRPr/>
            </a:pPr>
            <a:endParaRPr lang="es-ES_tradnl" altLang="es-CO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9958" y="1074738"/>
            <a:ext cx="8712522" cy="6254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2900" b="1" dirty="0">
                <a:solidFill>
                  <a:schemeClr val="tx1"/>
                </a:solidFill>
              </a:rPr>
              <a:t>EVALUACIÓN DEL CONTROL INTERNO CONTABLE </a:t>
            </a:r>
          </a:p>
        </p:txBody>
      </p:sp>
    </p:spTree>
    <p:extLst>
      <p:ext uri="{BB962C8B-B14F-4D97-AF65-F5344CB8AC3E}">
        <p14:creationId xmlns:p14="http://schemas.microsoft.com/office/powerpoint/2010/main" val="8541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7504" y="2492896"/>
            <a:ext cx="892899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sz="3200" b="1" dirty="0">
              <a:latin typeface="Calibri" panose="020F0502020204030204" pitchFamily="34" charset="0"/>
            </a:endParaRPr>
          </a:p>
          <a:p>
            <a:pPr algn="ctr"/>
            <a:r>
              <a:rPr lang="es-CO" sz="3200" b="1" dirty="0">
                <a:latin typeface="Calibri" panose="020F0502020204030204" pitchFamily="34" charset="0"/>
              </a:rPr>
              <a:t>XXXI SIMPOSIO SOBRE REVISORIA FISCAL</a:t>
            </a:r>
          </a:p>
          <a:p>
            <a:pPr algn="ctr"/>
            <a:r>
              <a:rPr lang="es-CO" sz="3200" b="1" dirty="0">
                <a:latin typeface="Calibri" panose="020F0502020204030204" pitchFamily="34" charset="0"/>
              </a:rPr>
              <a:t>"EL FORO DE LOS CONTADORES"</a:t>
            </a:r>
          </a:p>
          <a:p>
            <a:pPr algn="ctr"/>
            <a:r>
              <a:rPr lang="es-CO" b="1" dirty="0"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s-CO" sz="4000" b="1" dirty="0">
                <a:latin typeface="Calibri" panose="020F0502020204030204" pitchFamily="34" charset="0"/>
              </a:rPr>
              <a:t>APORTE DE LA CONTADURÍA PÚBLICA EN LA GESTIÓN DE CONTROL DEL ESTADO </a:t>
            </a:r>
          </a:p>
          <a:p>
            <a:pPr algn="ctr"/>
            <a:r>
              <a:rPr lang="es-CO" sz="2400" b="1" dirty="0">
                <a:latin typeface="Calibri" panose="020F0502020204030204" pitchFamily="34" charset="0"/>
              </a:rPr>
              <a:t>Centro de Eventos Valle del Pacífico</a:t>
            </a:r>
          </a:p>
          <a:p>
            <a:pPr algn="ctr"/>
            <a:r>
              <a:rPr lang="es-CO" sz="2400" b="1" dirty="0">
                <a:latin typeface="Calibri" panose="020F0502020204030204" pitchFamily="34" charset="0"/>
              </a:rPr>
              <a:t>Cali - Valle</a:t>
            </a:r>
          </a:p>
          <a:p>
            <a:pPr algn="ctr"/>
            <a:r>
              <a:rPr lang="es-CO" sz="2400" b="1" dirty="0">
                <a:effectLst/>
                <a:latin typeface="Calibri" panose="020F0502020204030204" pitchFamily="34" charset="0"/>
              </a:rPr>
              <a:t>Noviembre 26, 27 y 28 de 2014</a:t>
            </a:r>
          </a:p>
        </p:txBody>
      </p:sp>
      <p:sp>
        <p:nvSpPr>
          <p:cNvPr id="3" name="AutoShape 2" descr="data:image/jpeg;base64,/9j/4AAQSkZJRgABAQAAAQABAAD/2wCEAAkGBxQTEhUUEhQWFRUWGRsZGBgUGR4cHRccGhgXGxkeIBgYHikgIholHB0XJTEtJSkrLi4uFx8zODMtNygtLisBCgoKDg0OGxAQGiwkHyQtLDQsNCwvNCwsLDQsLSwsMSwvLCwsNCwsLzQsLC8sLCwsNDQsLCwsLCwsLCwsLCwsLP/AABEIAHkBoAMBIgACEQEDEQH/xAAcAAEAAgMBAQEAAAAAAAAAAAAABAYCAwUBBwj/xAA+EAACAQMDAQYEAwUIAQUBAAABAgMABBESITEFBhMiQVFhMnGBkRQjoQcVM0JSFmJygpKxwfBDNFOT0fEk/8QAGAEBAQEBAQAAAAAAAAAAAAAAAAECAwT/xAAsEQACAgEDBAEDAgcAAAAAAAAAAQIRMQMSIUFRYaEyInGRE/AjgbHB0eHx/9oADAMBAAIRAxEAPwD7jSlKAUpSgFKUoBSlKAUpSgFKUoBSlKAVGu+RUmo13yKzLBifxNFKUrmcBSlKAUpSgFKUoBSlKAUpSgFKUoBSlKAUpSgFKUoBSlKAUpSgFKUoBSlKAUpSgFKUoBSlKAVnD8QrCs4fiFFkqyTaUpXY9IpSq92o7TpahUVTLcSbRxLy3ufRaEbo7lxcKilnYKo5LHAH1NVa57f2+vu7ZJbp/SFdh82P/ANV6e07yZT1SUyybN+GiYCOBT/PIxIAAHvk+9d7tUy25tcO0FoWKy9x4OVzHuo1YyMeH1rNmNzZ4ep9Vk3jtIYhj/zSZP2Fa4b/AKozAK3T3OOFd81L7LSSSW9yPzGj1yC3abOpkK7bvuRnOCfKuJ+z3okttIizQOraHGvEJVSTnZ0Jk3G2/qaEt8ZOpL2g6hCcz2Idcbm2fUfsRU3pHbe0nOnWYpODHMNDZ9PT9a43UpyLicXM91C+v/8AmEIcoUKgLhVUhjqznNdPtLBamGJL5e9lkARTEh7xmx4ioG4HnucDNBb6P8lqBr2vl/Tb64sQXgdruzQ6ZEcES2+PIqcEY28sfLmvofSOqxXMYlhYMp+4PmCPIirZuMrJtKUqmhUa75FSajXfIrMsGJ/E0UpimK5nAUpSgFKxLjOMjPpnf7VlQClKUApSlAKUpQCleFhnGRk8D1r2gFKUoBSvHYAZJAHvtXoNAKUpQClMUoBSlKAUpSgFKUoBSvGYDcnA96A53FAe0pSgFKUoBWcPxCsKzh+IUWSrJNpSvDXY9Jye0/W1tIDIQWYkLGg5dz8IqqdL02swlusS3ci95M5P/p4zsqqAD4i2FAG53roxD8Z1JmO8NkNK+jStuT/lFdXrfQ4ZikxISSIh1lGNtO++dmX5/Ss5OTuXKOd2s7PRysl1qjiKfxGmXUpTGxKkgFlOMZqBY3lzcII7IN3QJP4u8Gouckkoh8s8eQ9sV6twt8Tc3LBLCJvy1c4ErA41v/dzwK6jduunqdP4mPbYaQSPppGPtQcXeCOvYgyb3V3cTnzAbu19wFXgVtbsBaeQlBxjImfP6mtdt2wlkJMVhcNED/E8IJHkVRiCdt6kf23ttlAmMu+YViYyJjnUoGw+vmKvBfoILdjp4W7yzvZQRv3c5Lo3sd+PoagdQ6lI81uLhfwl3Ex7p5AWgm1DDKGG4zt8s1YIO2loWCu7QseBPG0ec8bsMfrU7rFtbXELJMUMZ/mLDY+RDeRqE2pr6WcZNNgtxcXkivJcMDoQYDYXCoqk5J9TVdtbsWbC8tldbeR9F3bMN4Hzzjyxnb2x5EY6/TEVZxYXwWZ9BNvM6jLxnlcn+cY8vSu5Z9mokjmjZnl78ASNK2SwC6V4xwPrQlN4OxbTq6q6EFWAII8wdxW2qP8As8vGiefp8py9uSUJ84yc/wDIPyarxVR0i7Vio13yKk1GuuRUlgk/ifPv2irmWzRBh5ZMErsWAKDBI5Hiq0S9Di7yJ0URmNtXgGNQ0sMHHuQfP4aqnXws3WbWI7iNMke+Hf8A4WrJ2gAgtLh4hpYRnBGfl5+mTXkjVyf74PBGm5yff+iN1116GPGWJBcR6lUlQ5ONJYbZzUy5u1QqGPibZVG7NjnA9vP0qo9Asrd47RXnEugBo4YxsG82cDLEgnckgZ+der1MDqV0SNcsaJFBGP5tQ1uc/wAqjbUeMEVVqOrfU0tR0m+ph0KFZerXMqppWKNVwRpIdwuTp9dn+4qyXfXoY8amJBcR6lUsocnGksNs5+1Ursz1E/hL+cNqmYu5YA7YAA38uSQOdjXQ7P2Vu8Vosk4l0hWSGMYGvzZwMsSCdycD71iEuOOvPs56c3XHW37LNcdet0lMLSAOql2HkqqMnUeBt5VstOrRSQrOrYjb4SwILbkABTuSTx61V7SySfqs3hXu7eNVIxsXJ1cfPV9VrZ1y9WPqFvGw8EURkSNBu8jFo0VVHmNz6AZrf6jy+9G/1Xl4uiwW3WonmMA1iVRqKspGBtvnjzrLqXWIodnLFsaisal2C/1FVBIX3O1VTsLed5eXjyMDKzBQFyQFQnO4GNOygE4zit/ZHq0SteSTSKsjXBBB+IgeFAF5PoAKkdS0vN+hHVtLzfo7l/2itkt1leTSkq+DY6mB2yF52rdaiO0t0VpCVUYDSHLMWJIG25Y52AFVjtq0KtZQ4CJI6lsL/wCOP4V04zy2w+dTurSB+o2KscRhHkQMMZfhRg/zAYwDuKb3b/l7G928cUvySLERNelpWc3OkmJXUoqRkbhFJIJx8Rznc7DgdL99wd8YO8BkVS7AcKBzluAa5fdtN1NJF/hW0bKW8jJJsVB9QuCfTiuV0yzSfqF1JgdzbhY9IGAzLk4I9AQxPqQKbmuF3G5rhdWWjpPXYLlpFhfWY8ajggb5xgnng1PlkCgsxCqBkknAAHJJNVD9nN0kouJc5kllZ28PAz4RqxjO/HvUjt/cKEt45GCxSTr3hbjSviwfbIFaU/o3Go6n8Pcc/t9Kk4tolQ6ppkVXZcZQnBwx8slfvmrhPdJFpTcnHhRRliF5IUb4G33qk3vUe+6pbawVjjVniQqdTatlOnkFsKQDjAUZxvWyGZXvL8y3KwYKxb4DCMY2Vm2APngE53rmp8t+f7HJTqTfd1+EXHpXUY7iJZYjlGzgkY4ODsfeuV2q600PdQxY764YIpO4QZALkeeM10+jWsUUKJCpWMDwggg+5IbfJPrVW7aN3V9ZXDj8pSUZvJSTyfTnP0rpNtQv7HXUk1C/sWV+iQsul1LnzdidZ99ecj6be1YWT/hraMXEniVQpJOosx4UebN5DHpUy4vkRdRYEHjTuW9lA3J+VV7q7aup2aOcIsbyIDw0m6/VgMEen1qypcosqjys/wCTtW/V42l7nxLJp1BXUrqHqCdj9OKxHXIO+aESAuil29FAxnLcA7jauWiNN1ISL/Cto2TV5GR+VB88Dn0O1cnpNmk1/dS4HcQaUCKMBigzgj0BBPzArLm+ncy9SXTuWbp3aCCcyCEtJ3RAbSp884xnGRsa5XZHqck8lxKxkaNpNEQ/kRV9s7HfeuV2S6oi2l7cg5lZpZW8PB30DOMcnOPeuj2FvY0sVVGDukbSPpBwCSzYLYxq4GM52rMZ7nG33MR1Nzjb7ssF91WOIOW1ERjL6Bq0D+9jjbf1xvW2xv0liWZD+WwJBbbYE77+W1fMbrqh/dZVGBaZ9U8h/qds6cnlsAZxwAPWrD2oukHTreONtMMjxQlyCMRgHUd8bYXngii1svwVa92/B5+0K5Sa3jRFJaWRFjkK7EE74b0O3zFWp5o7eONCcAAIijdm0gABVG5OPSqT1vqYlv7NCNMC/mIuk5cANpOnncrpUY9/MV2i2rq4Dn+Hb5jU+rHx498f7UjL6m14RIz+ptd0jt2fVo5JHiBKyIMsjgqcHG4zyu43HrUGTtZaBZG70ERsEJUE6mbOAuPi4PFQunwd/fXFw2DAsQt1J+F8ENIfdQwI/wDyof7P7BJlmuZEB76ZygYZ0rnfGffb/L71rfJtJeTW+TaS8+iz3nVo4wdRJKrrZUBZlX+ogcDY/Y1kvU4jEkobwSY0eravhAHOT6VR+jNHMl0bi5Cd7OwkRQBI4GQqZ3OnHAUZ8q7HaPpiTCC3t5RBLCBLEDt4d1Hvnb386LUbVhakmrRYLDqSStIqhw0ZAcOpXBOcYzyNvKp8PxCq32InneFzc4LiRlDgD8xVwA2RyM5APmAKskPxCukHaTO2nLckybUbqV2IonkbhFZj9BmpNcLtvA72UyRqWZlwFUZJ3GdhXoPVJ0jj9Hkht+nIbs4F0xL4BOWmJIB074xgZ9q2drU0QW9hAMC4YRbHdYlGZDn/AA7fWuXbdrbpUEX7rlPdqu2/AGAcaPY8VM6BcS3t9+IlhaAW0ZQRyfFrl3LcDA0j9aycrTVI0dfhZ2/CowW3jmtoe6CDDZAdgW52UCtEvadp7w23ToIMjOZnUY8PJGMbDjzzUuA95cJg/wAS7nf6QxGIH6E/pVa/ZTB3N/NHLhZFRkAOxJDDVj6DPyqEt3Rc+g9Uvxcm3u4FK6dQmiBC48udt+PI+1azOYrzqUqgZSGJgW4yI2OPlxVil6vCs625kAlcFlX1A/59vY1Vrw5k6uecRRrj5QZ/5rRt8dSL2W7QXXUYJi6WpVMAq6MQ+Vzv4sAVXunSWd1bXai0jhniiZ1MZJUgckAnYg4+hrZ+zK4uRbXAtoEl1OAWaTRglAMacb4G/I5rrdjexElvHcyT4EkkTxqgOcAg5JPucfas5Oat0RJLie6tGZlQXFgYpInTPiUorHOf7u/0qzdQntZI7XqU8jxrGAVwTjL42KgEnB9MVxuwGJGdDxLZW5/R42/2qD0btT+DjNjc2skwhdkLRgODvlRpIxwc854qlT4tnV68wh6rZXSHw3C92x/qzgL+hX7CvoAr5J227Spdi3FvDOHhlDkPGVwBt5Z88favrYqo3B8uj2o11yKk1Gu+RUlgs/icv9z2/wD7EP8A8af/AFUwqMYwMYxjyx6Y9K9pXKjhSNNtaRxgiNEQHkIoXP2FZLboGLBVDNszADJHueT9a2UpQo1RW6KulUVV38KgAb87DavLa0jjyI0RAedChc/PArdSlCjXFAqklVVSxyxUAFj6kjk0MC6g+ldYGA2BqA9NXOK2UoKNcMCpnQqrk5OkAZJ5Jx51gtnGHMgjQOeXCjUf82M1vpShRreFSwYqpZc6WIBK55weRmsbm0SQASIjgbjWobH3FbqUFGKIFACgADgAYA+grCK3Rc6UVdW50qBk+eccmttKA1wQqg0oqqo4CgAD6Ck0CvjWqtg5GoA4PqM8GtlKA19wurXpXXjGrA1Y9NXOKwazjL94Y0L/ANZUavT4sZrfSlChWMkYYEMAQeQRkH6GsqVQR7axij3jjRD/AHFC/wCwrK5tI5MCREfHGtQ2Plmt1KlCkYogUAAAAcAbAfQVhFbIoIVFUHchVAznnOOa20oDUlsgXQEUJgjSFAXB5GnjFexQqq6VVVX+kAAfYbVspQUaPwUekL3aaVOQukYB9QMYBrOeBHGHVXGc4YAjI4OD51spShSNZgUsHKrrAwGwNQHpq5xWFxZxyYMkaORxrUNj5ZFb6UoUYlBjGBjGMY2x6Y9K8hiVBpRQoHkoAA+grOlAaEs4w5cRoHPLBQGPrlsZry4sYpCDJGjkcF1BI+pFSKUpCkKzh+IVhWcPxCqslWSbXJ7TGUQEwkLIGQgscD41znH8vr7V1q0XluJEZG4YFT9Rj712PQ1aKLcdTl7yeTSY5iy25gdvCylRhlYDnUzsD5qCMZ4ldkr3RdXMMhzIkMOo+T92GXUPUFdJ+tcvtxdhVjkk2mgkQj+9pOP8yMN876WyDzXGi62onimRdcSQxR3Eq8osisrKfkcH5rWDhuqR2eg9RWJ7SacMsTQTMJNLFQ8s+rBKg4OkVN7QS9LumEjiR5Bw1ukuvbjdVx966tj2YKxoIb66EYUaAGjI0+WMx8Yrf/Z+fGBf3Bz/AFLER9u7q0zaTqq/f5Kr2fawtX72K1unY5/Mk0uw9cKHznnO2agS9rIpJeorAss/4kIIzCucARKhJzuAD7Va/wCxrrgxzRalOQWtIeQcjJUA8+lYXnZ66nVkYWkCuQZGiRmaUrxkZXA+pqUyOMqOR2C6pZWQa3aWSOSRg2LlNGDpAwGGVPHrV9l6hDpP5seMH+deMfOqj0/sRNCHEcttiT4g1tqBAzj4pP8Auajr+z5w2oCxPztjj/T3mKqssXJKqIf7O5cT2vA12cgHvouW0n5YO1RpeuvDK86tiMXMs8i5IMiavw6KvkThXbfbYV0O0azWeLu4mhMiRvDBHDGUyZMb7sdlAJ29K+eDqrphJAsgaNRgEHAw5GSP5suSc75qWcpPaqLpfdrJI2u5JJCJJYFWKMAgRvqI0A+bKHDEjzz6CvqcCkKATkgAE+u1fJ+zXZzUyxyAyySYeR5AcxRhgxwrbqXIABOGO5AwN/rYrSOulb5Z7Ua75FSajXfIqSwan8TRSlK5nAUrVdDwNksuBnKnB2386qHYeee7glkluJfjKoRpGkAA5+HBO/mPKsOVNIy51JR7l0pVX7C9Ykmim79wxhkKd5sNQHmfKpPVJDNodblIbVSGaRJBmQg/DrzhV9dznOMUU042iLUTjuR36VVe2DSGazjilkXvZcMEfSCi6S3HtVhg6hE7MiSxs6/EqsCV+YByKKVtoqnbaJNKqdy7t1aONZZAiRmSRNR0k7hRgbY459K7V4zNPEkc6KUy8sWQWdMYG3IAbG/yop3ZFO7+50qVHvL6KIAyyJGDwXYLn/UazNwmjXqXRgHVkacHg54xWrRu0baVotr2OTPdyI+nY6GBwffB2rG76hFF/FlSP/GwX/c0tC1kk0rwGtdzcIgy7hB6sQP1NAbaVUOxlw8tzeuZXkhR+7iy2pTuxJHlwF48mqzG/iDiMyJ3h4TUNR89lzmsxmpKzEJqSsk0pXC6f1Q3csqxMUhhbQXGNUj+YGeEHrjJztiq3RpyS4O7SuT+GmS4jKyu8TB9auAQuB4SGABByfPPFTbq/ij/AIkiJ5+Ngu31NL7i+5JpWOzDY7EbFT+oNVX9n8zyrcStJI6NMyxh2LYReMZ23yP9NHKml3I5VJLuWylRf3lDrCd7HrJwF1rkkcjGc5rbLcIpUMyqWOFDEAsfQA8n5VbRq0baVp/Fx6+71p3mM6NQ1Y9dPOK8hu43LIkisy7MEYEpnOMgcHnn0paFo30qodlL3DXcs857tZjEhmk8I08/EcA7irUt0hTvNa93jVr1DTj11cYrMZWrMwmpKzbSoHRVfuyXlWbWzMjJjGhvgAI5wPP3rZ+9INYTvo9Z2C611E5xxnPNWy7lRLpSlaKKzh+IVhWcPxCiyVZJteGvaV2PSUPt30OLDSSMVicjV+ZpVH41aSCPENsgbHB8yR84dxZvJFqMkU6eWMkYbSG0sVbDYOQfLy4r7z1KwjnjaKVQyOMEH/vIr5r2g7PxWsPdSgRxnKLKu+ok7ahodlfH9IwecjistHDUhzaM+yPad7PTDeLot5C3cSb4jwxBQ53AB9dxkeVfT0cEAggg8EedfnO662Cs0MrLLqZXDqdtaaQDjAO6ageDv7VYLDtE8ARunOQkkmgwXDBkiJAwviwQp5DBh5g8VEyQ1K4Z9upVH6F2zuZSyPZEuvIjlTJAJBZVkIyARjYmuxL16fYJYXDHHm0SjPzMlas7KSZ365/WutQ2sfeTuEHkPNj6BeSaoPantzeoJBFFFEE2aRnEhB/pAG2sZGeQMivn/Ur0SKZJpDPO4XdmOIgTkgAbEkY9AM8ZziORzlqpYOl2w6zcXMi3DZjjYFYkPIQ5GSPV8Hf222xWjp3R3kUXBmWMLggqNbDfkgYVSW4DHPsazaNrqMzzzrDCGyqiOR9OFVAPCuMBQAMtV87GdGZ3ikxqgiUFHlRwzHfZEkYhANssFBPkfOocktzOv2E7PGASTO8rNNg/mnxY23Yf1E7+wwPWrdXmK9rZ6oqlQqNd8ipNRrvkVmWDM/iaKUpXM4HK7U3XdWc75wRG2D7nwj9SK4fY7pTnp8QWd4g4YnQq58TNvqYEg49PpVj6r0qO4TRMGZPNQ7KDggjOkjO4FZ9N6ekCBI9QQDADMzYG/GonHNc3Bud9KObg3O3iitdqenwWnTXRFIUDAGfjdzjLf1Ec77bewrk9QK6bHp6kaQytM22PANTj6eLPy+eLz1bpcVzH3cy6kyGxkjcZxupB8zUeXs5as8btCpMS6UH8qjJI8Hw8k+VYlptvjwc56Tb+mq4OL1W3/EdUhjyQkMDO2k4yHOnGRxnYbeVbelWanqc0kSKkcMKwHSMAuSHPG2QMD7V27no8TyiYqRIF0hkZlOn0OkjI+dS7eBUUKgCgeQ/U/OtLT5t9za0+bfeyp9lpBLeX0xbGX7iPcZIjB1Fc/wCU/WtXYuCM3l5MpA8XcoCTqIXGs+LcklVJPzqydM6HBbszQxhWcks25JzudzuB7CvemdFggLNFGFZiSzcscnJ8R3xUWm+L8mY6b4vo2yv9kSl1BPcXAVu9kcePBCRqBpXfYAbn65raItXUIrcfwbaAOq52JOFUkeeABiunbdl7VGLLENzq0lmK6vXQTpz9Kk3PR4nlWYqRIo0hkZlOPQ6SMj50UHSTKtOW1J/9OLYrq6tcSKAEjgWNz5FyQ+/qQu3tiuFfS3MEkpljS4tLuUeLOTpk2QA8jC4xtjbbmr/DZoqFFUBTnIHnq5JPOT61FsOiwwhQithN0DOzBD/dDE4o9NvqR6TfU6IXGwqlWnWwGvLp/EyyNBAmd8RrlsDyG+pj6A5q61yYuzlsvfYiAM+oSHJywb4hnOQD7YrU03VG5xk6op3TL1oOkyOjATTPqODuveuVVvbZTj5VYbPoTd5bNMyIsAPdRI2ouxXxMzkDJ5OAPfNdP+z9v3H4fuh3R5UZ3PrqznV75zWzp3R4YN403xjUxLNjyGpyTj2zWI6bVWYjpNVfZEu4B0NjnScfY1Uf2WMPwjL/ADrK2vPOdsVcq5n7ihErSqrI7fEY3ZNXPIUgE7nkeddJRe5NHSUXuUkTLi5Ch9wWVC+nO+AD+hxVX7PyBenS3M+HaVZJZC2+oeLSu/l5Acb1aILNEBCr8XxE7ltsbk7nb1qFadAgjGlUOgNqCFmZQ2c5CMSBvUcW3ZJRbd/c4vS3e06OC+Q6xMRnka2YoPYgMv2qDIzW/SIo4WCySGNCQRlDMdR44OD896ufUrCOeNo5V1I2MjJGcHI3G/NR36FbmD8P3SiLnSNt/XI31e/NZem8LtRh6Twu1HB7ZWYW2traJRraWNI8crp3Zs88Dc++9R+0FsZOqW6RE94EaRnO/dqdlIB2GN8DHLDnNWy16dGhDAEsF0hnYswXbYMxJxsK8j6XEs7XAX811Cs2T8IxtgnA4HFHp369FlpN+vRTLHpiP1K4EeViijVJXDEs5O7DXzlsbnOcKRUjsI0aR3dwgVQ7uyopG0ceceH0yT96tFl0eGLve7XHfMWkJYksTnO5PuePWsemdDt7dCkUSqrZDeZYHkFjuRUjpNO/uZjpNNPjr7Kl0CxSLpbXE4EjOruoYZA7zwgAf1MSN+TkDyFYdesu56VBFJ/EISNVJOFZ21HIGxZRkb5xvirfY9DhiCqinShyiszMFJ8wGJAPP3rZ1XpMNwFE6awjagCTjPuAdx7Gn6T214ofovZXijhdffu4LW1hfAldYi6twiD8zDeR2xny3rnx3aXHVYiMLDbxEx5wAxbwqRnyORj/AAj1q09Q6FbzLGskSssZyi8AfQbEexonQrcTmful7048RycYGBgHYbelVwk3449Flpyb8cev9nSpSldjuKzh+IVhWcPxCiyVZJtKUrsekVF6hYxzI0cqh0bkH/uxqVSgKN1voctujPFH+JBPwYUMNvTQytx5KDv5181t+zLTFpGZIg2W0KFJXc+FgSiofnj5V+gjUeewicgvGjEcFlBP3IrO05S00z8/3BuUk7zvJGjhKoJomALA4BUSIxDSFRg6S3AyTiujD2o2Ufi7wDC6vzXJB/O18+h7n9fevq3XuzAnaN437l4kdUIQMq6wBqCnYOMbEepqrP2AuNJUNbANAtvsr+FVYN3gON5Mg7Hb3qUzD05LB8xRLp4Cqo7RhtTlVJyTuNR507kjyySea6XZfpQlfuXgkeVt1UoQAMcljImM+4NfY+mdk0WNluNMxLlgQmgJkDKrpOQpIJxnljXasbCOFdMSKg9hz8zyT86UVaT6lQ7OdgUhn79gAoHggz3gUkfEWcfF6YG3qavAFe0rZ2SSwKUpQoqNd8ipNRrvkVmWDE/iaKUpXM4ClKUApSlAKUpQClKUApSlAKUpQClKUApSlAKUpQClKUApSlAKUpQClKUApSlAKUpQClKUArOH4hWFZw/EKLJVkm0pSux6RSlKAUpSgFKUoBSlKAUpSgFKUoBUa75FSajXfIrMsGJ/E0UpSuZwFKUoBSlKAUpSgFKUoBSlKAUpSgFKUoBSlKAUpSgFKUoBSlKAUpSgFKUoBSlKAUpSgFKUoBWcPxCsKzh+IUWSrJ//2Q==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4" descr="data:image/jpeg;base64,/9j/4AAQSkZJRgABAQAAAQABAAD/2wCEAAkGBxQTEhUUEhQWFRUWGRsZGBgUGR4cHRccGhgXGxkeIBgYHikgIholHB0XJTEtJSkrLi4uFx8zODMtNygtLisBCgoKDg0OGxAQGiwkHyQtLDQsNCwvNCwsLDQsLSwsMSwvLCwsNCwsLzQsLC8sLCwsNDQsLCwsLCwsLCwsLCwsLP/AABEIAHkBoAMBIgACEQEDEQH/xAAcAAEAAgMBAQEAAAAAAAAAAAAABAYCAwUBBwj/xAA+EAACAQMDAQYEAwUIAQUBAAABAgMABBESITEFBhMiQVFhMnGBkRQjoQcVM0JSFmJygpKxwfBDNFOT0fEk/8QAGAEBAQEBAQAAAAAAAAAAAAAAAAECAwT/xAAsEQACAgEDBAEDAgcAAAAAAAAAAQIRMQMSIUFRYaEyInGRE/AjgbHB0eHx/9oADAMBAAIRAxEAPwD7jSlKAUpSgFKUoBSlKAUpSgFKUoBSlKAVGu+RUmo13yKzLBifxNFKUrmcBSlKAUpSgFKUoBSlKAUpSgFKUoBSlKAUpSgFKUoBSlKAUpSgFKUoBSlKAUpSgFKUoBSlKAVnD8QrCs4fiFFkqyTaUpXY9IpSq92o7TpahUVTLcSbRxLy3ufRaEbo7lxcKilnYKo5LHAH1NVa57f2+vu7ZJbp/SFdh82P/ANV6e07yZT1SUyybN+GiYCOBT/PIxIAAHvk+9d7tUy25tcO0FoWKy9x4OVzHuo1YyMeH1rNmNzZ4ep9Vk3jtIYhj/zSZP2Fa4b/AKozAK3T3OOFd81L7LSSSW9yPzGj1yC3abOpkK7bvuRnOCfKuJ+z3okttIizQOraHGvEJVSTnZ0Jk3G2/qaEt8ZOpL2g6hCcz2Idcbm2fUfsRU3pHbe0nOnWYpODHMNDZ9PT9a43UpyLicXM91C+v/8AmEIcoUKgLhVUhjqznNdPtLBamGJL5e9lkARTEh7xmx4ioG4HnucDNBb6P8lqBr2vl/Tb64sQXgdruzQ6ZEcES2+PIqcEY28sfLmvofSOqxXMYlhYMp+4PmCPIirZuMrJtKUqmhUa75FSajXfIrMsGJ/E0UpimK5nAUpSgFKxLjOMjPpnf7VlQClKUApSlAKUpQCleFhnGRk8D1r2gFKUoBSvHYAZJAHvtXoNAKUpQClMUoBSlKAUpSgFKUoBSvGYDcnA96A53FAe0pSgFKUoBWcPxCsKzh+IUWSrJNpSvDXY9Jye0/W1tIDIQWYkLGg5dz8IqqdL02swlusS3ci95M5P/p4zsqqAD4i2FAG53roxD8Z1JmO8NkNK+jStuT/lFdXrfQ4ZikxISSIh1lGNtO++dmX5/Ss5OTuXKOd2s7PRysl1qjiKfxGmXUpTGxKkgFlOMZqBY3lzcII7IN3QJP4u8Gouckkoh8s8eQ9sV6twt8Tc3LBLCJvy1c4ErA41v/dzwK6jduunqdP4mPbYaQSPppGPtQcXeCOvYgyb3V3cTnzAbu19wFXgVtbsBaeQlBxjImfP6mtdt2wlkJMVhcNED/E8IJHkVRiCdt6kf23ttlAmMu+YViYyJjnUoGw+vmKvBfoILdjp4W7yzvZQRv3c5Lo3sd+PoagdQ6lI81uLhfwl3Ex7p5AWgm1DDKGG4zt8s1YIO2loWCu7QseBPG0ec8bsMfrU7rFtbXELJMUMZ/mLDY+RDeRqE2pr6WcZNNgtxcXkivJcMDoQYDYXCoqk5J9TVdtbsWbC8tldbeR9F3bMN4Hzzjyxnb2x5EY6/TEVZxYXwWZ9BNvM6jLxnlcn+cY8vSu5Z9mokjmjZnl78ASNK2SwC6V4xwPrQlN4OxbTq6q6EFWAII8wdxW2qP8As8vGiefp8py9uSUJ84yc/wDIPyarxVR0i7Vio13yKk1GuuRUlgk/ifPv2irmWzRBh5ZMErsWAKDBI5Hiq0S9Di7yJ0URmNtXgGNQ0sMHHuQfP4aqnXws3WbWI7iNMke+Hf8A4WrJ2gAgtLh4hpYRnBGfl5+mTXkjVyf74PBGm5yff+iN1116GPGWJBcR6lUlQ5ONJYbZzUy5u1QqGPibZVG7NjnA9vP0qo9Asrd47RXnEugBo4YxsG82cDLEgnckgZ+der1MDqV0SNcsaJFBGP5tQ1uc/wAqjbUeMEVVqOrfU0tR0m+ph0KFZerXMqppWKNVwRpIdwuTp9dn+4qyXfXoY8amJBcR6lUsocnGksNs5+1Ursz1E/hL+cNqmYu5YA7YAA38uSQOdjXQ7P2Vu8Vosk4l0hWSGMYGvzZwMsSCdycD71iEuOOvPs56c3XHW37LNcdet0lMLSAOql2HkqqMnUeBt5VstOrRSQrOrYjb4SwILbkABTuSTx61V7SySfqs3hXu7eNVIxsXJ1cfPV9VrZ1y9WPqFvGw8EURkSNBu8jFo0VVHmNz6AZrf6jy+9G/1Xl4uiwW3WonmMA1iVRqKspGBtvnjzrLqXWIodnLFsaisal2C/1FVBIX3O1VTsLed5eXjyMDKzBQFyQFQnO4GNOygE4zit/ZHq0SteSTSKsjXBBB+IgeFAF5PoAKkdS0vN+hHVtLzfo7l/2itkt1leTSkq+DY6mB2yF52rdaiO0t0VpCVUYDSHLMWJIG25Y52AFVjtq0KtZQ4CJI6lsL/wCOP4V04zy2w+dTurSB+o2KscRhHkQMMZfhRg/zAYwDuKb3b/l7G928cUvySLERNelpWc3OkmJXUoqRkbhFJIJx8Rznc7DgdL99wd8YO8BkVS7AcKBzluAa5fdtN1NJF/hW0bKW8jJJsVB9QuCfTiuV0yzSfqF1JgdzbhY9IGAzLk4I9AQxPqQKbmuF3G5rhdWWjpPXYLlpFhfWY8ajggb5xgnng1PlkCgsxCqBkknAAHJJNVD9nN0kouJc5kllZ28PAz4RqxjO/HvUjt/cKEt45GCxSTr3hbjSviwfbIFaU/o3Go6n8Pcc/t9Kk4tolQ6ppkVXZcZQnBwx8slfvmrhPdJFpTcnHhRRliF5IUb4G33qk3vUe+6pbawVjjVniQqdTatlOnkFsKQDjAUZxvWyGZXvL8y3KwYKxb4DCMY2Vm2APngE53rmp8t+f7HJTqTfd1+EXHpXUY7iJZYjlGzgkY4ODsfeuV2q600PdQxY764YIpO4QZALkeeM10+jWsUUKJCpWMDwggg+5IbfJPrVW7aN3V9ZXDj8pSUZvJSTyfTnP0rpNtQv7HXUk1C/sWV+iQsul1LnzdidZ99ecj6be1YWT/hraMXEniVQpJOosx4UebN5DHpUy4vkRdRYEHjTuW9lA3J+VV7q7aup2aOcIsbyIDw0m6/VgMEen1qypcosqjys/wCTtW/V42l7nxLJp1BXUrqHqCdj9OKxHXIO+aESAuil29FAxnLcA7jauWiNN1ISL/Cto2TV5GR+VB88Dn0O1cnpNmk1/dS4HcQaUCKMBigzgj0BBPzArLm+ncy9SXTuWbp3aCCcyCEtJ3RAbSp884xnGRsa5XZHqck8lxKxkaNpNEQ/kRV9s7HfeuV2S6oi2l7cg5lZpZW8PB30DOMcnOPeuj2FvY0sVVGDukbSPpBwCSzYLYxq4GM52rMZ7nG33MR1Nzjb7ssF91WOIOW1ERjL6Bq0D+9jjbf1xvW2xv0liWZD+WwJBbbYE77+W1fMbrqh/dZVGBaZ9U8h/qds6cnlsAZxwAPWrD2oukHTreONtMMjxQlyCMRgHUd8bYXngii1svwVa92/B5+0K5Sa3jRFJaWRFjkK7EE74b0O3zFWp5o7eONCcAAIijdm0gABVG5OPSqT1vqYlv7NCNMC/mIuk5cANpOnncrpUY9/MV2i2rq4Dn+Hb5jU+rHx498f7UjL6m14RIz+ptd0jt2fVo5JHiBKyIMsjgqcHG4zyu43HrUGTtZaBZG70ERsEJUE6mbOAuPi4PFQunwd/fXFw2DAsQt1J+F8ENIfdQwI/wDyof7P7BJlmuZEB76ZygYZ0rnfGffb/L71rfJtJeTW+TaS8+iz3nVo4wdRJKrrZUBZlX+ogcDY/Y1kvU4jEkobwSY0eravhAHOT6VR+jNHMl0bi5Cd7OwkRQBI4GQqZ3OnHAUZ8q7HaPpiTCC3t5RBLCBLEDt4d1Hvnb386LUbVhakmrRYLDqSStIqhw0ZAcOpXBOcYzyNvKp8PxCq32InneFzc4LiRlDgD8xVwA2RyM5APmAKskPxCukHaTO2nLckybUbqV2IonkbhFZj9BmpNcLtvA72UyRqWZlwFUZJ3GdhXoPVJ0jj9Hkht+nIbs4F0xL4BOWmJIB074xgZ9q2drU0QW9hAMC4YRbHdYlGZDn/AA7fWuXbdrbpUEX7rlPdqu2/AGAcaPY8VM6BcS3t9+IlhaAW0ZQRyfFrl3LcDA0j9aycrTVI0dfhZ2/CowW3jmtoe6CDDZAdgW52UCtEvadp7w23ToIMjOZnUY8PJGMbDjzzUuA95cJg/wAS7nf6QxGIH6E/pVa/ZTB3N/NHLhZFRkAOxJDDVj6DPyqEt3Rc+g9Uvxcm3u4FK6dQmiBC48udt+PI+1azOYrzqUqgZSGJgW4yI2OPlxVil6vCs625kAlcFlX1A/59vY1Vrw5k6uecRRrj5QZ/5rRt8dSL2W7QXXUYJi6WpVMAq6MQ+Vzv4sAVXunSWd1bXai0jhniiZ1MZJUgckAnYg4+hrZ+zK4uRbXAtoEl1OAWaTRglAMacb4G/I5rrdjexElvHcyT4EkkTxqgOcAg5JPucfas5Oat0RJLie6tGZlQXFgYpInTPiUorHOf7u/0qzdQntZI7XqU8jxrGAVwTjL42KgEnB9MVxuwGJGdDxLZW5/R42/2qD0btT+DjNjc2skwhdkLRgODvlRpIxwc854qlT4tnV68wh6rZXSHw3C92x/qzgL+hX7CvoAr5J227Spdi3FvDOHhlDkPGVwBt5Z88favrYqo3B8uj2o11yKk1Gu+RUlgs/icv9z2/wD7EP8A8af/AFUwqMYwMYxjyx6Y9K9pXKjhSNNtaRxgiNEQHkIoXP2FZLboGLBVDNszADJHueT9a2UpQo1RW6KulUVV38KgAb87DavLa0jjyI0RAedChc/PArdSlCjXFAqklVVSxyxUAFj6kjk0MC6g+ldYGA2BqA9NXOK2UoKNcMCpnQqrk5OkAZJ5Jx51gtnGHMgjQOeXCjUf82M1vpShRreFSwYqpZc6WIBK55weRmsbm0SQASIjgbjWobH3FbqUFGKIFACgADgAYA+grCK3Rc6UVdW50qBk+eccmttKA1wQqg0oqqo4CgAD6Ck0CvjWqtg5GoA4PqM8GtlKA19wurXpXXjGrA1Y9NXOKwazjL94Y0L/ANZUavT4sZrfSlChWMkYYEMAQeQRkH6GsqVQR7axij3jjRD/AHFC/wCwrK5tI5MCREfHGtQ2Plmt1KlCkYogUAAAAcAbAfQVhFbIoIVFUHchVAznnOOa20oDUlsgXQEUJgjSFAXB5GnjFexQqq6VVVX+kAAfYbVspQUaPwUekL3aaVOQukYB9QMYBrOeBHGHVXGc4YAjI4OD51spShSNZgUsHKrrAwGwNQHpq5xWFxZxyYMkaORxrUNj5ZFb6UoUYlBjGBjGMY2x6Y9K8hiVBpRQoHkoAA+grOlAaEs4w5cRoHPLBQGPrlsZry4sYpCDJGjkcF1BI+pFSKUpCkKzh+IVhWcPxCqslWSbXJ7TGUQEwkLIGQgscD41znH8vr7V1q0XluJEZG4YFT9Rj712PQ1aKLcdTl7yeTSY5iy25gdvCylRhlYDnUzsD5qCMZ4ldkr3RdXMMhzIkMOo+T92GXUPUFdJ+tcvtxdhVjkk2mgkQj+9pOP8yMN876WyDzXGi62onimRdcSQxR3Eq8osisrKfkcH5rWDhuqR2eg9RWJ7SacMsTQTMJNLFQ8s+rBKg4OkVN7QS9LumEjiR5Bw1ukuvbjdVx966tj2YKxoIb66EYUaAGjI0+WMx8Yrf/Z+fGBf3Bz/AFLER9u7q0zaTqq/f5Kr2fawtX72K1unY5/Mk0uw9cKHznnO2agS9rIpJeorAss/4kIIzCucARKhJzuAD7Va/wCxrrgxzRalOQWtIeQcjJUA8+lYXnZ66nVkYWkCuQZGiRmaUrxkZXA+pqUyOMqOR2C6pZWQa3aWSOSRg2LlNGDpAwGGVPHrV9l6hDpP5seMH+deMfOqj0/sRNCHEcttiT4g1tqBAzj4pP8Auajr+z5w2oCxPztjj/T3mKqssXJKqIf7O5cT2vA12cgHvouW0n5YO1RpeuvDK86tiMXMs8i5IMiavw6KvkThXbfbYV0O0azWeLu4mhMiRvDBHDGUyZMb7sdlAJ29K+eDqrphJAsgaNRgEHAw5GSP5suSc75qWcpPaqLpfdrJI2u5JJCJJYFWKMAgRvqI0A+bKHDEjzz6CvqcCkKATkgAE+u1fJ+zXZzUyxyAyySYeR5AcxRhgxwrbqXIABOGO5AwN/rYrSOulb5Z7Ua75FSajXfIqSwan8TRSlK5nAUrVdDwNksuBnKnB2386qHYeee7glkluJfjKoRpGkAA5+HBO/mPKsOVNIy51JR7l0pVX7C9Ykmim79wxhkKd5sNQHmfKpPVJDNodblIbVSGaRJBmQg/DrzhV9dznOMUU042iLUTjuR36VVe2DSGazjilkXvZcMEfSCi6S3HtVhg6hE7MiSxs6/EqsCV+YByKKVtoqnbaJNKqdy7t1aONZZAiRmSRNR0k7hRgbY459K7V4zNPEkc6KUy8sWQWdMYG3IAbG/yop3ZFO7+50qVHvL6KIAyyJGDwXYLn/UazNwmjXqXRgHVkacHg54xWrRu0baVotr2OTPdyI+nY6GBwffB2rG76hFF/FlSP/GwX/c0tC1kk0rwGtdzcIgy7hB6sQP1NAbaVUOxlw8tzeuZXkhR+7iy2pTuxJHlwF48mqzG/iDiMyJ3h4TUNR89lzmsxmpKzEJqSsk0pXC6f1Q3csqxMUhhbQXGNUj+YGeEHrjJztiq3RpyS4O7SuT+GmS4jKyu8TB9auAQuB4SGABByfPPFTbq/ij/AIkiJ5+Ngu31NL7i+5JpWOzDY7EbFT+oNVX9n8zyrcStJI6NMyxh2LYReMZ23yP9NHKml3I5VJLuWylRf3lDrCd7HrJwF1rkkcjGc5rbLcIpUMyqWOFDEAsfQA8n5VbRq0baVp/Fx6+71p3mM6NQ1Y9dPOK8hu43LIkisy7MEYEpnOMgcHnn0paFo30qodlL3DXcs857tZjEhmk8I08/EcA7irUt0hTvNa93jVr1DTj11cYrMZWrMwmpKzbSoHRVfuyXlWbWzMjJjGhvgAI5wPP3rZ+9INYTvo9Z2C611E5xxnPNWy7lRLpSlaKKzh+IVhWcPxCiyVZJteGvaV2PSUPt30OLDSSMVicjV+ZpVH41aSCPENsgbHB8yR84dxZvJFqMkU6eWMkYbSG0sVbDYOQfLy4r7z1KwjnjaKVQyOMEH/vIr5r2g7PxWsPdSgRxnKLKu+ok7ahodlfH9IwecjistHDUhzaM+yPad7PTDeLot5C3cSb4jwxBQ53AB9dxkeVfT0cEAggg8EedfnO662Cs0MrLLqZXDqdtaaQDjAO6ageDv7VYLDtE8ARunOQkkmgwXDBkiJAwviwQp5DBh5g8VEyQ1K4Z9upVH6F2zuZSyPZEuvIjlTJAJBZVkIyARjYmuxL16fYJYXDHHm0SjPzMlas7KSZ365/WutQ2sfeTuEHkPNj6BeSaoPantzeoJBFFFEE2aRnEhB/pAG2sZGeQMivn/Ur0SKZJpDPO4XdmOIgTkgAbEkY9AM8ZziORzlqpYOl2w6zcXMi3DZjjYFYkPIQ5GSPV8Hf222xWjp3R3kUXBmWMLggqNbDfkgYVSW4DHPsazaNrqMzzzrDCGyqiOR9OFVAPCuMBQAMtV87GdGZ3ikxqgiUFHlRwzHfZEkYhANssFBPkfOocktzOv2E7PGASTO8rNNg/mnxY23Yf1E7+wwPWrdXmK9rZ6oqlQqNd8ipNRrvkVmWDM/iaKUpXM4HK7U3XdWc75wRG2D7nwj9SK4fY7pTnp8QWd4g4YnQq58TNvqYEg49PpVj6r0qO4TRMGZPNQ7KDggjOkjO4FZ9N6ekCBI9QQDADMzYG/GonHNc3Bud9KObg3O3iitdqenwWnTXRFIUDAGfjdzjLf1Ec77bewrk9QK6bHp6kaQytM22PANTj6eLPy+eLz1bpcVzH3cy6kyGxkjcZxupB8zUeXs5as8btCpMS6UH8qjJI8Hw8k+VYlptvjwc56Tb+mq4OL1W3/EdUhjyQkMDO2k4yHOnGRxnYbeVbelWanqc0kSKkcMKwHSMAuSHPG2QMD7V27no8TyiYqRIF0hkZlOn0OkjI+dS7eBUUKgCgeQ/U/OtLT5t9za0+bfeyp9lpBLeX0xbGX7iPcZIjB1Fc/wCU/WtXYuCM3l5MpA8XcoCTqIXGs+LcklVJPzqydM6HBbszQxhWcks25JzudzuB7CvemdFggLNFGFZiSzcscnJ8R3xUWm+L8mY6b4vo2yv9kSl1BPcXAVu9kcePBCRqBpXfYAbn65raItXUIrcfwbaAOq52JOFUkeeABiunbdl7VGLLENzq0lmK6vXQTpz9Kk3PR4nlWYqRIo0hkZlOPQ6SMj50UHSTKtOW1J/9OLYrq6tcSKAEjgWNz5FyQ+/qQu3tiuFfS3MEkpljS4tLuUeLOTpk2QA8jC4xtjbbmr/DZoqFFUBTnIHnq5JPOT61FsOiwwhQithN0DOzBD/dDE4o9NvqR6TfU6IXGwqlWnWwGvLp/EyyNBAmd8RrlsDyG+pj6A5q61yYuzlsvfYiAM+oSHJywb4hnOQD7YrU03VG5xk6op3TL1oOkyOjATTPqODuveuVVvbZTj5VYbPoTd5bNMyIsAPdRI2ouxXxMzkDJ5OAPfNdP+z9v3H4fuh3R5UZ3PrqznV75zWzp3R4YN403xjUxLNjyGpyTj2zWI6bVWYjpNVfZEu4B0NjnScfY1Uf2WMPwjL/ADrK2vPOdsVcq5n7ihErSqrI7fEY3ZNXPIUgE7nkeddJRe5NHSUXuUkTLi5Ch9wWVC+nO+AD+hxVX7PyBenS3M+HaVZJZC2+oeLSu/l5Acb1aILNEBCr8XxE7ltsbk7nb1qFadAgjGlUOgNqCFmZQ2c5CMSBvUcW3ZJRbd/c4vS3e06OC+Q6xMRnka2YoPYgMv2qDIzW/SIo4WCySGNCQRlDMdR44OD896ufUrCOeNo5V1I2MjJGcHI3G/NR36FbmD8P3SiLnSNt/XI31e/NZem8LtRh6Twu1HB7ZWYW2traJRraWNI8crp3Zs88Dc++9R+0FsZOqW6RE94EaRnO/dqdlIB2GN8DHLDnNWy16dGhDAEsF0hnYswXbYMxJxsK8j6XEs7XAX811Cs2T8IxtgnA4HFHp369FlpN+vRTLHpiP1K4EeViijVJXDEs5O7DXzlsbnOcKRUjsI0aR3dwgVQ7uyopG0ceceH0yT96tFl0eGLve7XHfMWkJYksTnO5PuePWsemdDt7dCkUSqrZDeZYHkFjuRUjpNO/uZjpNNPjr7Kl0CxSLpbXE4EjOruoYZA7zwgAf1MSN+TkDyFYdesu56VBFJ/EISNVJOFZ21HIGxZRkb5xvirfY9DhiCqinShyiszMFJ8wGJAPP3rZ1XpMNwFE6awjagCTjPuAdx7Gn6T214ofovZXijhdffu4LW1hfAldYi6twiD8zDeR2xny3rnx3aXHVYiMLDbxEx5wAxbwqRnyORj/AAj1q09Q6FbzLGskSssZyi8AfQbEexonQrcTmful7048RycYGBgHYbelVwk3449Flpyb8cev9nSpSldjuKzh+IVhWcPxCiyVZJtKUrsekVF6hYxzI0cqh0bkH/uxqVSgKN1voctujPFH+JBPwYUMNvTQytx5KDv5181t+zLTFpGZIg2W0KFJXc+FgSiofnj5V+gjUeewicgvGjEcFlBP3IrO05S00z8/3BuUk7zvJGjhKoJomALA4BUSIxDSFRg6S3AyTiujD2o2Ufi7wDC6vzXJB/O18+h7n9fevq3XuzAnaN437l4kdUIQMq6wBqCnYOMbEepqrP2AuNJUNbANAtvsr+FVYN3gON5Mg7Hb3qUzD05LB8xRLp4Cqo7RhtTlVJyTuNR507kjyySea6XZfpQlfuXgkeVt1UoQAMcljImM+4NfY+mdk0WNluNMxLlgQmgJkDKrpOQpIJxnljXasbCOFdMSKg9hz8zyT86UVaT6lQ7OdgUhn79gAoHggz3gUkfEWcfF6YG3qavAFe0rZ2SSwKUpQoqNd8ipNRrvkVmWDE/iaKUpXM4ClKUApSlAKUpQClKUApSlAKUpQClKUApSlAKUpQClKUApSlAKUpQClKUApSlAKUpQClKUArOH4hWFZw/EKLJVkm0pSux6RSlKAUpSgFKUoBSlKAUpSgFKUoBUa75FSajXfIrMsGJ/E0UpSuZwFKUoBSlKAUpSgFKUoBSlKAUpSgFKUoBSlKAUpSgFKUoBSlKAUpSgFKUoBSlKAUpSgFKUoBWcPxCsKzh+IUWSrJ//2Q==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5" name="AutoShape 6" descr="data:image/jpeg;base64,/9j/4AAQSkZJRgABAQAAAQABAAD/2wCEAAkGBxQTEhUUEhQWFRUWGRsZGBgUGR4cHRccGhgXGxkeIBgYHikgIholHB0XJTEtJSkrLi4uFx8zODMtNygtLisBCgoKDg0OGxAQGiwkHyQtLDQsNCwvNCwsLDQsLSwsMSwvLCwsNCwsLzQsLC8sLCwsNDQsLCwsLCwsLCwsLCwsLP/AABEIAHkBoAMBIgACEQEDEQH/xAAcAAEAAgMBAQEAAAAAAAAAAAAABAYCAwUBBwj/xAA+EAACAQMDAQYEAwUIAQUBAAABAgMABBESITEFBhMiQVFhMnGBkRQjoQcVM0JSFmJygpKxwfBDNFOT0fEk/8QAGAEBAQEBAQAAAAAAAAAAAAAAAAECAwT/xAAsEQACAgEDBAEDAgcAAAAAAAAAAQIRMQMSIUFRYaEyInGRE/AjgbHB0eHx/9oADAMBAAIRAxEAPwD7jSlKAUpSgFKUoBSlKAUpSgFKUoBSlKAVGu+RUmo13yKzLBifxNFKUrmcBSlKAUpSgFKUoBSlKAUpSgFKUoBSlKAUpSgFKUoBSlKAUpSgFKUoBSlKAUpSgFKUoBSlKAVnD8QrCs4fiFFkqyTaUpXY9IpSq92o7TpahUVTLcSbRxLy3ufRaEbo7lxcKilnYKo5LHAH1NVa57f2+vu7ZJbp/SFdh82P/ANV6e07yZT1SUyybN+GiYCOBT/PIxIAAHvk+9d7tUy25tcO0FoWKy9x4OVzHuo1YyMeH1rNmNzZ4ep9Vk3jtIYhj/zSZP2Fa4b/AKozAK3T3OOFd81L7LSSSW9yPzGj1yC3abOpkK7bvuRnOCfKuJ+z3okttIizQOraHGvEJVSTnZ0Jk3G2/qaEt8ZOpL2g6hCcz2Idcbm2fUfsRU3pHbe0nOnWYpODHMNDZ9PT9a43UpyLicXM91C+v/8AmEIcoUKgLhVUhjqznNdPtLBamGJL5e9lkARTEh7xmx4ioG4HnucDNBb6P8lqBr2vl/Tb64sQXgdruzQ6ZEcES2+PIqcEY28sfLmvofSOqxXMYlhYMp+4PmCPIirZuMrJtKUqmhUa75FSajXfIrMsGJ/E0UpimK5nAUpSgFKxLjOMjPpnf7VlQClKUApSlAKUpQCleFhnGRk8D1r2gFKUoBSvHYAZJAHvtXoNAKUpQClMUoBSlKAUpSgFKUoBSvGYDcnA96A53FAe0pSgFKUoBWcPxCsKzh+IUWSrJNpSvDXY9Jye0/W1tIDIQWYkLGg5dz8IqqdL02swlusS3ci95M5P/p4zsqqAD4i2FAG53roxD8Z1JmO8NkNK+jStuT/lFdXrfQ4ZikxISSIh1lGNtO++dmX5/Ss5OTuXKOd2s7PRysl1qjiKfxGmXUpTGxKkgFlOMZqBY3lzcII7IN3QJP4u8Gouckkoh8s8eQ9sV6twt8Tc3LBLCJvy1c4ErA41v/dzwK6jduunqdP4mPbYaQSPppGPtQcXeCOvYgyb3V3cTnzAbu19wFXgVtbsBaeQlBxjImfP6mtdt2wlkJMVhcNED/E8IJHkVRiCdt6kf23ttlAmMu+YViYyJjnUoGw+vmKvBfoILdjp4W7yzvZQRv3c5Lo3sd+PoagdQ6lI81uLhfwl3Ex7p5AWgm1DDKGG4zt8s1YIO2loWCu7QseBPG0ec8bsMfrU7rFtbXELJMUMZ/mLDY+RDeRqE2pr6WcZNNgtxcXkivJcMDoQYDYXCoqk5J9TVdtbsWbC8tldbeR9F3bMN4Hzzjyxnb2x5EY6/TEVZxYXwWZ9BNvM6jLxnlcn+cY8vSu5Z9mokjmjZnl78ASNK2SwC6V4xwPrQlN4OxbTq6q6EFWAII8wdxW2qP8As8vGiefp8py9uSUJ84yc/wDIPyarxVR0i7Vio13yKk1GuuRUlgk/ifPv2irmWzRBh5ZMErsWAKDBI5Hiq0S9Di7yJ0URmNtXgGNQ0sMHHuQfP4aqnXws3WbWI7iNMke+Hf8A4WrJ2gAgtLh4hpYRnBGfl5+mTXkjVyf74PBGm5yff+iN1116GPGWJBcR6lUlQ5ONJYbZzUy5u1QqGPibZVG7NjnA9vP0qo9Asrd47RXnEugBo4YxsG82cDLEgnckgZ+der1MDqV0SNcsaJFBGP5tQ1uc/wAqjbUeMEVVqOrfU0tR0m+ph0KFZerXMqppWKNVwRpIdwuTp9dn+4qyXfXoY8amJBcR6lUsocnGksNs5+1Ursz1E/hL+cNqmYu5YA7YAA38uSQOdjXQ7P2Vu8Vosk4l0hWSGMYGvzZwMsSCdycD71iEuOOvPs56c3XHW37LNcdet0lMLSAOql2HkqqMnUeBt5VstOrRSQrOrYjb4SwILbkABTuSTx61V7SySfqs3hXu7eNVIxsXJ1cfPV9VrZ1y9WPqFvGw8EURkSNBu8jFo0VVHmNz6AZrf6jy+9G/1Xl4uiwW3WonmMA1iVRqKspGBtvnjzrLqXWIodnLFsaisal2C/1FVBIX3O1VTsLed5eXjyMDKzBQFyQFQnO4GNOygE4zit/ZHq0SteSTSKsjXBBB+IgeFAF5PoAKkdS0vN+hHVtLzfo7l/2itkt1leTSkq+DY6mB2yF52rdaiO0t0VpCVUYDSHLMWJIG25Y52AFVjtq0KtZQ4CJI6lsL/wCOP4V04zy2w+dTurSB+o2KscRhHkQMMZfhRg/zAYwDuKb3b/l7G928cUvySLERNelpWc3OkmJXUoqRkbhFJIJx8Rznc7DgdL99wd8YO8BkVS7AcKBzluAa5fdtN1NJF/hW0bKW8jJJsVB9QuCfTiuV0yzSfqF1JgdzbhY9IGAzLk4I9AQxPqQKbmuF3G5rhdWWjpPXYLlpFhfWY8ajggb5xgnng1PlkCgsxCqBkknAAHJJNVD9nN0kouJc5kllZ28PAz4RqxjO/HvUjt/cKEt45GCxSTr3hbjSviwfbIFaU/o3Go6n8Pcc/t9Kk4tolQ6ppkVXZcZQnBwx8slfvmrhPdJFpTcnHhRRliF5IUb4G33qk3vUe+6pbawVjjVniQqdTatlOnkFsKQDjAUZxvWyGZXvL8y3KwYKxb4DCMY2Vm2APngE53rmp8t+f7HJTqTfd1+EXHpXUY7iJZYjlGzgkY4ODsfeuV2q600PdQxY764YIpO4QZALkeeM10+jWsUUKJCpWMDwggg+5IbfJPrVW7aN3V9ZXDj8pSUZvJSTyfTnP0rpNtQv7HXUk1C/sWV+iQsul1LnzdidZ99ecj6be1YWT/hraMXEniVQpJOosx4UebN5DHpUy4vkRdRYEHjTuW9lA3J+VV7q7aup2aOcIsbyIDw0m6/VgMEen1qypcosqjys/wCTtW/V42l7nxLJp1BXUrqHqCdj9OKxHXIO+aESAuil29FAxnLcA7jauWiNN1ISL/Cto2TV5GR+VB88Dn0O1cnpNmk1/dS4HcQaUCKMBigzgj0BBPzArLm+ncy9SXTuWbp3aCCcyCEtJ3RAbSp884xnGRsa5XZHqck8lxKxkaNpNEQ/kRV9s7HfeuV2S6oi2l7cg5lZpZW8PB30DOMcnOPeuj2FvY0sVVGDukbSPpBwCSzYLYxq4GM52rMZ7nG33MR1Nzjb7ssF91WOIOW1ERjL6Bq0D+9jjbf1xvW2xv0liWZD+WwJBbbYE77+W1fMbrqh/dZVGBaZ9U8h/qds6cnlsAZxwAPWrD2oukHTreONtMMjxQlyCMRgHUd8bYXngii1svwVa92/B5+0K5Sa3jRFJaWRFjkK7EE74b0O3zFWp5o7eONCcAAIijdm0gABVG5OPSqT1vqYlv7NCNMC/mIuk5cANpOnncrpUY9/MV2i2rq4Dn+Hb5jU+rHx498f7UjL6m14RIz+ptd0jt2fVo5JHiBKyIMsjgqcHG4zyu43HrUGTtZaBZG70ERsEJUE6mbOAuPi4PFQunwd/fXFw2DAsQt1J+F8ENIfdQwI/wDyof7P7BJlmuZEB76ZygYZ0rnfGffb/L71rfJtJeTW+TaS8+iz3nVo4wdRJKrrZUBZlX+ogcDY/Y1kvU4jEkobwSY0eravhAHOT6VR+jNHMl0bi5Cd7OwkRQBI4GQqZ3OnHAUZ8q7HaPpiTCC3t5RBLCBLEDt4d1Hvnb386LUbVhakmrRYLDqSStIqhw0ZAcOpXBOcYzyNvKp8PxCq32InneFzc4LiRlDgD8xVwA2RyM5APmAKskPxCukHaTO2nLckybUbqV2IonkbhFZj9BmpNcLtvA72UyRqWZlwFUZJ3GdhXoPVJ0jj9Hkht+nIbs4F0xL4BOWmJIB074xgZ9q2drU0QW9hAMC4YRbHdYlGZDn/AA7fWuXbdrbpUEX7rlPdqu2/AGAcaPY8VM6BcS3t9+IlhaAW0ZQRyfFrl3LcDA0j9aycrTVI0dfhZ2/CowW3jmtoe6CDDZAdgW52UCtEvadp7w23ToIMjOZnUY8PJGMbDjzzUuA95cJg/wAS7nf6QxGIH6E/pVa/ZTB3N/NHLhZFRkAOxJDDVj6DPyqEt3Rc+g9Uvxcm3u4FK6dQmiBC48udt+PI+1azOYrzqUqgZSGJgW4yI2OPlxVil6vCs625kAlcFlX1A/59vY1Vrw5k6uecRRrj5QZ/5rRt8dSL2W7QXXUYJi6WpVMAq6MQ+Vzv4sAVXunSWd1bXai0jhniiZ1MZJUgckAnYg4+hrZ+zK4uRbXAtoEl1OAWaTRglAMacb4G/I5rrdjexElvHcyT4EkkTxqgOcAg5JPucfas5Oat0RJLie6tGZlQXFgYpInTPiUorHOf7u/0qzdQntZI7XqU8jxrGAVwTjL42KgEnB9MVxuwGJGdDxLZW5/R42/2qD0btT+DjNjc2skwhdkLRgODvlRpIxwc854qlT4tnV68wh6rZXSHw3C92x/qzgL+hX7CvoAr5J227Spdi3FvDOHhlDkPGVwBt5Z88favrYqo3B8uj2o11yKk1Gu+RUlgs/icv9z2/wD7EP8A8af/AFUwqMYwMYxjyx6Y9K9pXKjhSNNtaRxgiNEQHkIoXP2FZLboGLBVDNszADJHueT9a2UpQo1RW6KulUVV38KgAb87DavLa0jjyI0RAedChc/PArdSlCjXFAqklVVSxyxUAFj6kjk0MC6g+ldYGA2BqA9NXOK2UoKNcMCpnQqrk5OkAZJ5Jx51gtnGHMgjQOeXCjUf82M1vpShRreFSwYqpZc6WIBK55weRmsbm0SQASIjgbjWobH3FbqUFGKIFACgADgAYA+grCK3Rc6UVdW50qBk+eccmttKA1wQqg0oqqo4CgAD6Ck0CvjWqtg5GoA4PqM8GtlKA19wurXpXXjGrA1Y9NXOKwazjL94Y0L/ANZUavT4sZrfSlChWMkYYEMAQeQRkH6GsqVQR7axij3jjRD/AHFC/wCwrK5tI5MCREfHGtQ2Plmt1KlCkYogUAAAAcAbAfQVhFbIoIVFUHchVAznnOOa20oDUlsgXQEUJgjSFAXB5GnjFexQqq6VVVX+kAAfYbVspQUaPwUekL3aaVOQukYB9QMYBrOeBHGHVXGc4YAjI4OD51spShSNZgUsHKrrAwGwNQHpq5xWFxZxyYMkaORxrUNj5ZFb6UoUYlBjGBjGMY2x6Y9K8hiVBpRQoHkoAA+grOlAaEs4w5cRoHPLBQGPrlsZry4sYpCDJGjkcF1BI+pFSKUpCkKzh+IVhWcPxCqslWSbXJ7TGUQEwkLIGQgscD41znH8vr7V1q0XluJEZG4YFT9Rj712PQ1aKLcdTl7yeTSY5iy25gdvCylRhlYDnUzsD5qCMZ4ldkr3RdXMMhzIkMOo+T92GXUPUFdJ+tcvtxdhVjkk2mgkQj+9pOP8yMN876WyDzXGi62onimRdcSQxR3Eq8osisrKfkcH5rWDhuqR2eg9RWJ7SacMsTQTMJNLFQ8s+rBKg4OkVN7QS9LumEjiR5Bw1ukuvbjdVx966tj2YKxoIb66EYUaAGjI0+WMx8Yrf/Z+fGBf3Bz/AFLER9u7q0zaTqq/f5Kr2fawtX72K1unY5/Mk0uw9cKHznnO2agS9rIpJeorAss/4kIIzCucARKhJzuAD7Va/wCxrrgxzRalOQWtIeQcjJUA8+lYXnZ66nVkYWkCuQZGiRmaUrxkZXA+pqUyOMqOR2C6pZWQa3aWSOSRg2LlNGDpAwGGVPHrV9l6hDpP5seMH+deMfOqj0/sRNCHEcttiT4g1tqBAzj4pP8Auajr+z5w2oCxPztjj/T3mKqssXJKqIf7O5cT2vA12cgHvouW0n5YO1RpeuvDK86tiMXMs8i5IMiavw6KvkThXbfbYV0O0azWeLu4mhMiRvDBHDGUyZMb7sdlAJ29K+eDqrphJAsgaNRgEHAw5GSP5suSc75qWcpPaqLpfdrJI2u5JJCJJYFWKMAgRvqI0A+bKHDEjzz6CvqcCkKATkgAE+u1fJ+zXZzUyxyAyySYeR5AcxRhgxwrbqXIABOGO5AwN/rYrSOulb5Z7Ua75FSajXfIqSwan8TRSlK5nAUrVdDwNksuBnKnB2386qHYeee7glkluJfjKoRpGkAA5+HBO/mPKsOVNIy51JR7l0pVX7C9Ykmim79wxhkKd5sNQHmfKpPVJDNodblIbVSGaRJBmQg/DrzhV9dznOMUU042iLUTjuR36VVe2DSGazjilkXvZcMEfSCi6S3HtVhg6hE7MiSxs6/EqsCV+YByKKVtoqnbaJNKqdy7t1aONZZAiRmSRNR0k7hRgbY459K7V4zNPEkc6KUy8sWQWdMYG3IAbG/yop3ZFO7+50qVHvL6KIAyyJGDwXYLn/UazNwmjXqXRgHVkacHg54xWrRu0baVotr2OTPdyI+nY6GBwffB2rG76hFF/FlSP/GwX/c0tC1kk0rwGtdzcIgy7hB6sQP1NAbaVUOxlw8tzeuZXkhR+7iy2pTuxJHlwF48mqzG/iDiMyJ3h4TUNR89lzmsxmpKzEJqSsk0pXC6f1Q3csqxMUhhbQXGNUj+YGeEHrjJztiq3RpyS4O7SuT+GmS4jKyu8TB9auAQuB4SGABByfPPFTbq/ij/AIkiJ5+Ngu31NL7i+5JpWOzDY7EbFT+oNVX9n8zyrcStJI6NMyxh2LYReMZ23yP9NHKml3I5VJLuWylRf3lDrCd7HrJwF1rkkcjGc5rbLcIpUMyqWOFDEAsfQA8n5VbRq0baVp/Fx6+71p3mM6NQ1Y9dPOK8hu43LIkisy7MEYEpnOMgcHnn0paFo30qodlL3DXcs857tZjEhmk8I08/EcA7irUt0hTvNa93jVr1DTj11cYrMZWrMwmpKzbSoHRVfuyXlWbWzMjJjGhvgAI5wPP3rZ+9INYTvo9Z2C611E5xxnPNWy7lRLpSlaKKzh+IVhWcPxCiyVZJteGvaV2PSUPt30OLDSSMVicjV+ZpVH41aSCPENsgbHB8yR84dxZvJFqMkU6eWMkYbSG0sVbDYOQfLy4r7z1KwjnjaKVQyOMEH/vIr5r2g7PxWsPdSgRxnKLKu+ok7ahodlfH9IwecjistHDUhzaM+yPad7PTDeLot5C3cSb4jwxBQ53AB9dxkeVfT0cEAggg8EedfnO662Cs0MrLLqZXDqdtaaQDjAO6ageDv7VYLDtE8ARunOQkkmgwXDBkiJAwviwQp5DBh5g8VEyQ1K4Z9upVH6F2zuZSyPZEuvIjlTJAJBZVkIyARjYmuxL16fYJYXDHHm0SjPzMlas7KSZ365/WutQ2sfeTuEHkPNj6BeSaoPantzeoJBFFFEE2aRnEhB/pAG2sZGeQMivn/Ur0SKZJpDPO4XdmOIgTkgAbEkY9AM8ZziORzlqpYOl2w6zcXMi3DZjjYFYkPIQ5GSPV8Hf222xWjp3R3kUXBmWMLggqNbDfkgYVSW4DHPsazaNrqMzzzrDCGyqiOR9OFVAPCuMBQAMtV87GdGZ3ikxqgiUFHlRwzHfZEkYhANssFBPkfOocktzOv2E7PGASTO8rNNg/mnxY23Yf1E7+wwPWrdXmK9rZ6oqlQqNd8ipNRrvkVmWDM/iaKUpXM4HK7U3XdWc75wRG2D7nwj9SK4fY7pTnp8QWd4g4YnQq58TNvqYEg49PpVj6r0qO4TRMGZPNQ7KDggjOkjO4FZ9N6ekCBI9QQDADMzYG/GonHNc3Bud9KObg3O3iitdqenwWnTXRFIUDAGfjdzjLf1Ec77bewrk9QK6bHp6kaQytM22PANTj6eLPy+eLz1bpcVzH3cy6kyGxkjcZxupB8zUeXs5as8btCpMS6UH8qjJI8Hw8k+VYlptvjwc56Tb+mq4OL1W3/EdUhjyQkMDO2k4yHOnGRxnYbeVbelWanqc0kSKkcMKwHSMAuSHPG2QMD7V27no8TyiYqRIF0hkZlOn0OkjI+dS7eBUUKgCgeQ/U/OtLT5t9za0+bfeyp9lpBLeX0xbGX7iPcZIjB1Fc/wCU/WtXYuCM3l5MpA8XcoCTqIXGs+LcklVJPzqydM6HBbszQxhWcks25JzudzuB7CvemdFggLNFGFZiSzcscnJ8R3xUWm+L8mY6b4vo2yv9kSl1BPcXAVu9kcePBCRqBpXfYAbn65raItXUIrcfwbaAOq52JOFUkeeABiunbdl7VGLLENzq0lmK6vXQTpz9Kk3PR4nlWYqRIo0hkZlOPQ6SMj50UHSTKtOW1J/9OLYrq6tcSKAEjgWNz5FyQ+/qQu3tiuFfS3MEkpljS4tLuUeLOTpk2QA8jC4xtjbbmr/DZoqFFUBTnIHnq5JPOT61FsOiwwhQithN0DOzBD/dDE4o9NvqR6TfU6IXGwqlWnWwGvLp/EyyNBAmd8RrlsDyG+pj6A5q61yYuzlsvfYiAM+oSHJywb4hnOQD7YrU03VG5xk6op3TL1oOkyOjATTPqODuveuVVvbZTj5VYbPoTd5bNMyIsAPdRI2ouxXxMzkDJ5OAPfNdP+z9v3H4fuh3R5UZ3PrqznV75zWzp3R4YN403xjUxLNjyGpyTj2zWI6bVWYjpNVfZEu4B0NjnScfY1Uf2WMPwjL/ADrK2vPOdsVcq5n7ihErSqrI7fEY3ZNXPIUgE7nkeddJRe5NHSUXuUkTLi5Ch9wWVC+nO+AD+hxVX7PyBenS3M+HaVZJZC2+oeLSu/l5Acb1aILNEBCr8XxE7ltsbk7nb1qFadAgjGlUOgNqCFmZQ2c5CMSBvUcW3ZJRbd/c4vS3e06OC+Q6xMRnka2YoPYgMv2qDIzW/SIo4WCySGNCQRlDMdR44OD896ufUrCOeNo5V1I2MjJGcHI3G/NR36FbmD8P3SiLnSNt/XI31e/NZem8LtRh6Twu1HB7ZWYW2traJRraWNI8crp3Zs88Dc++9R+0FsZOqW6RE94EaRnO/dqdlIB2GN8DHLDnNWy16dGhDAEsF0hnYswXbYMxJxsK8j6XEs7XAX811Cs2T8IxtgnA4HFHp369FlpN+vRTLHpiP1K4EeViijVJXDEs5O7DXzlsbnOcKRUjsI0aR3dwgVQ7uyopG0ceceH0yT96tFl0eGLve7XHfMWkJYksTnO5PuePWsemdDt7dCkUSqrZDeZYHkFjuRUjpNO/uZjpNNPjr7Kl0CxSLpbXE4EjOruoYZA7zwgAf1MSN+TkDyFYdesu56VBFJ/EISNVJOFZ21HIGxZRkb5xvirfY9DhiCqinShyiszMFJ8wGJAPP3rZ1XpMNwFE6awjagCTjPuAdx7Gn6T214ofovZXijhdffu4LW1hfAldYi6twiD8zDeR2xny3rnx3aXHVYiMLDbxEx5wAxbwqRnyORj/AAj1q09Q6FbzLGskSssZyi8AfQbEexonQrcTmful7048RycYGBgHYbelVwk3449Flpyb8cev9nSpSldjuKzh+IVhWcPxCiyVZJtKUrsekVF6hYxzI0cqh0bkH/uxqVSgKN1voctujPFH+JBPwYUMNvTQytx5KDv5181t+zLTFpGZIg2W0KFJXc+FgSiofnj5V+gjUeewicgvGjEcFlBP3IrO05S00z8/3BuUk7zvJGjhKoJomALA4BUSIxDSFRg6S3AyTiujD2o2Ufi7wDC6vzXJB/O18+h7n9fevq3XuzAnaN437l4kdUIQMq6wBqCnYOMbEepqrP2AuNJUNbANAtvsr+FVYN3gON5Mg7Hb3qUzD05LB8xRLp4Cqo7RhtTlVJyTuNR507kjyySea6XZfpQlfuXgkeVt1UoQAMcljImM+4NfY+mdk0WNluNMxLlgQmgJkDKrpOQpIJxnljXasbCOFdMSKg9hz8zyT86UVaT6lQ7OdgUhn79gAoHggz3gUkfEWcfF6YG3qavAFe0rZ2SSwKUpQoqNd8ipNRrvkVmWDE/iaKUpXM4ClKUApSlAKUpQClKUApSlAKUpQClKUApSlAKUpQClKUApSlAKUpQClKUApSlAKUpQClKUArOH4hWFZw/EKLJVkm0pSux6RSlKAUpSgFKUoBSlKAUpSgFKUoBUa75FSajXfIrMsGJ/E0UpSuZwFKUoBSlKAUpSgFKUoBSlKAUpSgFKUoBSlKAUpSgFKUoBSlKAUpSgFKUoBSlKAUpSgFKUoBWcPxCsKzh+IUWSrJ//2Q=="/>
          <p:cNvSpPr>
            <a:spLocks noChangeAspect="1" noChangeArrowheads="1"/>
          </p:cNvSpPr>
          <p:nvPr/>
        </p:nvSpPr>
        <p:spPr bwMode="auto">
          <a:xfrm>
            <a:off x="27305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124744"/>
            <a:ext cx="518457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7438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uadroTexto 1"/>
          <p:cNvSpPr txBox="1">
            <a:spLocks noChangeArrowheads="1"/>
          </p:cNvSpPr>
          <p:nvPr/>
        </p:nvSpPr>
        <p:spPr bwMode="auto">
          <a:xfrm>
            <a:off x="179388" y="3325813"/>
            <a:ext cx="8856662" cy="3416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CO" altLang="es-CO" sz="3600" dirty="0"/>
              <a:t>La Resolución CGN 357 de 2008 contempla 19 elementos o acciones de control que posteriormente se materializan a modo de preguntas en el formulario de valoración cuantitativa.</a:t>
            </a:r>
          </a:p>
        </p:txBody>
      </p:sp>
      <p:pic>
        <p:nvPicPr>
          <p:cNvPr id="30723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63" y="2574925"/>
            <a:ext cx="75850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79388" y="1124744"/>
            <a:ext cx="8713092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4000" b="1" dirty="0">
                <a:solidFill>
                  <a:schemeClr val="tx1"/>
                </a:solidFill>
              </a:rPr>
              <a:t>ELEMENTOS DE CONTROL </a:t>
            </a:r>
          </a:p>
        </p:txBody>
      </p:sp>
      <p:sp>
        <p:nvSpPr>
          <p:cNvPr id="7" name="Flecha abajo 6"/>
          <p:cNvSpPr/>
          <p:nvPr/>
        </p:nvSpPr>
        <p:spPr>
          <a:xfrm>
            <a:off x="3563888" y="1884888"/>
            <a:ext cx="988688" cy="752024"/>
          </a:xfrm>
          <a:prstGeom prst="downArrow">
            <a:avLst>
              <a:gd name="adj1" fmla="val 50000"/>
              <a:gd name="adj2" fmla="val 6328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563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rgamino vertical 6"/>
          <p:cNvSpPr/>
          <p:nvPr/>
        </p:nvSpPr>
        <p:spPr>
          <a:xfrm>
            <a:off x="251520" y="1196752"/>
            <a:ext cx="8712968" cy="5328592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ES" altLang="es-CO" sz="3600" b="1" dirty="0">
                <a:solidFill>
                  <a:schemeClr val="tx1"/>
                </a:solidFill>
                <a:latin typeface="Arial" panose="020B0604020202020204" pitchFamily="34" charset="0"/>
              </a:rPr>
              <a:t>1. VALORACIÓN CUANTITATIVA</a:t>
            </a:r>
          </a:p>
        </p:txBody>
      </p:sp>
      <p:sp>
        <p:nvSpPr>
          <p:cNvPr id="31749" name="Rectángulo 10"/>
          <p:cNvSpPr>
            <a:spLocks noChangeArrowheads="1"/>
          </p:cNvSpPr>
          <p:nvPr/>
        </p:nvSpPr>
        <p:spPr bwMode="auto">
          <a:xfrm>
            <a:off x="755650" y="4911725"/>
            <a:ext cx="7056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just"/>
            <a:r>
              <a:rPr lang="es-ES" altLang="es-CO" sz="3600" dirty="0">
                <a:latin typeface="Arial" charset="0"/>
              </a:rPr>
              <a:t> 2. VALORACIÓN CUALITATIVA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476375" y="1382713"/>
            <a:ext cx="7272338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CO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</a:t>
            </a:r>
            <a:r>
              <a:rPr lang="es-CO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INFORME  ANUAL DE EVALUACIÓN DE C.I.C</a:t>
            </a:r>
            <a:r>
              <a:rPr lang="es-CO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970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749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3838"/>
            <a:ext cx="9144000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ángulo 1"/>
          <p:cNvSpPr>
            <a:spLocks noChangeArrowheads="1"/>
          </p:cNvSpPr>
          <p:nvPr/>
        </p:nvSpPr>
        <p:spPr bwMode="auto">
          <a:xfrm>
            <a:off x="107950" y="981075"/>
            <a:ext cx="8785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just"/>
            <a:r>
              <a:rPr lang="es-ES" altLang="es-CO" sz="3200">
                <a:latin typeface="Arial" charset="0"/>
              </a:rPr>
              <a:t>   VALORACIÓN CUANTITATIVA</a:t>
            </a:r>
          </a:p>
        </p:txBody>
      </p:sp>
    </p:spTree>
    <p:extLst>
      <p:ext uri="{BB962C8B-B14F-4D97-AF65-F5344CB8AC3E}">
        <p14:creationId xmlns:p14="http://schemas.microsoft.com/office/powerpoint/2010/main" val="13834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5" y="1565275"/>
            <a:ext cx="914400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ángulo 3"/>
          <p:cNvSpPr>
            <a:spLocks noChangeArrowheads="1"/>
          </p:cNvSpPr>
          <p:nvPr/>
        </p:nvSpPr>
        <p:spPr bwMode="auto">
          <a:xfrm>
            <a:off x="179388" y="981075"/>
            <a:ext cx="7345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just"/>
            <a:r>
              <a:rPr lang="es-ES" altLang="es-CO" sz="3200">
                <a:latin typeface="Arial" charset="0"/>
              </a:rPr>
              <a:t>INTERPRETACIÓN DE RESULTADOS </a:t>
            </a:r>
          </a:p>
        </p:txBody>
      </p:sp>
    </p:spTree>
    <p:extLst>
      <p:ext uri="{BB962C8B-B14F-4D97-AF65-F5344CB8AC3E}">
        <p14:creationId xmlns:p14="http://schemas.microsoft.com/office/powerpoint/2010/main" val="393871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/>
          <p:cNvSpPr>
            <a:spLocks noGrp="1"/>
          </p:cNvSpPr>
          <p:nvPr>
            <p:ph type="title"/>
          </p:nvPr>
        </p:nvSpPr>
        <p:spPr bwMode="auto">
          <a:xfrm>
            <a:off x="179512" y="1412776"/>
            <a:ext cx="8640960" cy="47525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indent="0" algn="ctr" eaLnBrk="1" hangingPunct="1"/>
            <a:r>
              <a:rPr lang="es-CO" altLang="es-CO" sz="5000" dirty="0">
                <a:ln>
                  <a:noFill/>
                </a:ln>
                <a:solidFill>
                  <a:schemeClr val="tx1"/>
                </a:solidFill>
              </a:rPr>
              <a:t>3. IMPACTOS EN EL CONTROL INTERNO CONTABLE</a:t>
            </a:r>
          </a:p>
        </p:txBody>
      </p:sp>
    </p:spTree>
    <p:extLst>
      <p:ext uri="{BB962C8B-B14F-4D97-AF65-F5344CB8AC3E}">
        <p14:creationId xmlns:p14="http://schemas.microsoft.com/office/powerpoint/2010/main" val="245913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107950" y="2227263"/>
            <a:ext cx="89281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s-ES_tradnl" altLang="es-CO" sz="3600" dirty="0">
                <a:solidFill>
                  <a:srgbClr val="000000"/>
                </a:solidFill>
                <a:latin typeface="Arial" panose="020B0604020202020204" pitchFamily="34" charset="0"/>
              </a:rPr>
              <a:t>El control interno contable </a:t>
            </a:r>
            <a:r>
              <a:rPr lang="es-ES_tradnl" altLang="es-CO" sz="36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debe implementarse y evaluarse en el marco del </a:t>
            </a:r>
            <a:r>
              <a:rPr lang="es-ES" altLang="es-CO" sz="36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Modelo Estándar de Control Interno para el Estado Colombiano MECI 1000:2005</a:t>
            </a:r>
            <a:r>
              <a:rPr lang="es-ES" altLang="es-CO" sz="3600" dirty="0">
                <a:solidFill>
                  <a:srgbClr val="000000"/>
                </a:solidFill>
                <a:latin typeface="Arial" panose="020B0604020202020204" pitchFamily="34" charset="0"/>
              </a:rPr>
              <a:t>, adoptado mediante el Decreto 1599 de 2005. </a:t>
            </a:r>
            <a:r>
              <a:rPr lang="es-ES" altLang="es-CO" sz="3200" i="1" dirty="0">
                <a:solidFill>
                  <a:srgbClr val="000000"/>
                </a:solidFill>
                <a:latin typeface="Arial" panose="020B0604020202020204" pitchFamily="34" charset="0"/>
              </a:rPr>
              <a:t>(Res CGN No 357 de 2008, Artículo 3) </a:t>
            </a:r>
            <a:r>
              <a:rPr lang="es-ES" altLang="es-CO" sz="3600" dirty="0">
                <a:solidFill>
                  <a:srgbClr val="000000"/>
                </a:solidFill>
                <a:latin typeface="Arial" panose="020B0604020202020204" pitchFamily="34" charset="0"/>
              </a:rPr>
              <a:t>actualizado decreto 943 del 21-05-2014</a:t>
            </a:r>
            <a:endParaRPr lang="es-ES_tradnl" altLang="es-CO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23850" y="1115021"/>
            <a:ext cx="8712200" cy="5857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3600" b="1" dirty="0">
                <a:solidFill>
                  <a:schemeClr val="tx1"/>
                </a:solidFill>
              </a:rPr>
              <a:t>CONTROL INTERNO CONTABLE Y MECI </a:t>
            </a:r>
          </a:p>
        </p:txBody>
      </p:sp>
    </p:spTree>
    <p:extLst>
      <p:ext uri="{BB962C8B-B14F-4D97-AF65-F5344CB8AC3E}">
        <p14:creationId xmlns:p14="http://schemas.microsoft.com/office/powerpoint/2010/main" val="40509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62" y="1844824"/>
            <a:ext cx="4425826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2" descr="F:\MECI CORREGID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540250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84213" y="1412776"/>
            <a:ext cx="3888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CO" altLang="es-CO" sz="2000" dirty="0">
                <a:solidFill>
                  <a:srgbClr val="632B00"/>
                </a:solidFill>
                <a:latin typeface="Arial Black" panose="020B0A04020102020204" pitchFamily="34" charset="0"/>
              </a:rPr>
              <a:t>MECI INICIAL</a:t>
            </a:r>
            <a:endParaRPr lang="es-ES" altLang="es-CO" sz="2000" dirty="0">
              <a:solidFill>
                <a:srgbClr val="632B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436096" y="1403484"/>
            <a:ext cx="3045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CO" sz="2000" dirty="0">
                <a:solidFill>
                  <a:srgbClr val="632B00"/>
                </a:solidFill>
                <a:latin typeface="Arial Black" panose="020B0A04020102020204" pitchFamily="34" charset="0"/>
              </a:rPr>
              <a:t>MECI ACTUALIZADO</a:t>
            </a:r>
            <a:endParaRPr lang="es-ES" sz="2000" dirty="0">
              <a:solidFill>
                <a:srgbClr val="632B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555776" y="951111"/>
            <a:ext cx="4010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CO" sz="2400" dirty="0">
                <a:solidFill>
                  <a:srgbClr val="632B00"/>
                </a:solidFill>
                <a:latin typeface="Arial Black" panose="020B0A04020102020204" pitchFamily="34" charset="0"/>
              </a:rPr>
              <a:t>Estructura del Modelo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81579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Marcador de contenido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664118"/>
            <a:ext cx="8784976" cy="500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2123728" y="1140897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CO" altLang="es-CO" sz="2800" dirty="0">
                <a:solidFill>
                  <a:srgbClr val="632B00"/>
                </a:solidFill>
                <a:latin typeface="Arial Black" panose="020B0A04020102020204" pitchFamily="34" charset="0"/>
              </a:rPr>
              <a:t>Cambios Estructura</a:t>
            </a:r>
            <a:endParaRPr lang="es-ES" altLang="es-CO" sz="2800" dirty="0">
              <a:solidFill>
                <a:srgbClr val="632B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MECI CORREGID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14403"/>
            <a:ext cx="6984776" cy="534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4"/>
          <p:cNvSpPr/>
          <p:nvPr/>
        </p:nvSpPr>
        <p:spPr>
          <a:xfrm>
            <a:off x="565919" y="1052737"/>
            <a:ext cx="7678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CO" altLang="es-CO" sz="2400" dirty="0">
                <a:solidFill>
                  <a:srgbClr val="632B00"/>
                </a:solidFill>
                <a:latin typeface="Arial Black" panose="020B0A04020102020204" pitchFamily="34" charset="0"/>
              </a:rPr>
              <a:t>Estructura del Modelo – MECI ACTUALIZADO</a:t>
            </a:r>
            <a:endParaRPr lang="es-ES" altLang="es-CO" sz="2400" dirty="0">
              <a:solidFill>
                <a:srgbClr val="632B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84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48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0 Grupo"/>
          <p:cNvGrpSpPr>
            <a:grpSpLocks/>
          </p:cNvGrpSpPr>
          <p:nvPr/>
        </p:nvGrpSpPr>
        <p:grpSpPr bwMode="auto">
          <a:xfrm>
            <a:off x="467544" y="6079752"/>
            <a:ext cx="7200800" cy="778248"/>
            <a:chOff x="1231900" y="5689764"/>
            <a:chExt cx="6605814" cy="535286"/>
          </a:xfrm>
        </p:grpSpPr>
        <p:sp>
          <p:nvSpPr>
            <p:cNvPr id="4" name="8 Cheurón"/>
            <p:cNvSpPr/>
            <p:nvPr/>
          </p:nvSpPr>
          <p:spPr>
            <a:xfrm>
              <a:off x="1231900" y="5689764"/>
              <a:ext cx="6605814" cy="444336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>
                <a:solidFill>
                  <a:schemeClr val="tx1"/>
                </a:solidFill>
              </a:endParaRPr>
            </a:p>
          </p:txBody>
        </p:sp>
        <p:sp>
          <p:nvSpPr>
            <p:cNvPr id="5" name="9 CuadroTexto"/>
            <p:cNvSpPr txBox="1">
              <a:spLocks noChangeArrowheads="1"/>
            </p:cNvSpPr>
            <p:nvPr/>
          </p:nvSpPr>
          <p:spPr bwMode="auto">
            <a:xfrm>
              <a:off x="1694307" y="5763555"/>
              <a:ext cx="5879174" cy="46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O" altLang="es-CO" sz="2400" b="1" dirty="0"/>
                <a:t>Eje transversal de Información y Comunicación</a:t>
              </a:r>
            </a:p>
          </p:txBody>
        </p:sp>
      </p:grpSp>
      <p:sp>
        <p:nvSpPr>
          <p:cNvPr id="6" name="4 Flecha izquierda">
            <a:hlinkClick r:id="" action="ppaction://noaction"/>
          </p:cNvPr>
          <p:cNvSpPr/>
          <p:nvPr/>
        </p:nvSpPr>
        <p:spPr>
          <a:xfrm>
            <a:off x="7839050" y="6018981"/>
            <a:ext cx="1125438" cy="706787"/>
          </a:xfrm>
          <a:prstGeom prst="leftArrow">
            <a:avLst/>
          </a:prstGeom>
          <a:solidFill>
            <a:srgbClr val="D6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657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1052736"/>
            <a:ext cx="5508625" cy="29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3635375" cy="29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4427538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861048"/>
            <a:ext cx="4716462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3385" y="2908558"/>
            <a:ext cx="1079500" cy="93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77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0DEBB7-D92F-4506-94D5-690F41CDEA94}" type="datetime6">
              <a:rPr lang="es-CO" smtClean="0"/>
              <a:pPr>
                <a:defRPr/>
              </a:pPr>
              <a:t>mayo de 2021</a:t>
            </a:fld>
            <a:endParaRPr lang="es-CO"/>
          </a:p>
        </p:txBody>
      </p:sp>
      <p:sp>
        <p:nvSpPr>
          <p:cNvPr id="2" name="1 Rectángulo redondeado"/>
          <p:cNvSpPr/>
          <p:nvPr/>
        </p:nvSpPr>
        <p:spPr>
          <a:xfrm>
            <a:off x="107950" y="1125538"/>
            <a:ext cx="8928100" cy="1079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107950" y="1125538"/>
            <a:ext cx="8928100" cy="540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O" sz="2900" b="1" dirty="0">
                <a:latin typeface="Calibri" pitchFamily="34" charset="0"/>
                <a:cs typeface="Calibri" pitchFamily="34" charset="0"/>
              </a:rPr>
              <a:t>CRITERIOS PARA EL RECONOCIMIENTO, MEDICIÓN, REVELACIÓN Y PRESENTACIÓN DE LA INFORMACIÓN</a:t>
            </a:r>
          </a:p>
          <a:p>
            <a:pPr algn="ctr" eaLnBrk="1" hangingPunct="1">
              <a:defRPr/>
            </a:pPr>
            <a:endParaRPr lang="es-CO" sz="2800" dirty="0">
              <a:solidFill>
                <a:srgbClr val="FF0000"/>
              </a:solidFill>
              <a:latin typeface="Calibri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es-CO" sz="2900" b="1" dirty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1. RECONOCIMIENTO.  </a:t>
            </a:r>
            <a:r>
              <a:rPr lang="es-CO" sz="2900" dirty="0">
                <a:latin typeface="Calibri" pitchFamily="34" charset="0"/>
                <a:cs typeface="Arial" panose="020B0604020202020204" pitchFamily="34" charset="0"/>
              </a:rPr>
              <a:t>Incorporación a la estructura de los elementos de los estados financieros (activos, pasivos, patrimonio, </a:t>
            </a:r>
            <a:r>
              <a:rPr lang="es-CO" sz="2900" dirty="0" err="1">
                <a:latin typeface="Calibri" pitchFamily="34" charset="0"/>
                <a:cs typeface="Arial" panose="020B0604020202020204" pitchFamily="34" charset="0"/>
              </a:rPr>
              <a:t>etc</a:t>
            </a:r>
            <a:r>
              <a:rPr lang="es-CO" sz="2900" dirty="0">
                <a:latin typeface="Calibri" pitchFamily="34" charset="0"/>
                <a:cs typeface="Arial" panose="020B0604020202020204" pitchFamily="34" charset="0"/>
              </a:rPr>
              <a:t>).</a:t>
            </a:r>
          </a:p>
          <a:p>
            <a:pPr algn="just" eaLnBrk="1" hangingPunct="1">
              <a:defRPr/>
            </a:pPr>
            <a:r>
              <a:rPr lang="es-CO" sz="29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2. MEDICIÓN. </a:t>
            </a:r>
            <a:r>
              <a:rPr lang="es-CO" sz="2900" dirty="0">
                <a:latin typeface="Calibri" pitchFamily="34" charset="0"/>
                <a:cs typeface="Calibri" pitchFamily="34" charset="0"/>
              </a:rPr>
              <a:t>Asignación de valor a los hechos económicos susceptibles de representación contable.</a:t>
            </a:r>
          </a:p>
          <a:p>
            <a:pPr algn="just" eaLnBrk="1" hangingPunct="1">
              <a:defRPr/>
            </a:pPr>
            <a:r>
              <a:rPr lang="es-CO" sz="29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3. REVELACIÓN. </a:t>
            </a:r>
            <a:r>
              <a:rPr lang="es-CO" sz="2900" dirty="0">
                <a:latin typeface="Calibri" pitchFamily="34" charset="0"/>
                <a:cs typeface="Calibri" pitchFamily="34" charset="0"/>
              </a:rPr>
              <a:t>Forma de comunicación descriptiva complementaria de los estados financieros (Notas).</a:t>
            </a:r>
          </a:p>
          <a:p>
            <a:pPr algn="just" eaLnBrk="1" hangingPunct="1">
              <a:defRPr/>
            </a:pPr>
            <a:r>
              <a:rPr lang="es-CO" sz="29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4. PRESENTACIÓN. </a:t>
            </a:r>
            <a:r>
              <a:rPr lang="es-CO" sz="2900" dirty="0">
                <a:latin typeface="Calibri" pitchFamily="34" charset="0"/>
                <a:cs typeface="Calibri" pitchFamily="34" charset="0"/>
              </a:rPr>
              <a:t>Estructuración y divulgación de estados financieros.</a:t>
            </a:r>
            <a:endParaRPr lang="es-ES" sz="29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Título"/>
          <p:cNvSpPr>
            <a:spLocks noGrp="1"/>
          </p:cNvSpPr>
          <p:nvPr>
            <p:ph type="title"/>
          </p:nvPr>
        </p:nvSpPr>
        <p:spPr bwMode="auto">
          <a:xfrm>
            <a:off x="108520" y="1052737"/>
            <a:ext cx="9035480" cy="4320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s-CO" altLang="es-CO" sz="2300" b="1" dirty="0">
                <a:ln>
                  <a:noFill/>
                </a:ln>
                <a:solidFill>
                  <a:schemeClr val="tx1"/>
                </a:solidFill>
                <a:latin typeface="Arial" charset="0"/>
                <a:cs typeface="Arial" charset="0"/>
              </a:rPr>
              <a:t>  ALGUNOS CAMBIOS EN EL RCP CON IMPACTOS EN EL C.I.C.</a:t>
            </a:r>
            <a:endParaRPr lang="es-CO" altLang="es-CO" sz="23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5496" y="1916832"/>
            <a:ext cx="8928992" cy="48245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CO" altLang="es-CO" sz="2800" b="1" dirty="0">
                <a:solidFill>
                  <a:schemeClr val="tx1"/>
                </a:solidFill>
                <a:latin typeface="Arial" charset="0"/>
                <a:cs typeface="Arial" charset="0"/>
              </a:rPr>
              <a:t>Definición de políticas contables </a:t>
            </a:r>
            <a:r>
              <a:rPr lang="es-CO" altLang="es-CO" sz="28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(en el caso de las empresas emisoras, administradoras o que captan recursos del público).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altLang="es-CO" sz="2800" b="1" dirty="0">
                <a:solidFill>
                  <a:schemeClr val="tx1"/>
                </a:solidFill>
                <a:latin typeface="Arial" charset="0"/>
                <a:cs typeface="Arial" charset="0"/>
              </a:rPr>
              <a:t>Criterios de medición.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CO" altLang="es-CO" sz="2800" b="1" dirty="0">
                <a:solidFill>
                  <a:schemeClr val="tx1"/>
                </a:solidFill>
                <a:latin typeface="Arial" charset="0"/>
                <a:cs typeface="Arial" charset="0"/>
              </a:rPr>
              <a:t>Presentación de información sin sujeción a los catálogos de cuenta.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CO" altLang="es-CO" sz="2800" b="1" dirty="0">
                <a:solidFill>
                  <a:schemeClr val="tx1"/>
                </a:solidFill>
                <a:latin typeface="Arial" charset="0"/>
                <a:cs typeface="Arial" charset="0"/>
              </a:rPr>
              <a:t>Revelaciones más exhaustivas como parte integral de la información.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altLang="es-CO" sz="2800" b="1" dirty="0">
                <a:solidFill>
                  <a:schemeClr val="tx1"/>
                </a:solidFill>
                <a:latin typeface="Arial" charset="0"/>
                <a:cs typeface="Arial" charset="0"/>
              </a:rPr>
              <a:t>Esencia sobre la forma para el reconocimiento de los hechos.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5975701"/>
            <a:ext cx="1202974" cy="69365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"/>
          <p:cNvSpPr txBox="1">
            <a:spLocks noChangeArrowheads="1"/>
          </p:cNvSpPr>
          <p:nvPr/>
        </p:nvSpPr>
        <p:spPr bwMode="auto">
          <a:xfrm>
            <a:off x="7380312" y="6309320"/>
            <a:ext cx="16864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r>
              <a:rPr lang="es-CO" altLang="es-CO" sz="1100" dirty="0">
                <a:solidFill>
                  <a:schemeClr val="bg1"/>
                </a:solidFill>
              </a:rPr>
              <a:t>   </a:t>
            </a:r>
            <a:r>
              <a:rPr lang="es-CO" altLang="es-CO" sz="1000" dirty="0">
                <a:solidFill>
                  <a:srgbClr val="FFFF00"/>
                </a:solidFill>
              </a:rPr>
              <a:t>NICSP IPSAS</a:t>
            </a:r>
          </a:p>
        </p:txBody>
      </p:sp>
      <p:sp>
        <p:nvSpPr>
          <p:cNvPr id="2" name="Flecha abajo 1"/>
          <p:cNvSpPr/>
          <p:nvPr/>
        </p:nvSpPr>
        <p:spPr>
          <a:xfrm>
            <a:off x="4015360" y="1412776"/>
            <a:ext cx="84467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014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7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0DEBB7-D92F-4506-94D5-690F41CDEA94}" type="datetime6">
              <a:rPr lang="es-CO" smtClean="0"/>
              <a:pPr>
                <a:defRPr/>
              </a:pPr>
              <a:t>mayo de 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6" name="10 Rectángulo redondeado"/>
          <p:cNvSpPr/>
          <p:nvPr/>
        </p:nvSpPr>
        <p:spPr>
          <a:xfrm>
            <a:off x="75809" y="1916831"/>
            <a:ext cx="8888679" cy="49411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CO" altLang="es-CO" sz="2700" b="1" dirty="0">
                <a:solidFill>
                  <a:schemeClr val="tx1"/>
                </a:solidFill>
                <a:latin typeface="Arial" charset="0"/>
                <a:cs typeface="Arial" charset="0"/>
              </a:rPr>
              <a:t>Concepto de Control vs Concepto de Propiedad para el reconocimiento de los activos.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CO" altLang="es-CO" sz="2700" b="1" dirty="0">
                <a:solidFill>
                  <a:schemeClr val="tx1"/>
                </a:solidFill>
                <a:latin typeface="Arial" charset="0"/>
                <a:cs typeface="Arial" charset="0"/>
              </a:rPr>
              <a:t>Generación de beneficios económicos futuros para los activos.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CO" altLang="es-CO" sz="2700" b="1" dirty="0">
                <a:solidFill>
                  <a:schemeClr val="tx1"/>
                </a:solidFill>
                <a:latin typeface="Arial" charset="0"/>
                <a:cs typeface="Arial" charset="0"/>
              </a:rPr>
              <a:t>El potencial de servicios en los activos de las entidades de gobierno general.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CO" altLang="es-CO" sz="2700" b="1" dirty="0">
                <a:solidFill>
                  <a:schemeClr val="tx1"/>
                </a:solidFill>
                <a:latin typeface="Arial" charset="0"/>
                <a:cs typeface="Arial" charset="0"/>
              </a:rPr>
              <a:t>Forma de medición del deterioro (Provisión) de los activos.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CO" altLang="es-CO" sz="2700" b="1" dirty="0">
                <a:solidFill>
                  <a:schemeClr val="tx1"/>
                </a:solidFill>
                <a:latin typeface="Arial" charset="0"/>
                <a:cs typeface="Arial" charset="0"/>
              </a:rPr>
              <a:t>Reconocimiento de pasivos por obligaciones implícitas</a:t>
            </a:r>
            <a:r>
              <a:rPr lang="es-CO" altLang="es-CO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  <a:r>
              <a:rPr lang="es-CO" altLang="es-CO" sz="2400" dirty="0">
                <a:solidFill>
                  <a:srgbClr val="FFFF00"/>
                </a:solidFill>
              </a:rPr>
              <a:t>                     </a:t>
            </a:r>
            <a:endParaRPr lang="es-CO" altLang="es-CO" sz="1200" dirty="0">
              <a:solidFill>
                <a:srgbClr val="FFFF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s-CO" altLang="es-CO" sz="24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0" y="980728"/>
            <a:ext cx="8992379" cy="621846"/>
          </a:xfrm>
          <a:prstGeom prst="rect">
            <a:avLst/>
          </a:prstGeom>
        </p:spPr>
      </p:pic>
      <p:sp>
        <p:nvSpPr>
          <p:cNvPr id="8" name="Flecha abajo 7"/>
          <p:cNvSpPr/>
          <p:nvPr/>
        </p:nvSpPr>
        <p:spPr>
          <a:xfrm>
            <a:off x="3635896" y="1392883"/>
            <a:ext cx="1080120" cy="5040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" name="Grupo 2"/>
          <p:cNvGrpSpPr/>
          <p:nvPr/>
        </p:nvGrpSpPr>
        <p:grpSpPr>
          <a:xfrm>
            <a:off x="7132397" y="6009336"/>
            <a:ext cx="1544059" cy="804040"/>
            <a:chOff x="6948262" y="5865320"/>
            <a:chExt cx="1544059" cy="804040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2" y="5865320"/>
              <a:ext cx="1337319" cy="804040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ángulo 1"/>
            <p:cNvSpPr/>
            <p:nvPr/>
          </p:nvSpPr>
          <p:spPr>
            <a:xfrm>
              <a:off x="7092280" y="6309320"/>
              <a:ext cx="140004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altLang="es-CO" sz="1100" dirty="0">
                  <a:solidFill>
                    <a:srgbClr val="FFFF00"/>
                  </a:solidFill>
                </a:rPr>
                <a:t>NICSP IPSAS</a:t>
              </a:r>
              <a:endParaRPr lang="es-CO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01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 VUELO DE LOS GANS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1079895"/>
            <a:ext cx="9036496" cy="51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504" y="764704"/>
            <a:ext cx="8350696" cy="12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CO" sz="3600" dirty="0">
                <a:solidFill>
                  <a:srgbClr val="002680"/>
                </a:solidFill>
                <a:latin typeface="Verdana"/>
              </a:rPr>
              <a:t>PARA </a:t>
            </a:r>
            <a:r>
              <a:rPr kumimoji="0" lang="es-ES" alt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002680"/>
                </a:solidFill>
                <a:effectLst/>
                <a:uLnTx/>
                <a:uFillTx/>
                <a:latin typeface="Verdana"/>
              </a:rPr>
              <a:t>RECORDAR</a:t>
            </a:r>
          </a:p>
        </p:txBody>
      </p:sp>
      <p:pic>
        <p:nvPicPr>
          <p:cNvPr id="7" name="Picture 3" descr="metro mea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4211959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7504" y="1988840"/>
            <a:ext cx="9036496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altLang="es-CO" sz="2500" b="1" i="0" u="none" strike="noStrike" kern="0" cap="none" spc="0" normalizeH="0" baseline="0" noProof="0" dirty="0">
                <a:ln>
                  <a:noFill/>
                </a:ln>
                <a:solidFill>
                  <a:srgbClr val="00268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Se mide todo lo que se hace.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altLang="es-CO" sz="2500" b="1" i="0" u="none" strike="noStrike" kern="0" cap="none" spc="0" normalizeH="0" baseline="0" noProof="0" dirty="0">
                <a:ln>
                  <a:noFill/>
                </a:ln>
                <a:solidFill>
                  <a:srgbClr val="00268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Si no se miden los resultados no se puede distinguir los éxitos de los fracasos.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altLang="es-CO" sz="2500" b="1" i="0" u="none" strike="noStrike" kern="0" cap="none" spc="0" normalizeH="0" baseline="0" noProof="0" dirty="0">
                <a:ln>
                  <a:noFill/>
                </a:ln>
                <a:solidFill>
                  <a:srgbClr val="00268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Si no se puede determinar el éxito, tampoco se lo puede premiar.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altLang="es-CO" sz="2500" b="1" i="0" u="none" strike="noStrike" kern="0" cap="none" spc="0" normalizeH="0" baseline="0" noProof="0" dirty="0">
                <a:ln>
                  <a:noFill/>
                </a:ln>
                <a:solidFill>
                  <a:srgbClr val="00268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Si no se puede premiar el éxito, se premia el fracaso.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altLang="es-CO" sz="2500" b="1" i="0" u="none" strike="noStrike" kern="0" cap="none" spc="0" normalizeH="0" baseline="0" noProof="0" dirty="0">
                <a:ln>
                  <a:noFill/>
                </a:ln>
                <a:solidFill>
                  <a:srgbClr val="00268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Si no se puede visualizar el éxito, no podremos aprender de él.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altLang="es-CO" sz="2500" b="1" i="0" u="none" strike="noStrike" kern="0" cap="none" spc="0" normalizeH="0" baseline="0" noProof="0" dirty="0">
                <a:ln>
                  <a:noFill/>
                </a:ln>
                <a:solidFill>
                  <a:srgbClr val="00268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Si no se puede visualizar el fracaso, no podremos tomar las medidas</a:t>
            </a:r>
            <a:r>
              <a:rPr kumimoji="0" lang="es-ES" altLang="es-CO" sz="2500" b="0" i="0" u="none" strike="noStrike" kern="0" cap="none" spc="0" normalizeH="0" baseline="0" noProof="0" dirty="0">
                <a:ln>
                  <a:noFill/>
                </a:ln>
                <a:solidFill>
                  <a:srgbClr val="00268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s-ES" altLang="es-CO" sz="2500" b="1" i="0" u="none" strike="noStrike" kern="0" cap="none" spc="0" normalizeH="0" baseline="0" noProof="0" dirty="0">
                <a:ln>
                  <a:noFill/>
                </a:ln>
                <a:solidFill>
                  <a:srgbClr val="00268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correctivas.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altLang="es-CO" sz="2500" b="1" i="0" u="none" strike="noStrike" kern="0" cap="none" spc="0" normalizeH="0" baseline="0" noProof="0" dirty="0">
                <a:ln>
                  <a:noFill/>
                </a:ln>
                <a:solidFill>
                  <a:srgbClr val="00268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Si no podemos demostrar los resultados, </a:t>
            </a:r>
            <a:r>
              <a:rPr kumimoji="0" lang="es-ES" altLang="es-CO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no podremos lograr el apoyo de la ciudadanía.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CO" sz="2800" b="0" i="0" u="none" strike="noStrike" kern="0" cap="none" spc="0" normalizeH="0" baseline="0" noProof="0" dirty="0">
              <a:ln>
                <a:noFill/>
              </a:ln>
              <a:solidFill>
                <a:srgbClr val="A68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6144" y="6597353"/>
            <a:ext cx="2498576" cy="186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s-ES" altLang="es-CO" sz="1000" b="1" dirty="0">
                <a:solidFill>
                  <a:schemeClr val="tx1"/>
                </a:solidFill>
              </a:rPr>
              <a:t>Fuente</a:t>
            </a:r>
            <a:r>
              <a:rPr lang="es-ES" altLang="es-CO" sz="1000" dirty="0">
                <a:solidFill>
                  <a:schemeClr val="tx1"/>
                </a:solidFill>
              </a:rPr>
              <a:t>: Original Lic. Carlos </a:t>
            </a:r>
            <a:r>
              <a:rPr lang="es-ES" altLang="es-CO" sz="1000" dirty="0" err="1">
                <a:solidFill>
                  <a:schemeClr val="tx1"/>
                </a:solidFill>
              </a:rPr>
              <a:t>Zarlenga</a:t>
            </a:r>
            <a:endParaRPr lang="es-ES" altLang="es-CO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760640"/>
          </a:xfrm>
        </p:spPr>
        <p:txBody>
          <a:bodyPr/>
          <a:lstStyle/>
          <a:p>
            <a:pPr marL="65087" indent="0" algn="r">
              <a:buNone/>
            </a:pPr>
            <a:r>
              <a:rPr lang="es-CO" sz="2800" b="1" dirty="0"/>
              <a:t>PROYECTO DE LEY LA CUAL SE ARMONIZA LA NORMATIVIDAD PARA LA APLICACIÓN DE NORMAS DE INFORMACION FINANCIERA Y DE ASEGURAMIENTO DE LA INFORMACION </a:t>
            </a:r>
          </a:p>
          <a:p>
            <a:pPr marL="65087" indent="0">
              <a:buNone/>
            </a:pPr>
            <a:endParaRPr lang="es-CO" b="1" i="1" dirty="0"/>
          </a:p>
          <a:p>
            <a:pPr marL="65087" indent="0">
              <a:buNone/>
            </a:pPr>
            <a:r>
              <a:rPr lang="es-CO" b="1" i="1" dirty="0"/>
              <a:t>                                       COLOMBIA NECESITA R.F.</a:t>
            </a:r>
          </a:p>
          <a:p>
            <a:pPr marL="65087" indent="0">
              <a:buNone/>
            </a:pPr>
            <a:endParaRPr lang="es-CO" b="1" i="1" dirty="0"/>
          </a:p>
          <a:p>
            <a:pPr marL="65087" indent="0" algn="just">
              <a:buNone/>
            </a:pPr>
            <a:r>
              <a:rPr lang="es-CO" b="1" i="1" dirty="0"/>
              <a:t>PROFESIONALES ETICOS, EFICACES, EFICIENTES, CON PENSAMIENTO ESTRATÉGICO Y VISIÓN DE OPORTUNIDADES TECNOLÓGICAS Y DE MERCADOS PARA LAS ORGANIZACIONES DE TODOS LOS SECTORES DE LA ECONOMÍA</a:t>
            </a:r>
            <a:r>
              <a:rPr lang="es-CO" b="1" dirty="0"/>
              <a:t>.</a:t>
            </a:r>
          </a:p>
        </p:txBody>
      </p:sp>
      <p:sp>
        <p:nvSpPr>
          <p:cNvPr id="6" name="AutoShape 2" descr="data:image/jpeg;base64,/9j/4AAQSkZJRgABAQAAAQABAAD/2wCEAAkGBw8NEA8NDg8QEBQPFRQQDxAQEBQPFRQWFhEWGBYVFBUYHCggGBolGxUWITEiJSkrLi4uFx8zODM4NyktLisBCgoKDg0OGhAQGi0kICQsLCwsLCwtLCwuLCwsLCwsLCwsLC8tLCwsLCwsLCwsLCwsLCwsLCwsLCwsLCwsLCwsLP/AABEIAHwBlQMBEQACEQEDEQH/xAAbAAEAAgMBAQAAAAAAAAAAAAAAAQIEBQYDB//EAEMQAAIBAwIDBQUDCgYABwEAAAECAAMEERIhBQYxEyJBUWEHMnGBkRShsSNCQ1JicnOCksEVJDWy0fBTVJOjs8LSM//EABsBAQEBAQEBAQEAAAAAAAAAAAABAgMEBQYH/8QANBEAAgICAAQCCQMEAgMAAAAAAAECEQMEEiExQRNRBSIyYXGBkcHwIzPRFEJSoTThQ0Sx/9oADAMBAAIRAxEAPwDlp+lPkCAIAgCAIAgCAIAgCAIAgCAIAgCAIAgCAIBOIJYxAsYgljECycQLIxAsYgtjECxAIgogCAIAgCAIAgCAIAgCAIAgCAIAgCAIAgCAIAgCAIAgCAIAgCAIAgCAIAgCAIAgCATiCWMQSycQSycSixiCWTiBYxBLGIFjECyMQWxiBYxBbIxIWyMQWyIAgogCAIAgCAIAgCAIAgCAIAgCAIAgCAIAgCAIAgCAJG0ubCVl0pM2wGczi9nEv7josU32M2lwO6fdaFQ/BTM/1eHzL4E/Il+BXa9beoPliVbWJ/3E8GfkY1WyrJ71KoPXQcfWdY5IS6NGXCS6ox5syIAgCAIBOIITiCWTiUlk4gzYxAsnEEsnEEsYlFjEEsYgWMQLGILZGJBYxBbIxBbIxBbIxIWyMQWyINCAIAgCAIAgCAIAgCAIAgCAIAgCAIAgCAIAMjdc2DM4Lwa64ixS0p5VdnrN3UX4nz9Bk+k+bm3u2P6nrx63eR9F4H7N7ajh7uo9y3iozSp/QHUfr8p8+U5SdydnqUUuh0F3xbhfCQFYUaBxtTpUw1RvXSo1fMzJTQ1Paa1UlbGwrV8bZdwo/wDbDgfMiUpYc3cZKl/8NtSMZVPtT6j6Z0YzHIFLLntK6Cpc8MYgkhmoMtZkIOCGRgjAg+G8ENja2vB+LA9j2bMvvU3UpVT95Gw4nSObJDozLxxl1RquJ+zai2TQqtSPgD+VT7+8PqZ64b8l7Ss4S1V2OQ4zyffWYLvSNRB+lo5qKB+0Oq/MYntx7OPJ0fP3nnnhnHsaAT0HIkCCWSBKZstiDNk4glk4lJZOIJZOIJYxBLGIFk4gljECxiBZGILYxAsjEFsjEFsjEhbIxBqyMQWyCJDVkYgpEFEAQBAEAQBAEAQBAEAQBAEAQBAEAQBANlyxwJ+KXItwStKmNdxUHULn3V/aJ2HzPhPlbue34a6Lqe3Xx0uJn2a1thaotC2phEQYWnpwo/m6knxO5nzz1HPcb5jrVajWVkQjKdFe62daZ8UpZ2L+ZOw9TAMXhXKFrTJqVlNw7HU1WqTVJPm2dvnAOlpW4pAKqBVHT9n5Dw/D8AJNNRvnUDuVXw9QB+H/AEgam/4c1F2u7anqDgfaaAx+UA/SUx07QD+obdYBxvHr2hWIelRqJUQ5p1RUFJ0PmNIJHwzOH9RXRH1o+iW1bl9EdRyhzZUqdlbX+A9Uf5e42VauOqP4LU2Po2PlO6akrR8zLjeObg+x2SXir7rZ/dBb8IMHP8d5TseIkkL9lrncVFUKHP7S9G+4z1YduePk+aOGTBGfuZ8y4/y9c8OfRcJsfcqruj/A+fod59bFmhlVxPn5McoPmasCdjjZYCCWTiUzZOIJZOIJZOJSWMQSycQLGIJYxAsYgtjECyMQLGILZGJC2RiDVkYgtlSJC2QRBqypEGrIIkNWRBRAEAQBAEAQBAEAQBAEAQBAEAQBAIdsAny3mJy4YuXkWKtpH1r2XcL+zWC1WGHu2NZj46elMfDGW/nM/PN27Z9VKjZc48Ua1tsUjircMKFEjcqWBLP/ACqGPxxMspz3LtnVslCmmKqYzqC5qYzuxAyXG++Bnfoesym+hOZ09C51KGUhlboaf5T6Ebn6TVg87u8SjTarguqYyuRkZONgem56YnTFDxJKKZmc1GNs1FLmqnqA0OiHqdjp9QJ7J6E4wcruux51uRbqj3bmO2DDSKjAncldh+1uf7T5H9VA7+LE+Z3x1VKnlqP4zzPqftcPPHH4HTDh5ueG0VVKeR3RUNTvKwckFQBsR13I6T2Y5VBH5zfjezP87I6HlTmI3FMUqh7S4ody4pgqHyu3aKCRqVtj6Znajwo32sv3hox0YbsR5ZG2D/zL7jXuMpqVOvTNrcr2qODs4/A+BHgessJSi+KJzlFSVM+T848rPwyqCpL0ahPZVD1H7D/tD7x859vW2Fmj711Pk7GF4n7jnwJ6TzWTiCWTiUzZbEEsYglk4lFjEEsnECxiBYxAsjECxiC2RiQtkEQWyMQWyCJC2VIg1ZBEGrKkSGkyCINJlSJDSZEFEAQBAEAQBAEAQBAEAQBAEAQBAPK6PcOPHaebbdYWdcCuaPv9jUpUqdOghz2VOmmEBbAC6RuNh7p+k+GfSOY5pqmrf2lMhlFOlUqAHByXqKuds+CH6ydym4ZVCgsRTxuHdgBnz32/CGrIzXXV6tMirRbS5b8roB7KoMHvE+6x22IIb5CefPneONpczvrYllk0zV8Y4y1SlUBCdM5GcjBB8SfKY0t9+PFSrny+p229FLDJxvlz5nJZyepn7Wfsv4H5RGQjnA3Ph4+k/nUurPeayt7zfE/jPUfu9N/oQ+B2vLdsWtUrW5Vaiag4KkrV77d18dDg7N1GfEbT1YefyPi+klWZ++v/AJ+fQ+f8z12S8NWn2lGoArHfQ6OMjZl9ANx1BnoPmnSWPtIcpTSvbmpURdL1kYK748SNJHTqMY69IToJ0bq09odlVXFZbgMPJS4I+CnbbPhKveRnWcPv7Tj9pXoIWIHcJemUZWxlKgB/7sRN4cjxyUkYyY1OLiz4/XotTd6bjDU2ZHHkykgj6ifo001aPgO06ZUCUzZbEEsvSpM5CqpZmOFVQWJPkAOsNpK2TryRmf4Nd/8Albn/ANCp/wDmY8XH/kvqjXh5P8X9GYtai9M6aisjfqupU/QzommrRzdp0yuJSWMQLGIFjECzcUuWLp7Y3yqnZBWqZ1jVhSQe78jPO9nGsnh9z0LXyPH4nY02J3OFkYgtkYgtkYkNWQRBbKmC2bTi/L9ayp0atdqSmuAyUgxNQDGcsuMDGw69Zwx545G1Ht37HeeKUEnLv27moInYymVIkNJkGDSZmLwa7IBFpckHcEUKhBB6EHE5+LD/ACX1R0UZeT+h5XHDbikuurb16a9NVSk6DJ6DJGIU4t0mg4tdUbLjfKd5YUlr3CoEZggK1AxyVJG3wBnPHsQyPhibnilBWzRzucxAEAQBAM3g/C6t7WW3oBS7AkBm0jujJ3+AmMmRY48UuhqMXJ0i/G+D1rCr2FwFDlQ+FbUMEkDf5GTHljkjxRE4ODpmvnQyIAgCAIAgFqKhqlFT0arTB+BcTx737XzO+v7Z9yuagYhl16hnQypg79casBlON1z4Z6gGfGPoHJczuTdWdSoNGVqUiFqMurBV1IIxt7+2dvHwzCow+P3vY1B2RK4VclT3iTnq/U+HjPraOGEoXJJn0tPFGULas1S8UqVWVWZmGfz3L/TPSeb01rY1rOdU10r3n0IYoxdpI9bs/k3/AHT+E/KaSvYgvejjuOtefwZqQ28/o+T2X8GfhF1Pei4OADk4BwNz0n88lCTb5H0KZ4VrCtqYik+5O+kj8Z6+CVdD9lpbGNa8E5K6Ot5bL07YIyopDMVLVCrYODsFG43856cS9XmfN9IuM83FHnyRxPFLG44jfPSt0NVl0oSoIVep7zEnHU9dzg4nZHze501D2V0sI9a4uC2B2q0Cgwcb6dSE49Dv5ZlKbyz9nfCAuRRep4a3r1WO3UEAgA+mkGCHR8p8u21g9RramE7QKHwWOdLEjOSRkam8oB8y5wx/iF5p6dqfrgZ+/M/Q637MfgfA2X+rL4moxPQeeywEEs23Kg/z1n/GT8Zx2f2ZfA66z/Wj8T6RzxzBdWDWwtUR+17TUGptU90pgDSR+sZ8rT18eVS430r7n1dzYyYnHgXW+1+R5c/aKvDFrV6Yp1fyLU1b3kdiutAf3defh6S6Vx2OGLtczO9UtfikqfL69/ucnwbkmpcUBd3Fena0iNStUGolT0Y5ZQoPhvPdl3YwnwRXE/z4ngxaUpw45SUV7/xHlzDyfVsqQuUqpc0TjNSmNJGehxkgqfMHxmsG3HLLgapmdjTlijxp2vcX4xyY9ta/bVuFrJhGwtMr3XIw2cnzEmLcU8nhtUy5dJ48fiKVrl28ynA+UHu7Z7xq60UQv7yFu6gyzZyNuo+UubbWPIsaVv8AkmHUeTG8nFS5/wCjY2nDb5uFGut7podlUY23ZL7oZtS6uu+D9ZylkxLY4XD1rXOzrHHmetxKfq0+Vfc1/L3JlW9pG5eslvS30uy6yQpwzYyAFyDuT4GdM+5HFLgStmNfTlljxt0jH5j5aSypU69O7p3KVG0A01AwdJOchmB6ffNYNh5ZOLi01+eSM59dYoqSkmn+ebNhwj2fV69IV69ZLZWGpVZO0bB6FhqUL9Zyy78Iy4Yqzti0JyjxSdfnyPHmDkOvZ0jcU6q3FNBqcqppsq/rackFfMgy4d2GSXC1TGbSnjjxJ2jH4HybVvrV7unVUFS4WloJLlVyAGyAM9JrNtxx5FBr5kxassmPjT+RmXnI1SzayZrimz166UtHZEorEFsklu+O70wMznHcjkUqXJK+p0lqSxuNvm35fMwvaDwq4tqyVrq4Fw9wGOVQ0woTSAoGTt3vx85vTyQnGoKkvuZ2oShLim7v7Gwo+z6nlKdXidvTquARSCBm3HgDUBP0nJ7z6qDrz/EdlqdnNX5fjOf5p5ZrcMqKlRldagJp1VBAbGMgg+6Rkbb9evXHowZ45laOWXDLE6ZoW6GdjnZ914lf3FrwxK9rTFWqtOhoQ03q5zoB7qEE7Ez4MIRnm4ZOlzPrzlKOO49eR815o5n4nd0OxvLVaNMsp1i2r0TqG4Gp2I89p9LDr4YSuErfxTPHPLkkqkv9NGw574XxChaU6l3xD7TTNRAtPsVp4Yo5DZHkAR85z1smKU2oRp/E3mhNRuUrPGy9nT9gtxeXlGzD4IV1DY1dAzF1Ab03mpbq4uGEW/z5ha7q5OjR8w8uNZ3FK1pVRdGsqvSNJdOrU7KABkjqvnO2LOpxcmqo5zxuLpczprX2WVSge4vKVFj1VaRqgehcuu/ynmfpCN1GNnVarrmznTys/wDiJ4WK6al61ipC47LtCdPw9fnPR/ULwvEr5fOjl4Xr8Fm/o+zenWDC34pb1nT3kWmCAfJitQlfjicHvOPtQa/PgdVrX0kvz5mFyDZVLbjCW9ZdL0hVVx1/RHBB8QQQR6Gb2pKWDiXR0ZwJrLTLe1r/AFAfwKf++pJo/tfN/YbPt/I4ue04CAIAgCAIAFXs2p1P/DdH/pYGePeX6XzR313659upXwqflFUsCSF0Zwe8QTkgKDt0yPGfHceZ7kzV8wWf26m1EgU2A10nc6StQN3W22/NIOG6EyVzOidRON7Q1j2dVWepTOh6TAiopHhrGFYeWcZBzmevBnnjXqs9OHPLGvVMyxskLN2dJcgbrVcq4366Rq29c/Oc9vNPLDhnzR1ezN9zKqWrL3icAe92aKpA88Pk/QDM+djxQhJNJHDLklKLuRVrZBjIJyeramX1yD3emZ9CU2eNQRX7OabDsCgDZzTHuMeu2n3SRn6bjxnm6phqmXNTUHGApUd9GwpUeJ3J2xncbeszJWj14ux41L9gjUkTXVrkLTp6umxwD0wB1J8N5tImaXNJHQ8HtVs6SUabGsAdVQooy1QnLvqAI3JPdYjY7HbE2nR56NvRuTUGUUAdDrO4PkV339CQZCkvbljq7Qqx2JQBQfIMCST/AFA77EQDOSsllb1busANClidRYtj3RqbfJJ6HPWbxwc5KK7mMk1CLk+x8Sr1Wqu9V92qMzsfViSfvM/SpJJJH5uUm3b7lQJTNlgJTNm25VH+es/4yfjOOz+zL4HbVf60PifTebuZ24a9sOzFRK2vtNyGAUpuv9R+k+Pq6qzqXOmv+z7G3t+A48rTu/lRpvanw7tKNK9QsQh0MNRK6XHdYL0BzgZHXUPKej0bkqbxs83pTHcFkX5ZvOZDZtZUnuKdWrQHZuBQJ2Gg6WOlh3cH7xPNr+IsrUGlLn1PVsvE8Kc03Hl0/Ohzr8x8OFhXs7alcimUdRqTWqs+cZYscd4/fPWtbN4ynNq/4PE9vB4EscE6p/7M7kuqL/hlayc5NMNR3/VYE0z8un8s57a8HYWRd+f8nXSl42s8b7cv4PLmlv8ADuE0LIbPVC0mx/VVPwJ2/ml1l42y8nZc/wCDO0/A1Y4+75fye/D/APQG/gV/97zOT/m/NfY3j/4L+D+5puWea6dvapaXtu7USGRKoTUjKWOVYHY4JI2z8J6NjUc8jnjlz8jza26oY1DLH1fPsZHNXKtnb06V9bg00FSkaiEkqyM43AbdTv08s7TGttZZt45c3T+p12dTFCKyw5K1fws2ftRpVXtKfZhmQVA1ULk93S2knH5ucfdOPo5xWR31rkd/SSk8SrpfM9uRUanwz/Mgqg7VgH2xS3O4PQe8fgZjcaef1OvL6mtK1r+v7/oeHsyYrw1m8VeofoqzXpBXn+hn0e/0PqcDy3dVK3ELSpVqO7PWRmLMTkk9fvn0s8IxwySXY+frzlLLFt9zsPaRY/arzhltq09qaiFuuAWp5PxxPBoz4MeSXlX3PfuQ48kI+d/Y8eOcL4Twt6FubCtdVa+6HtGJYg4/WA1Z8FE1iyZ8ycuNJImTHgwtR4W2zK9r6/5W2ON+3x9aL/8AAmPR3ty+H3R03vYj8fsz5Q42M+sfPPuHGOK1LHhaXVEIzpToACoCV72hTkAg9D5z4OPGsmbhfvPsTm4Y+Je4+X8x853XEqQt66UFUOKgNJHU5AI/Oc7bnwn1MOrDFLijZ4Z55TVM7j2tf6dR/jU//iqTwaH7r+H3PXtewjxsOarXiK0eHcVs6i1HKBdVJijORpV1/PQnJ36AE74mpa88d5MUuX58jKyxnUZo805ZtuF8X4e1IkU6/bBEc6tFRaZxhjuQdW2d8+Mrzzy4JX1VDwo48ka7mD7YLW4etQfQ70AmF0gsq1NR1Zx0JGnr5TehKKi13M7Sba8jUch8qLxCvVW7FREoKjNT3ps+vOkHO4XC+HpO21sPHFOHc54cSm2pdjruWG4anEalrZWFWnUtu0SpcM7kKBschmJIY9M9es8mbxXiUpy5Psd8fhrJwxj0PJ1A5lXA60cn1PYEfgBL/wCp8/uP/P8AI5z2tf6gP4FP/fUno0f2vm/scdn2/kcXPacBAEAQBAEApWXUrD0nHPDixyRvHKppn1Hl7ioqW1O5VgWZQKtInGtlVQzJ5OCD8dvQj4Eux9WKs2VO+D6nQMwY6Qx7gOnqDnBDA5HTwmUzUlyRqOK8L7d+2Xs6dVcYOCwceC1Onrg4yM/I1N2ydkYVa+B0pcq1Fl2Bdu7nzp1f7ZB9JmSbLGSXU93rPTUHPbjzQaHA+gVvkfkZrHB2Sc1Rj0LrJDKABuFJONJ8VbAOPQHBG87cLs4cSSom7q93Jent3gMZ6b7En+08668zTuuRq7l/tWFtxVqnotQHQtPPXLKuMdMjf4SqJ6IZKRuuD8JW1Jq1cXFRwNdUqWKeiKc9z4d7+1SObdnR0q4YBgQRjIIOoY9DvkSkKmqrHVTYlumqmDUB9GxsR6EgjfBEA2fDaNWrgunZ46ksG/6PnAOI9oHMou3FpQbNGicswP8A/Rxtn1UeHmd/Kfa0tbw1xy6v/SPi7uz4j4I9F/tnHgT3ngbLASmGy2IM2ZPDrprerTroAWpMHUNnBIPjiZnBTi4vuax5HCakuxsuYuYq3EjSNZKa9lqC9mGGdWnOck/qictfWjhvhb5nTZ2pZ64kuXl7zKqc3XD2n2F6dFk7MUtRD68KBpbOrGRgHp4TC04LJ4ibu7Nvem8XhNKqongPOF1YoKICVaY91Kmcr6Kw8PQ5jPpY8r4ujJg38mFcPVe8vx7nGte0TbGlSpoxUnTqLd1gRg9BuPKTBpRxS47bZdj0hPNDgpJGv5f47W4c71KIRu0UKyuCRscg7Ebjf6mds+vHMkpdjjr7U8Em49xzDx2txF0qVgi9mpVVQEDc5J3J3O30EYNeOFNR7jY2p55Jy7eRk0eaq6WZ4eEpdmUenqIbXhySTnVjO/lMPUg8vi276nSO7NYfBpVVfUyeA8617GilstGk6Jq0kllbvMWOT0O5PhOefRhlm5ttM6a/pCeGChSaRhcx803HEQEqaEpqdQpoDgnwLE9Z0wasMPNc35mNjcyZ+UuS8jL4Nz1d2tNaJCVlQYTtMhgB0GodR8ROeXRx5HxdGdcPpDLjjwvmveePH+c7u+Q0SEpU295aecsPJmJ6egxLh0seJ8XVjNvZMq4ei9x5cF5uuLGg1rSp0WVizEuGLd4YPRgJc2pDLPjbYw7k8UOBJGk4ddNbVaVdAC1Jg6hs4JHnid8kFOLi+5xxzcJKS7G047zTcX1ShWcJSe2JNNqQYbkqcnUT4qJww60MacVzT8z0ZdmeRqT5NeRs6/tHvmplAtBGIx2qo2obdQC2AflOK9H4k75/A7veyNVy+JquYea7jiNKnQrJSApMHDIG1EhCveJY/rGdcOtHFJyj3MZdiWVJPsc8wnoOR0fFOdbm6tfsL06ATCLqVXDYQgjctj83ynlhqQhPjTdnqlsylHhaOYM9JyR0PMfOVxxKgttWp0VVWDg0w4OQrL4sdsMZ5cOtHFLiTZ6J5nNUzc2vtRukRUa2oMVAUMC69BjcZP4zjLQg3ds6ral5HMcd5iub+stxWfS1PHZCnlBTwc9zfOc4Oc52HkJ6sWGGOPCjjPJKbtnSWPtQvKaBKtKjWIGO0OqmT6sBsT8MTzS0IN2m0dlsyS5o1Kc63a3tTiCCmr1VVKlPBNNlUAAEZznbrmdf6WDxrG+xz8aXFxGxr+0y/d6bqtBAhJNMK2HypGHOrJAznAxuBOa0caTXM29mdmsbnC4N8OJ9nR7QLo0YfRjSV6as5wfOdf6aPh+Hbox4z4+MweY+OVeJVhcVlRWCLTxTDAYUkjqTv3jN4cSxR4UZyTc3bNXOpgQBAEAQBAEA6f2d8Y7Cs1jUOEuDqonp+UxjT/MAAPUAeM+Fs4vDnXbsfRwz4onaXhFJiyEZb36XTtPVRt3x8N+h8COFHemYxuA29NWYHbJBQHBOxDbgg5/Nk4aK7MK4R6gIfAXppxqz6Nq2x8pehOhp6nDKVLIOtU8GWoy6P3hnGn9rG3j5wnRA3B0LajUrZ/fGdum+MkRxMlIueG0MnXuTgjWxc58wp2b4aZBRtLWpUIC9njGw/RqfVQdx8MQU2FKhUb3nC+iDJ+rf8CAZVLhu47NFck6mFTLZOOo8FPTfEA6KjaLTU1KrqqoMszEBVHzlSbdIjaStnB84c6duGtLLKUulSr0ap5geIX7z8Ov2NXS4PXn18vI+RtbnH6sOnn5nFAT6B85lgJTDZYQZbLASmbJAgzZbEpLJxBmxiBZOIJYxAsYgWRiC2RiC2QRIWyCINWVIg1ZUyGkypEGkypEhtFTIaRUwaRUyG0VMG0VMhpFTIbRWDQgCAIAgCAIAgCAIAgCAIAgFKiah1wRuCNiDOOfCssafyN48jg7PovJ/ONGuBa37LRr9FrnupX8jUI92p6nY/GfDnjlB1I+lGakrR0d/YNSJqKNzvUQkBagx1B2AcDx6HofAjBoxdKVAGph31DI0oenkxOAD8TAPJuGVG8FQevfPwwMD7zAPAcEFPSoFR1z0DaQufJRju+mdoBnUeFKmyqF+AAgGQOFq+FKat8gYzv5wDPp2aL77Afsr3j8/KWga/inOFnZAomKjj9HTOd/236D7z6T1YdPJk59F7zy5duGPl1fuOA4/zLc8QP5ZtKDdaKbIPIn9Y+pn1sOvDEvV6+Z8rNsTy+108jUCeg8zLiUwywgyyQJTDLAQZbLASmbLAQZsnEpLJxBLJxBLGIFkYgWMQWyuJC2QRBqyCINJlSJDSZUwaRUyGkVIg2ipkNoqZDSKGQ2ipg0ipkNoqYNoqZDREFEAQBAEAQBAEAQBAEAQBAEAq6Bhgic8mKORVJGozcXaNpwjmO+sgqUqoqU13WjcKKqD93O6/wApE+dk0JL2HZ6o7K7nUWntD1MGr27LtgilWyh6b6HG3Tz8TPLLXyR6xZ3WWL7m1p872rfoq4+VM/8A3nPgl5GuJFzzdbeCN/MyL/czSxTfRMjyRXcx6vOtFegQfNqn4YE7R1Msuxyls413Nbd89VGBFNWP7xFNf6V6/Mz1Q9Hv+5/Q8893/FGhvuOXNxs9QhT+YncX543Pzntx6+OHRHjybGSfVmAonc8xYSmWWEphlxBllhKYZYQZZYSmGWAgy2WAlMtk4gzZOJSWTiCWMQLGIFkYgtkYkNWVIg0mVIkNJlSINIqZDSKmQ2ipg2ipkNIqZDaKGDSKmQ2ipkNooYNoqZDaIgogCAIAgCAIAgCAIAgCAIAgCAIAgCCFgJTLLiDDLCUwy4lMMsIMssJTDLiUwywgwywlMssJTDLCDLLgSmGSIMlgJTNk4glk4gzZOIFkYgtkEQUqRBqyDIVMqRBtFTIaRQyG0VMG0VMhpFTBtFDIbRUyG0VMhpFDBtFTIbRUyG0Vg0IAgCAIAgCAIAgCAIAgCAIAgCAIBIgjLCUwywgwy4lMssJTDLiDDLCUwywlMMuJTDLCDLLCUwy4lMMsIMMsBKZZYCDLZYCUy2TiDNjECyMQWyCINJlSJDRUwaRUyGkVMhtFTBtFDIbRUyGkUMG0VMhtFTIbRQyG0VMG0UMhtFTIaRWDYgCAIAgCAIAgCAIAgCAIAgCAIAgEiCMsJTDLiDDLCUwywlMMuJTLLCDDLiUwywlMMuIMMsJTDLCUwy4gwywlMssIMMsJTLLCUyIBBkKVMGkVMhpFTBtFTIaRQyG0VMG0VMhtFDBtFTIbRQyG0VMhtFTBpFDIbRUyG0UMG0VMhoQUQBAEAQBAEAQD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7" name="AutoShape 4" descr="data:image/jpeg;base64,/9j/4AAQSkZJRgABAQAAAQABAAD/2wCEAAkGBw8NEA8NDg8QEBQPFRQQDxAQEBQPFRQWFhEWGBYVFBUYHCggGBolGxUWITEiJSkrLi4uFx8zODM4NyktLisBCgoKDg0OGhAQGi0kICQsLCwsLCwtLCwuLCwsLCwsLCwsLC8tLCwsLCwsLCwsLCwsLCwsLCwsLCwsLCwsLCwsLP/AABEIAHwBlQMBEQACEQEDEQH/xAAbAAEAAgMBAQAAAAAAAAAAAAAAAQIEBQYDB//EAEMQAAIBAwIDBQUDCgYABwEAAAECAAMEERIhBQYxEyJBUWEHMnGBkRShsSNCQ1JicnOCksEVJDWy0fBTVJOjs8LSM//EABsBAQEBAQEBAQEAAAAAAAAAAAABAgMEBQYH/8QANBEAAgICAAQCCQMEAgMAAAAAAAECEQMEEiExQRNRBSIyYXGBkcHwIzPRFEJSoTThQ0Sx/9oADAMBAAIRAxEAPwDlp+lPkCAIAgCAIAgCAIAgCAIAgCAIAgCAIAgCAIBOIJYxAsYgljECycQLIxAsYgtjECxAIgogCAIAgCAIAgCAIAgCAIAgCAIAgCAIAgCAIAgCAIAgCAIAgCAIAgCAIAgCAIAgCATiCWMQSycQSycSixiCWTiBYxBLGIFjECyMQWxiBYxBbIxIWyMQWyIAgogCAIAgCAIAgCAIAgCAIAgCAIAgCAIAgCAIAgCAJG0ubCVl0pM2wGczi9nEv7josU32M2lwO6fdaFQ/BTM/1eHzL4E/Il+BXa9beoPliVbWJ/3E8GfkY1WyrJ71KoPXQcfWdY5IS6NGXCS6ox5syIAgCAIBOIITiCWTiUlk4gzYxAsnEEsnEEsYlFjEEsYgWMQLGILZGJBYxBbIxBbIxBbIxIWyMQWyINCAIAgCAIAgCAIAgCAIAgCAIAgCAIAgCAIAMjdc2DM4Lwa64ixS0p5VdnrN3UX4nz9Bk+k+bm3u2P6nrx63eR9F4H7N7ajh7uo9y3iozSp/QHUfr8p8+U5SdydnqUUuh0F3xbhfCQFYUaBxtTpUw1RvXSo1fMzJTQ1Paa1UlbGwrV8bZdwo/wDbDgfMiUpYc3cZKl/8NtSMZVPtT6j6Z0YzHIFLLntK6Cpc8MYgkhmoMtZkIOCGRgjAg+G8ENja2vB+LA9j2bMvvU3UpVT95Gw4nSObJDozLxxl1RquJ+zai2TQqtSPgD+VT7+8PqZ64b8l7Ss4S1V2OQ4zyffWYLvSNRB+lo5qKB+0Oq/MYntx7OPJ0fP3nnnhnHsaAT0HIkCCWSBKZstiDNk4glk4lJZOIJZOIJYxBLGIFk4gljECxiBZGILYxAsjEFsjEFsjEhbIxBqyMQWyCJDVkYgpEFEAQBAEAQBAEAQBAEAQBAEAQBAEAQBANlyxwJ+KXItwStKmNdxUHULn3V/aJ2HzPhPlbue34a6Lqe3Xx0uJn2a1thaotC2phEQYWnpwo/m6knxO5nzz1HPcb5jrVajWVkQjKdFe62daZ8UpZ2L+ZOw9TAMXhXKFrTJqVlNw7HU1WqTVJPm2dvnAOlpW4pAKqBVHT9n5Dw/D8AJNNRvnUDuVXw9QB+H/AEgam/4c1F2u7anqDgfaaAx+UA/SUx07QD+obdYBxvHr2hWIelRqJUQ5p1RUFJ0PmNIJHwzOH9RXRH1o+iW1bl9EdRyhzZUqdlbX+A9Uf5e42VauOqP4LU2Po2PlO6akrR8zLjeObg+x2SXir7rZ/dBb8IMHP8d5TseIkkL9lrncVFUKHP7S9G+4z1YduePk+aOGTBGfuZ8y4/y9c8OfRcJsfcqruj/A+fod59bFmhlVxPn5McoPmasCdjjZYCCWTiUzZOIJZOIJZOJSWMQSycQLGIJYxAsYgtjECyMQLGILZGJC2RiDVkYgtlSJC2QRBqypEGrIIkNWRBRAEAQBAEAQBAEAQBAEAQBAEAQBAIdsAny3mJy4YuXkWKtpH1r2XcL+zWC1WGHu2NZj46elMfDGW/nM/PN27Z9VKjZc48Ua1tsUjircMKFEjcqWBLP/ACqGPxxMspz3LtnVslCmmKqYzqC5qYzuxAyXG++Bnfoesym+hOZ09C51KGUhlboaf5T6Ebn6TVg87u8SjTarguqYyuRkZONgem56YnTFDxJKKZmc1GNs1FLmqnqA0OiHqdjp9QJ7J6E4wcruux51uRbqj3bmO2DDSKjAncldh+1uf7T5H9VA7+LE+Z3x1VKnlqP4zzPqftcPPHH4HTDh5ueG0VVKeR3RUNTvKwckFQBsR13I6T2Y5VBH5zfjezP87I6HlTmI3FMUqh7S4ody4pgqHyu3aKCRqVtj6Znajwo32sv3hox0YbsR5ZG2D/zL7jXuMpqVOvTNrcr2qODs4/A+BHgessJSi+KJzlFSVM+T848rPwyqCpL0ahPZVD1H7D/tD7x859vW2Fmj711Pk7GF4n7jnwJ6TzWTiCWTiUzZbEEsYglk4lFjEEsnECxiBYxAsjECxiC2RiQtkEQWyMQWyCJC2VIg1ZBEGrKkSGkyCINJlSJDSZEFEAQBAEAQBAEAQBAEAQBAEAQBAPK6PcOPHaebbdYWdcCuaPv9jUpUqdOghz2VOmmEBbAC6RuNh7p+k+GfSOY5pqmrf2lMhlFOlUqAHByXqKuds+CH6ydym4ZVCgsRTxuHdgBnz32/CGrIzXXV6tMirRbS5b8roB7KoMHvE+6x22IIb5CefPneONpczvrYllk0zV8Y4y1SlUBCdM5GcjBB8SfKY0t9+PFSrny+p229FLDJxvlz5nJZyepn7Wfsv4H5RGQjnA3Ph4+k/nUurPeayt7zfE/jPUfu9N/oQ+B2vLdsWtUrW5Vaiag4KkrV77d18dDg7N1GfEbT1YefyPi+klWZ++v/AJ+fQ+f8z12S8NWn2lGoArHfQ6OMjZl9ANx1BnoPmnSWPtIcpTSvbmpURdL1kYK748SNJHTqMY69IToJ0bq09odlVXFZbgMPJS4I+CnbbPhKveRnWcPv7Tj9pXoIWIHcJemUZWxlKgB/7sRN4cjxyUkYyY1OLiz4/XotTd6bjDU2ZHHkykgj6ifo001aPgO06ZUCUzZbEEsvSpM5CqpZmOFVQWJPkAOsNpK2TryRmf4Nd/8Albn/ANCp/wDmY8XH/kvqjXh5P8X9GYtai9M6aisjfqupU/QzommrRzdp0yuJSWMQLGIFjECzcUuWLp7Y3yqnZBWqZ1jVhSQe78jPO9nGsnh9z0LXyPH4nY02J3OFkYgtkYgtkYkNWQRBbKmC2bTi/L9ayp0atdqSmuAyUgxNQDGcsuMDGw69Zwx545G1Ht37HeeKUEnLv27moInYymVIkNJkGDSZmLwa7IBFpckHcEUKhBB6EHE5+LD/ACX1R0UZeT+h5XHDbikuurb16a9NVSk6DJ6DJGIU4t0mg4tdUbLjfKd5YUlr3CoEZggK1AxyVJG3wBnPHsQyPhibnilBWzRzucxAEAQBAM3g/C6t7WW3oBS7AkBm0jujJ3+AmMmRY48UuhqMXJ0i/G+D1rCr2FwFDlQ+FbUMEkDf5GTHljkjxRE4ODpmvnQyIAgCAIAgFqKhqlFT0arTB+BcTx737XzO+v7Z9yuagYhl16hnQypg79casBlON1z4Z6gGfGPoHJczuTdWdSoNGVqUiFqMurBV1IIxt7+2dvHwzCow+P3vY1B2RK4VclT3iTnq/U+HjPraOGEoXJJn0tPFGULas1S8UqVWVWZmGfz3L/TPSeb01rY1rOdU10r3n0IYoxdpI9bs/k3/AHT+E/KaSvYgvejjuOtefwZqQ28/o+T2X8GfhF1Pei4OADk4BwNz0n88lCTb5H0KZ4VrCtqYik+5O+kj8Z6+CVdD9lpbGNa8E5K6Ot5bL07YIyopDMVLVCrYODsFG43856cS9XmfN9IuM83FHnyRxPFLG44jfPSt0NVl0oSoIVep7zEnHU9dzg4nZHze501D2V0sI9a4uC2B2q0Cgwcb6dSE49Dv5ZlKbyz9nfCAuRRep4a3r1WO3UEAgA+mkGCHR8p8u21g9RramE7QKHwWOdLEjOSRkam8oB8y5wx/iF5p6dqfrgZ+/M/Q637MfgfA2X+rL4moxPQeeywEEs23Kg/z1n/GT8Zx2f2ZfA66z/Wj8T6RzxzBdWDWwtUR+17TUGptU90pgDSR+sZ8rT18eVS430r7n1dzYyYnHgXW+1+R5c/aKvDFrV6Yp1fyLU1b3kdiutAf3defh6S6Vx2OGLtczO9UtfikqfL69/ucnwbkmpcUBd3Fena0iNStUGolT0Y5ZQoPhvPdl3YwnwRXE/z4ngxaUpw45SUV7/xHlzDyfVsqQuUqpc0TjNSmNJGehxkgqfMHxmsG3HLLgapmdjTlijxp2vcX4xyY9ta/bVuFrJhGwtMr3XIw2cnzEmLcU8nhtUy5dJ48fiKVrl28ynA+UHu7Z7xq60UQv7yFu6gyzZyNuo+UubbWPIsaVv8AkmHUeTG8nFS5/wCjY2nDb5uFGut7podlUY23ZL7oZtS6uu+D9ZylkxLY4XD1rXOzrHHmetxKfq0+Vfc1/L3JlW9pG5eslvS30uy6yQpwzYyAFyDuT4GdM+5HFLgStmNfTlljxt0jH5j5aSypU69O7p3KVG0A01AwdJOchmB6ffNYNh5ZOLi01+eSM59dYoqSkmn+ebNhwj2fV69IV69ZLZWGpVZO0bB6FhqUL9Zyy78Iy4Yqzti0JyjxSdfnyPHmDkOvZ0jcU6q3FNBqcqppsq/rackFfMgy4d2GSXC1TGbSnjjxJ2jH4HybVvrV7unVUFS4WloJLlVyAGyAM9JrNtxx5FBr5kxassmPjT+RmXnI1SzayZrimz166UtHZEorEFsklu+O70wMznHcjkUqXJK+p0lqSxuNvm35fMwvaDwq4tqyVrq4Fw9wGOVQ0woTSAoGTt3vx85vTyQnGoKkvuZ2oShLim7v7Gwo+z6nlKdXidvTquARSCBm3HgDUBP0nJ7z6qDrz/EdlqdnNX5fjOf5p5ZrcMqKlRldagJp1VBAbGMgg+6Rkbb9evXHowZ45laOWXDLE6ZoW6GdjnZ914lf3FrwxK9rTFWqtOhoQ03q5zoB7qEE7Ez4MIRnm4ZOlzPrzlKOO49eR815o5n4nd0OxvLVaNMsp1i2r0TqG4Gp2I89p9LDr4YSuErfxTPHPLkkqkv9NGw574XxChaU6l3xD7TTNRAtPsVp4Yo5DZHkAR85z1smKU2oRp/E3mhNRuUrPGy9nT9gtxeXlGzD4IV1DY1dAzF1Ab03mpbq4uGEW/z5ha7q5OjR8w8uNZ3FK1pVRdGsqvSNJdOrU7KABkjqvnO2LOpxcmqo5zxuLpczprX2WVSge4vKVFj1VaRqgehcuu/ynmfpCN1GNnVarrmznTys/wDiJ4WK6al61ipC47LtCdPw9fnPR/ULwvEr5fOjl4Xr8Fm/o+zenWDC34pb1nT3kWmCAfJitQlfjicHvOPtQa/PgdVrX0kvz5mFyDZVLbjCW9ZdL0hVVx1/RHBB8QQQR6Gb2pKWDiXR0ZwJrLTLe1r/AFAfwKf++pJo/tfN/YbPt/I4ue04CAIAgCAIAFXs2p1P/DdH/pYGePeX6XzR313659upXwqflFUsCSF0Zwe8QTkgKDt0yPGfHceZ7kzV8wWf26m1EgU2A10nc6StQN3W22/NIOG6EyVzOidRON7Q1j2dVWepTOh6TAiopHhrGFYeWcZBzmevBnnjXqs9OHPLGvVMyxskLN2dJcgbrVcq4366Rq29c/Oc9vNPLDhnzR1ezN9zKqWrL3icAe92aKpA88Pk/QDM+djxQhJNJHDLklKLuRVrZBjIJyeramX1yD3emZ9CU2eNQRX7OabDsCgDZzTHuMeu2n3SRn6bjxnm6phqmXNTUHGApUd9GwpUeJ3J2xncbeszJWj14ux41L9gjUkTXVrkLTp6umxwD0wB1J8N5tImaXNJHQ8HtVs6SUabGsAdVQooy1QnLvqAI3JPdYjY7HbE2nR56NvRuTUGUUAdDrO4PkV339CQZCkvbljq7Qqx2JQBQfIMCST/AFA77EQDOSsllb1busANClidRYtj3RqbfJJ6HPWbxwc5KK7mMk1CLk+x8Sr1Wqu9V92qMzsfViSfvM/SpJJJH5uUm3b7lQJTNlgJTNm25VH+es/4yfjOOz+zL4HbVf60PifTebuZ24a9sOzFRK2vtNyGAUpuv9R+k+Pq6qzqXOmv+z7G3t+A48rTu/lRpvanw7tKNK9QsQh0MNRK6XHdYL0BzgZHXUPKej0bkqbxs83pTHcFkX5ZvOZDZtZUnuKdWrQHZuBQJ2Gg6WOlh3cH7xPNr+IsrUGlLn1PVsvE8Kc03Hl0/Ohzr8x8OFhXs7alcimUdRqTWqs+cZYscd4/fPWtbN4ynNq/4PE9vB4EscE6p/7M7kuqL/hlayc5NMNR3/VYE0z8un8s57a8HYWRd+f8nXSl42s8b7cv4PLmlv8ADuE0LIbPVC0mx/VVPwJ2/ml1l42y8nZc/wCDO0/A1Y4+75fye/D/APQG/gV/97zOT/m/NfY3j/4L+D+5puWea6dvapaXtu7USGRKoTUjKWOVYHY4JI2z8J6NjUc8jnjlz8jza26oY1DLH1fPsZHNXKtnb06V9bg00FSkaiEkqyM43AbdTv08s7TGttZZt45c3T+p12dTFCKyw5K1fws2ftRpVXtKfZhmQVA1ULk93S2knH5ucfdOPo5xWR31rkd/SSk8SrpfM9uRUanwz/Mgqg7VgH2xS3O4PQe8fgZjcaef1OvL6mtK1r+v7/oeHsyYrw1m8VeofoqzXpBXn+hn0e/0PqcDy3dVK3ELSpVqO7PWRmLMTkk9fvn0s8IxwySXY+frzlLLFt9zsPaRY/arzhltq09qaiFuuAWp5PxxPBoz4MeSXlX3PfuQ48kI+d/Y8eOcL4Twt6FubCtdVa+6HtGJYg4/WA1Z8FE1iyZ8ycuNJImTHgwtR4W2zK9r6/5W2ON+3x9aL/8AAmPR3ty+H3R03vYj8fsz5Q42M+sfPPuHGOK1LHhaXVEIzpToACoCV72hTkAg9D5z4OPGsmbhfvPsTm4Y+Je4+X8x853XEqQt66UFUOKgNJHU5AI/Oc7bnwn1MOrDFLijZ4Z55TVM7j2tf6dR/jU//iqTwaH7r+H3PXtewjxsOarXiK0eHcVs6i1HKBdVJijORpV1/PQnJ36AE74mpa88d5MUuX58jKyxnUZo805ZtuF8X4e1IkU6/bBEc6tFRaZxhjuQdW2d8+Mrzzy4JX1VDwo48ka7mD7YLW4etQfQ70AmF0gsq1NR1Zx0JGnr5TehKKi13M7Sba8jUch8qLxCvVW7FREoKjNT3ps+vOkHO4XC+HpO21sPHFOHc54cSm2pdjruWG4anEalrZWFWnUtu0SpcM7kKBschmJIY9M9es8mbxXiUpy5Psd8fhrJwxj0PJ1A5lXA60cn1PYEfgBL/wCp8/uP/P8AI5z2tf6gP4FP/fUno0f2vm/scdn2/kcXPacBAEAQBAEApWXUrD0nHPDixyRvHKppn1Hl7ioqW1O5VgWZQKtInGtlVQzJ5OCD8dvQj4Eux9WKs2VO+D6nQMwY6Qx7gOnqDnBDA5HTwmUzUlyRqOK8L7d+2Xs6dVcYOCwceC1Onrg4yM/I1N2ydkYVa+B0pcq1Fl2Bdu7nzp1f7ZB9JmSbLGSXU93rPTUHPbjzQaHA+gVvkfkZrHB2Sc1Rj0LrJDKABuFJONJ8VbAOPQHBG87cLs4cSSom7q93Jent3gMZ6b7En+08668zTuuRq7l/tWFtxVqnotQHQtPPXLKuMdMjf4SqJ6IZKRuuD8JW1Jq1cXFRwNdUqWKeiKc9z4d7+1SObdnR0q4YBgQRjIIOoY9DvkSkKmqrHVTYlumqmDUB9GxsR6EgjfBEA2fDaNWrgunZ46ksG/6PnAOI9oHMou3FpQbNGicswP8A/Rxtn1UeHmd/Kfa0tbw1xy6v/SPi7uz4j4I9F/tnHgT3ngbLASmGy2IM2ZPDrprerTroAWpMHUNnBIPjiZnBTi4vuax5HCakuxsuYuYq3EjSNZKa9lqC9mGGdWnOck/qictfWjhvhb5nTZ2pZ64kuXl7zKqc3XD2n2F6dFk7MUtRD68KBpbOrGRgHp4TC04LJ4ibu7Nvem8XhNKqongPOF1YoKICVaY91Kmcr6Kw8PQ5jPpY8r4ujJg38mFcPVe8vx7nGte0TbGlSpoxUnTqLd1gRg9BuPKTBpRxS47bZdj0hPNDgpJGv5f47W4c71KIRu0UKyuCRscg7Ebjf6mds+vHMkpdjjr7U8Em49xzDx2txF0qVgi9mpVVQEDc5J3J3O30EYNeOFNR7jY2p55Jy7eRk0eaq6WZ4eEpdmUenqIbXhySTnVjO/lMPUg8vi276nSO7NYfBpVVfUyeA8617GilstGk6Jq0kllbvMWOT0O5PhOefRhlm5ttM6a/pCeGChSaRhcx803HEQEqaEpqdQpoDgnwLE9Z0wasMPNc35mNjcyZ+UuS8jL4Nz1d2tNaJCVlQYTtMhgB0GodR8ROeXRx5HxdGdcPpDLjjwvmveePH+c7u+Q0SEpU295aecsPJmJ6egxLh0seJ8XVjNvZMq4ei9x5cF5uuLGg1rSp0WVizEuGLd4YPRgJc2pDLPjbYw7k8UOBJGk4ddNbVaVdAC1Jg6hs4JHnid8kFOLi+5xxzcJKS7G047zTcX1ShWcJSe2JNNqQYbkqcnUT4qJww60MacVzT8z0ZdmeRqT5NeRs6/tHvmplAtBGIx2qo2obdQC2AflOK9H4k75/A7veyNVy+JquYea7jiNKnQrJSApMHDIG1EhCveJY/rGdcOtHFJyj3MZdiWVJPsc8wnoOR0fFOdbm6tfsL06ATCLqVXDYQgjctj83ynlhqQhPjTdnqlsylHhaOYM9JyR0PMfOVxxKgttWp0VVWDg0w4OQrL4sdsMZ5cOtHFLiTZ6J5nNUzc2vtRukRUa2oMVAUMC69BjcZP4zjLQg3ds6ral5HMcd5iub+stxWfS1PHZCnlBTwc9zfOc4Oc52HkJ6sWGGOPCjjPJKbtnSWPtQvKaBKtKjWIGO0OqmT6sBsT8MTzS0IN2m0dlsyS5o1Kc63a3tTiCCmr1VVKlPBNNlUAAEZznbrmdf6WDxrG+xz8aXFxGxr+0y/d6bqtBAhJNMK2HypGHOrJAznAxuBOa0caTXM29mdmsbnC4N8OJ9nR7QLo0YfRjSV6as5wfOdf6aPh+Hbox4z4+MweY+OVeJVhcVlRWCLTxTDAYUkjqTv3jN4cSxR4UZyTc3bNXOpgQBAEAQBAEA6f2d8Y7Cs1jUOEuDqonp+UxjT/MAAPUAeM+Fs4vDnXbsfRwz4onaXhFJiyEZb36XTtPVRt3x8N+h8COFHemYxuA29NWYHbJBQHBOxDbgg5/Nk4aK7MK4R6gIfAXppxqz6Nq2x8pehOhp6nDKVLIOtU8GWoy6P3hnGn9rG3j5wnRA3B0LajUrZ/fGdum+MkRxMlIueG0MnXuTgjWxc58wp2b4aZBRtLWpUIC9njGw/RqfVQdx8MQU2FKhUb3nC+iDJ+rf8CAZVLhu47NFck6mFTLZOOo8FPTfEA6KjaLTU1KrqqoMszEBVHzlSbdIjaStnB84c6duGtLLKUulSr0ap5geIX7z8Ov2NXS4PXn18vI+RtbnH6sOnn5nFAT6B85lgJTDZYQZbLASmbJAgzZbEpLJxBmxiBZOIJYxAsYgWRiC2RiC2QRIWyCINWVIg1ZUyGkypEGkypEhtFTIaRUwaRUyG0VMG0VMhpFTIbRWDQgCAIAgCAIAgCAIAgCAIAgFKiah1wRuCNiDOOfCssafyN48jg7PovJ/ONGuBa37LRr9FrnupX8jUI92p6nY/GfDnjlB1I+lGakrR0d/YNSJqKNzvUQkBagx1B2AcDx6HofAjBoxdKVAGph31DI0oenkxOAD8TAPJuGVG8FQevfPwwMD7zAPAcEFPSoFR1z0DaQufJRju+mdoBnUeFKmyqF+AAgGQOFq+FKat8gYzv5wDPp2aL77Afsr3j8/KWga/inOFnZAomKjj9HTOd/236D7z6T1YdPJk59F7zy5duGPl1fuOA4/zLc8QP5ZtKDdaKbIPIn9Y+pn1sOvDEvV6+Z8rNsTy+108jUCeg8zLiUwywgyyQJTDLAQZbLASmbLAQZsnEpLJxBLJxBLGIFkYgWMQWyuJC2QRBqyCINJlSJDSZUwaRUyGkVIg2ipkNoqZDSKGQ2ipg0ipkNoqYNoqZDREFEAQBAEAQBAEAQBAEAQBAEAq6Bhgic8mKORVJGozcXaNpwjmO+sgqUqoqU13WjcKKqD93O6/wApE+dk0JL2HZ6o7K7nUWntD1MGr27LtgilWyh6b6HG3Tz8TPLLXyR6xZ3WWL7m1p872rfoq4+VM/8A3nPgl5GuJFzzdbeCN/MyL/czSxTfRMjyRXcx6vOtFegQfNqn4YE7R1Msuxyls413Nbd89VGBFNWP7xFNf6V6/Mz1Q9Hv+5/Q8893/FGhvuOXNxs9QhT+YncX543Pzntx6+OHRHjybGSfVmAonc8xYSmWWEphlxBllhKYZYQZZYSmGWAgy2WAlMtk4gzZOJSWTiCWMQLGIFkYgtkYkNWVIg0mVIkNJlSINIqZDSKmQ2ipg2ipkNIqZDaKGDSKmQ2ipkNooYNoqZDaIgogCAIAgCAIAgCAIAgCAIAgCAIAgCCFgJTLLiDDLCUwy4lMMsIMssJTDLiUwywgwywlMssJTDLCDLLgSmGSIMlgJTNk4glk4gzZOIFkYgtkEQUqRBqyDIVMqRBtFTIaRQyG0VMG0VMhpFTBtFDIbRUyG0VMhpFDBtFTIbRUyG0Vg0IAgCAIAgCAIAgCAIAgCAIAgCAIBIgjLCUwywgwy4lMssJTDLiDDLCUwywlMMuJTDLCDLLCUwy4lMMsIMMsBKZZYCDLZYCUy2TiDNjECyMQWyCINJlSJDRUwaRUyGkVMhtFTBtFDIbRUyGkUMG0VMhtFTIbRQyG0VMG0UMhtFTIaRWDYgCAIAgCAIAgCAIAgCAIAgCAIAgEiCMsJTDLiDDLCUwywlMMuJTLLCDDLiUwywlMMuIMMsJTDLCUwy4gwywlMssIMMsJTLLCUyIBBkKVMGkVMhpFTBtFTIaRQyG0VMG0VMhtFDBtFTIbRQyG0VMhtFTBpFDIbRUyG0UMG0VMhoQUQBAEAQBAEAQD/9k=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8920"/>
            <a:ext cx="4073163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3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525963"/>
          </a:xfrm>
        </p:spPr>
        <p:txBody>
          <a:bodyPr/>
          <a:lstStyle/>
          <a:p>
            <a:pPr marL="65087" indent="0">
              <a:buNone/>
            </a:pPr>
            <a:r>
              <a:rPr lang="es-CO" sz="3200" b="1" dirty="0"/>
              <a:t>CAPITULOS:</a:t>
            </a:r>
          </a:p>
          <a:p>
            <a:r>
              <a:rPr lang="es-CO" sz="2800" b="1" dirty="0"/>
              <a:t>1. DE LA REVISORIA FISCAL</a:t>
            </a:r>
          </a:p>
          <a:p>
            <a:r>
              <a:rPr lang="es-CO" sz="2800" b="1" dirty="0"/>
              <a:t>2. DE LOS ESTADOS FINANCIEROIS</a:t>
            </a:r>
          </a:p>
          <a:p>
            <a:r>
              <a:rPr lang="es-CO" sz="2800" b="1" dirty="0"/>
              <a:t>3. DEL INCREMENTO EN LOS RESULTADOS ACUMULADOS POR LA CONVERSIÓN AL NUEVO MARCO NORNATIVO</a:t>
            </a:r>
          </a:p>
          <a:p>
            <a:r>
              <a:rPr lang="es-CO" sz="2800" b="1" dirty="0"/>
              <a:t>4. DEL PATRIMONIO DE LAS ORGANIZACIONES SOLIDARIAS</a:t>
            </a:r>
          </a:p>
          <a:p>
            <a:r>
              <a:rPr lang="es-CO" sz="2800" b="1" dirty="0"/>
              <a:t>5. DE LA ENTRADA EN VIGENCIA DE LAS NORMAS DE INTERVENCIÓN EN MATERIA DE CONTABILIDAD Y DE INFORMACION FINANCIERA Y DE ASEGURAMIENTO DE LA INFORMACIÓN.</a:t>
            </a:r>
          </a:p>
          <a:p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274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-324544" y="1412776"/>
            <a:ext cx="68042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4000" b="1" i="1" dirty="0"/>
              <a:t>“Espero tener siempre suficiente firmeza y virtud para conservar lo que considero que es el más envidiable de todos los títulos:  </a:t>
            </a:r>
            <a:r>
              <a:rPr lang="es-CO" sz="4400" b="1" i="1" u="sng" dirty="0"/>
              <a:t>el carácter del hombre honrado</a:t>
            </a:r>
            <a:r>
              <a:rPr lang="es-CO" sz="4000" b="1" i="1" dirty="0"/>
              <a:t>”.</a:t>
            </a:r>
          </a:p>
          <a:p>
            <a:pPr algn="r"/>
            <a:r>
              <a:rPr lang="es-CO" dirty="0"/>
              <a:t>				                                   </a:t>
            </a:r>
          </a:p>
          <a:p>
            <a:pPr algn="r"/>
            <a:r>
              <a:rPr lang="es-CO" dirty="0"/>
              <a:t>                                                                                              </a:t>
            </a:r>
            <a:r>
              <a:rPr lang="es-CO" b="1" i="1" dirty="0"/>
              <a:t>George Washington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576" y="1052736"/>
            <a:ext cx="2654424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9036496" cy="38884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/>
          <p:nvPr/>
        </p:nvSpPr>
        <p:spPr>
          <a:xfrm>
            <a:off x="35496" y="5085184"/>
            <a:ext cx="9036496" cy="1754326"/>
          </a:xfrm>
          <a:prstGeom prst="rect">
            <a:avLst/>
          </a:prstGeom>
          <a:solidFill>
            <a:schemeClr val="accent2"/>
          </a:solidFill>
          <a:ln>
            <a:solidFill>
              <a:srgbClr val="6666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/>
              <a:t>No dejemos que el </a:t>
            </a:r>
            <a:r>
              <a:rPr lang="es-CO" sz="3600" b="1" i="1" u="sng" dirty="0"/>
              <a:t>FUTURO</a:t>
            </a:r>
            <a:r>
              <a:rPr lang="es-CO" sz="3600" b="1" dirty="0"/>
              <a:t> - que ya está entre </a:t>
            </a:r>
            <a:r>
              <a:rPr lang="es-CO" sz="3600" b="1" i="1" u="sng" dirty="0"/>
              <a:t>NOSOTROS</a:t>
            </a:r>
            <a:r>
              <a:rPr lang="es-CO" sz="3600" b="1" dirty="0"/>
              <a:t> - nos encuentre </a:t>
            </a:r>
            <a:r>
              <a:rPr lang="es-CO" sz="3600" b="1" i="1" u="sng" dirty="0"/>
              <a:t>DESPREVENIDOS</a:t>
            </a:r>
          </a:p>
        </p:txBody>
      </p:sp>
    </p:spTree>
    <p:extLst>
      <p:ext uri="{BB962C8B-B14F-4D97-AF65-F5344CB8AC3E}">
        <p14:creationId xmlns:p14="http://schemas.microsoft.com/office/powerpoint/2010/main" val="22418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31229" y="2780928"/>
            <a:ext cx="91440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CO" altLang="es-CO" sz="4400" i="1" dirty="0">
                <a:latin typeface="Calibri" pitchFamily="34" charset="0"/>
              </a:rPr>
              <a:t>“POR PERMITIRNOS HACER PÚBLICO </a:t>
            </a:r>
          </a:p>
          <a:p>
            <a:pPr algn="ctr" eaLnBrk="1" hangingPunct="1"/>
            <a:r>
              <a:rPr lang="es-CO" altLang="es-CO" sz="4400" i="1" dirty="0">
                <a:latin typeface="Calibri" pitchFamily="34" charset="0"/>
              </a:rPr>
              <a:t>LO PÚBLICO ”</a:t>
            </a:r>
          </a:p>
          <a:p>
            <a:pPr algn="ctr"/>
            <a:r>
              <a:rPr lang="es-CO" altLang="es-CO" sz="3200" dirty="0">
                <a:latin typeface="Calibri" pitchFamily="34" charset="0"/>
              </a:rPr>
              <a:t>pbohorquez@contaduria.gov.co</a:t>
            </a:r>
          </a:p>
          <a:p>
            <a:pPr algn="ctr" eaLnBrk="1" hangingPunct="1"/>
            <a:endParaRPr lang="es-CO" altLang="es-CO" sz="4400" i="1" dirty="0">
              <a:latin typeface="Calibri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636012" y="4941168"/>
            <a:ext cx="5307590" cy="1708814"/>
            <a:chOff x="1547664" y="4941621"/>
            <a:chExt cx="5307590" cy="1708814"/>
          </a:xfrm>
        </p:grpSpPr>
        <p:sp>
          <p:nvSpPr>
            <p:cNvPr id="9" name="CuadroTexto 8"/>
            <p:cNvSpPr txBox="1"/>
            <p:nvPr/>
          </p:nvSpPr>
          <p:spPr>
            <a:xfrm>
              <a:off x="1818332" y="6096352"/>
              <a:ext cx="20988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600" b="1" dirty="0">
                  <a:solidFill>
                    <a:schemeClr val="accent6">
                      <a:lumMod val="50000"/>
                    </a:schemeClr>
                  </a:solidFill>
                </a:rPr>
                <a:t>@</a:t>
              </a:r>
              <a:r>
                <a:rPr lang="es-CO" sz="1600" b="1" dirty="0" err="1">
                  <a:solidFill>
                    <a:schemeClr val="accent6">
                      <a:lumMod val="50000"/>
                    </a:schemeClr>
                  </a:solidFill>
                </a:rPr>
                <a:t>Contaduria_CGN</a:t>
              </a:r>
              <a:endParaRPr lang="es-CO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4427984" y="6065660"/>
              <a:ext cx="24053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solidFill>
                    <a:schemeClr val="accent6">
                      <a:lumMod val="50000"/>
                    </a:schemeClr>
                  </a:solidFill>
                </a:rPr>
                <a:t>Contaduría General de la Nación </a:t>
              </a: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7664" y="4951191"/>
              <a:ext cx="2566785" cy="1071178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7984" y="4941621"/>
              <a:ext cx="2427270" cy="1080747"/>
            </a:xfrm>
            <a:prstGeom prst="rect">
              <a:avLst/>
            </a:prstGeom>
          </p:spPr>
        </p:pic>
      </p:grpSp>
      <p:sp>
        <p:nvSpPr>
          <p:cNvPr id="13" name="10 CuadroTexto"/>
          <p:cNvSpPr txBox="1"/>
          <p:nvPr/>
        </p:nvSpPr>
        <p:spPr>
          <a:xfrm>
            <a:off x="1577339" y="1484784"/>
            <a:ext cx="5991717" cy="11987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7200" b="0" kern="0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G  r  a  c  i  a  s</a:t>
            </a:r>
          </a:p>
        </p:txBody>
      </p:sp>
    </p:spTree>
    <p:extLst>
      <p:ext uri="{BB962C8B-B14F-4D97-AF65-F5344CB8AC3E}">
        <p14:creationId xmlns:p14="http://schemas.microsoft.com/office/powerpoint/2010/main" val="152666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3923927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6" y="1052736"/>
            <a:ext cx="5220073" cy="284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898104"/>
            <a:ext cx="2987824" cy="284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98103"/>
            <a:ext cx="3275856" cy="295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7" y="3898104"/>
            <a:ext cx="2880320" cy="29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0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909515"/>
            <a:ext cx="8280921" cy="9388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28799"/>
            <a:ext cx="8856984" cy="129614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4221088"/>
            <a:ext cx="3059832" cy="26369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21088"/>
            <a:ext cx="2987824" cy="26369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656" y="4221088"/>
            <a:ext cx="3096343" cy="263691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7505" y="2996952"/>
            <a:ext cx="8872988" cy="1152128"/>
          </a:xfrm>
          <a:prstGeom prst="rect">
            <a:avLst/>
          </a:prstGeom>
          <a:solidFill>
            <a:schemeClr val="accent3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>
                <a:solidFill>
                  <a:schemeClr val="tx1"/>
                </a:solidFill>
              </a:rPr>
              <a:t>C. P.UN GRAN QUEHACER PARA UN </a:t>
            </a:r>
          </a:p>
          <a:p>
            <a:pPr algn="ctr"/>
            <a:r>
              <a:rPr lang="es-CO" sz="3200" b="1" dirty="0">
                <a:solidFill>
                  <a:schemeClr val="tx1"/>
                </a:solidFill>
              </a:rPr>
              <a:t>PAIS DE MUCHA PROSPERIDAD </a:t>
            </a:r>
          </a:p>
        </p:txBody>
      </p:sp>
    </p:spTree>
    <p:extLst>
      <p:ext uri="{BB962C8B-B14F-4D97-AF65-F5344CB8AC3E}">
        <p14:creationId xmlns:p14="http://schemas.microsoft.com/office/powerpoint/2010/main" val="2905275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9" y="1052736"/>
            <a:ext cx="9059441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3005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1 Título"/>
          <p:cNvSpPr>
            <a:spLocks noGrp="1"/>
          </p:cNvSpPr>
          <p:nvPr>
            <p:ph type="title" idx="4294967295"/>
          </p:nvPr>
        </p:nvSpPr>
        <p:spPr bwMode="auto">
          <a:xfrm>
            <a:off x="1979712" y="1196752"/>
            <a:ext cx="6937374" cy="165618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es-ES" sz="3700" b="1" dirty="0">
                <a:solidFill>
                  <a:srgbClr val="333333"/>
                </a:solidFill>
                <a:cs typeface="Times New Roman" pitchFamily="18" charset="0"/>
              </a:rPr>
              <a:t>IMPACTO DE LAS NIC-NIIF-NICSP EN LA GESTIÓN PÚBLICA, y EL CONTROL INTERNO CONTABLE</a:t>
            </a:r>
            <a:br>
              <a:rPr lang="es-ES" sz="3700" b="1" dirty="0">
                <a:solidFill>
                  <a:srgbClr val="333333"/>
                </a:solidFill>
                <a:cs typeface="Times New Roman" pitchFamily="18" charset="0"/>
              </a:rPr>
            </a:br>
            <a:br>
              <a:rPr lang="es-CO" sz="4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CO" sz="45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2708920"/>
            <a:ext cx="2808288" cy="237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3213100"/>
            <a:ext cx="4176712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625" y="5145088"/>
            <a:ext cx="2735263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t3.gstatic.com/images?q=tbn:ANd9GcS3osU_I5FHJS1lfLcBEA8LyCK1YQqymNPzxyfcDoz_cEILSPx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6953"/>
            <a:ext cx="219551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Imagen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1052735"/>
            <a:ext cx="2187575" cy="19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Imagen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4240213"/>
            <a:ext cx="15335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4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Título"/>
          <p:cNvSpPr>
            <a:spLocks noGrp="1"/>
          </p:cNvSpPr>
          <p:nvPr>
            <p:ph type="title"/>
          </p:nvPr>
        </p:nvSpPr>
        <p:spPr bwMode="auto">
          <a:xfrm>
            <a:off x="107950" y="1989138"/>
            <a:ext cx="8928100" cy="36721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indent="0" algn="ctr" eaLnBrk="1" hangingPunct="1"/>
            <a:r>
              <a:rPr lang="es-CO" altLang="es-CO" sz="5000" dirty="0">
                <a:ln>
                  <a:noFill/>
                </a:ln>
                <a:solidFill>
                  <a:schemeClr val="tx1"/>
                </a:solidFill>
              </a:rPr>
              <a:t>2. ESTRUCTURA DEL R.C.P. EN EL CONTEXTO DE LA POLÍTICA DE REGULACIÓN CONTABLE </a:t>
            </a:r>
          </a:p>
        </p:txBody>
      </p:sp>
    </p:spTree>
    <p:extLst>
      <p:ext uri="{BB962C8B-B14F-4D97-AF65-F5344CB8AC3E}">
        <p14:creationId xmlns:p14="http://schemas.microsoft.com/office/powerpoint/2010/main" val="358841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nHacienda_2012Def_para 97-2003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MinHacienda_2012Def_para 97-2003</Template>
  <TotalTime>0</TotalTime>
  <Words>2487</Words>
  <Application>Microsoft Office PowerPoint</Application>
  <PresentationFormat>Presentación en pantalla (4:3)</PresentationFormat>
  <Paragraphs>306</Paragraphs>
  <Slides>49</Slides>
  <Notes>11</Notes>
  <HiddenSlides>0</HiddenSlides>
  <MMClips>1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62" baseType="lpstr">
      <vt:lpstr>Arial</vt:lpstr>
      <vt:lpstr>Arial Black</vt:lpstr>
      <vt:lpstr>Arial Narrow</vt:lpstr>
      <vt:lpstr>Calibri</vt:lpstr>
      <vt:lpstr>Century Gothic</vt:lpstr>
      <vt:lpstr>Comic Sans MS</vt:lpstr>
      <vt:lpstr>Impact</vt:lpstr>
      <vt:lpstr>Tahoma</vt:lpstr>
      <vt:lpstr>Times New Roman</vt:lpstr>
      <vt:lpstr>Verdana</vt:lpstr>
      <vt:lpstr>Wingdings</vt:lpstr>
      <vt:lpstr>Wingdings 2</vt:lpstr>
      <vt:lpstr>MinHacienda_2012Def_para 97-2003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IMPACTO DE LAS NIC-NIIF-NICSP EN LA GESTIÓN PÚBLICA, y EL CONTROL INTERNO CONTABLE  </vt:lpstr>
      <vt:lpstr>2. ESTRUCTURA DEL R.C.P. EN EL CONTEXTO DE LA POLÍTICA DE REGULACIÓN CONTABLE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 EL CIC EN EL MARCO DE LA RESOLUCIÓN CGN 357 DE 2008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IMPACTOS EN EL CONTROL INTERNO CONTABLE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ALGUNOS CAMBIOS EN EL RCP CON IMPACTOS EN EL C.I.C.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2013-06-17T15:45:30Z</dcterms:created>
  <dcterms:modified xsi:type="dcterms:W3CDTF">2021-05-27T14:12:36Z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TC102202139990</vt:lpwstr>
  </property>
</Properties>
</file>